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1" r:id="rId2"/>
  </p:sldMasterIdLst>
  <p:notesMasterIdLst>
    <p:notesMasterId r:id="rId13"/>
  </p:notesMasterIdLst>
  <p:handoutMasterIdLst>
    <p:handoutMasterId r:id="rId14"/>
  </p:handoutMasterIdLst>
  <p:sldIdLst>
    <p:sldId id="256" r:id="rId3"/>
    <p:sldId id="263" r:id="rId4"/>
    <p:sldId id="381" r:id="rId5"/>
    <p:sldId id="382" r:id="rId6"/>
    <p:sldId id="388" r:id="rId7"/>
    <p:sldId id="384" r:id="rId8"/>
    <p:sldId id="385" r:id="rId9"/>
    <p:sldId id="383" r:id="rId10"/>
    <p:sldId id="391" r:id="rId11"/>
    <p:sldId id="299" r:id="rId1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haffer, Kenneth M." initials="km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74" autoAdjust="0"/>
    <p:restoredTop sz="94605" autoAdjust="0"/>
  </p:normalViewPr>
  <p:slideViewPr>
    <p:cSldViewPr snapToGrid="0">
      <p:cViewPr>
        <p:scale>
          <a:sx n="62" d="100"/>
          <a:sy n="62" d="100"/>
        </p:scale>
        <p:origin x="-2050" y="-45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2" d="100"/>
        <a:sy n="102" d="100"/>
      </p:scale>
      <p:origin x="0" y="0"/>
    </p:cViewPr>
  </p:sorterViewPr>
  <p:notesViewPr>
    <p:cSldViewPr snapToGrid="0">
      <p:cViewPr varScale="1">
        <p:scale>
          <a:sx n="75" d="100"/>
          <a:sy n="75" d="100"/>
        </p:scale>
        <p:origin x="-2290" y="-7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735" cy="464503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081" y="0"/>
            <a:ext cx="3037735" cy="464503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/>
            </a:lvl1pPr>
          </a:lstStyle>
          <a:p>
            <a:fld id="{A1451986-86AB-4C06-8A17-62FD3909FB75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312"/>
            <a:ext cx="3037735" cy="464503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081" y="8830312"/>
            <a:ext cx="3037735" cy="464503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>
              <a:defRPr sz="1200"/>
            </a:lvl1pPr>
          </a:lstStyle>
          <a:p>
            <a:fld id="{90DBA798-4ABF-4057-A877-5C1457D70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5145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6435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r">
              <a:defRPr sz="1200"/>
            </a:lvl1pPr>
          </a:lstStyle>
          <a:p>
            <a:fld id="{091AA629-9D21-4756-8DE1-EE36229D5DDC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5" tIns="46587" rIns="93175" bIns="4658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7"/>
          </a:xfrm>
          <a:prstGeom prst="rect">
            <a:avLst/>
          </a:prstGeom>
        </p:spPr>
        <p:txBody>
          <a:bodyPr vert="horz" lIns="93175" tIns="46587" rIns="93175" bIns="4658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8"/>
            <a:ext cx="3037840" cy="466434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r">
              <a:defRPr sz="1200"/>
            </a:lvl1pPr>
          </a:lstStyle>
          <a:p>
            <a:fld id="{BB96FF7A-5CD5-4C43-B108-D8B1436E8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222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885" indent="-2857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2899" indent="-2285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060" indent="-2285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220" indent="-2285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380" indent="-2285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539" indent="-2285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8699" indent="-2285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5860" indent="-2285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508A08FE-2EB4-4535-AF28-A2591AF49BF3}" type="slidenum">
              <a:rPr lang="en-US" altLang="en-US" smtClean="0">
                <a:cs typeface="Arial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en-US" altLang="en-US" smtClean="0">
              <a:cs typeface="Arial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885" indent="-2857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2899" indent="-2285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060" indent="-2285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220" indent="-2285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380" indent="-2285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539" indent="-2285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8699" indent="-2285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5860" indent="-2285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F2403277-E348-4E6F-A9AB-34E6AB114FB8}" type="slidenum">
              <a:rPr lang="en-US" altLang="en-US" smtClean="0">
                <a:cs typeface="Arial" charset="0"/>
              </a:rPr>
              <a:pPr eaLnBrk="1" hangingPunct="1">
                <a:spcBef>
                  <a:spcPct val="0"/>
                </a:spcBef>
              </a:pPr>
              <a:t>10</a:t>
            </a:fld>
            <a:endParaRPr lang="en-US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76019" y="944179"/>
            <a:ext cx="5791962" cy="748426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48580" y="4264712"/>
            <a:ext cx="2639961" cy="1869131"/>
          </a:xfrm>
        </p:spPr>
        <p:txBody>
          <a:bodyPr>
            <a:noAutofit/>
          </a:bodyPr>
          <a:lstStyle>
            <a:lvl1pPr marL="0" indent="0" algn="ctr">
              <a:buNone/>
              <a:defRPr sz="2400" i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Presenter</a:t>
            </a:r>
          </a:p>
          <a:p>
            <a:r>
              <a:rPr lang="en-US" i="1" dirty="0" smtClean="0"/>
              <a:t>Title</a:t>
            </a:r>
          </a:p>
          <a:p>
            <a:r>
              <a:rPr lang="en-US" i="1" dirty="0" smtClean="0"/>
              <a:t>Organization</a:t>
            </a:r>
          </a:p>
          <a:p>
            <a:r>
              <a:rPr lang="en-US" i="1" dirty="0" smtClean="0"/>
              <a:t>Date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88" y="51472"/>
            <a:ext cx="1590300" cy="4701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6423"/>
            <a:ext cx="9144000" cy="346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104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6666" y="236125"/>
            <a:ext cx="7705344" cy="858658"/>
          </a:xfrm>
        </p:spPr>
        <p:txBody>
          <a:bodyPr>
            <a:normAutofit/>
          </a:bodyPr>
          <a:lstStyle>
            <a:lvl1pPr>
              <a:defRPr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Slide Title Goes Here And Continues </a:t>
            </a:r>
            <a:br>
              <a:rPr lang="en-US" dirty="0" smtClean="0"/>
            </a:br>
            <a:r>
              <a:rPr lang="en-US" dirty="0" smtClean="0"/>
              <a:t>On A Second 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56665" y="1384270"/>
            <a:ext cx="7705344" cy="4502770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/>
            </a:lvl2pPr>
            <a:lvl3pPr>
              <a:defRPr/>
            </a:lvl3pPr>
          </a:lstStyle>
          <a:p>
            <a:pPr marL="0" indent="0">
              <a:buNone/>
            </a:pPr>
            <a:r>
              <a:rPr lang="en-US" sz="2000" dirty="0" smtClean="0">
                <a:solidFill>
                  <a:srgbClr val="002060"/>
                </a:solidFill>
              </a:rPr>
              <a:t>Slide content goes here: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Content here:</a:t>
            </a:r>
          </a:p>
          <a:p>
            <a:pPr marL="857250" lvl="1" indent="-457200">
              <a:buFont typeface="+mj-lt"/>
              <a:buAutoNum type="alphaLcParenR"/>
            </a:pPr>
            <a:r>
              <a:rPr lang="en-US" sz="1800" dirty="0" smtClean="0"/>
              <a:t>Content here as a sub-bullet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More content here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sz="1800" dirty="0" smtClean="0"/>
              <a:t>Content here as a sub-bullet</a:t>
            </a:r>
          </a:p>
          <a:p>
            <a:pPr lvl="2">
              <a:buFont typeface="+mj-lt"/>
              <a:buAutoNum type="arabicPeriod"/>
            </a:pPr>
            <a:r>
              <a:rPr lang="en-US" sz="1800" dirty="0" smtClean="0"/>
              <a:t>More content here as an additional sub-bullet</a:t>
            </a:r>
          </a:p>
          <a:p>
            <a:pPr lvl="2">
              <a:buFont typeface="+mj-lt"/>
              <a:buAutoNum type="arabicPeriod"/>
            </a:pPr>
            <a:r>
              <a:rPr lang="en-US" sz="1800" dirty="0" smtClean="0"/>
              <a:t>  More content here as an additional sub-bullet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Even more content here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sz="1800" dirty="0" smtClean="0"/>
              <a:t>Content here as a sub-bullet</a:t>
            </a:r>
            <a:endParaRPr lang="en-US" sz="1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04610" y="6356351"/>
            <a:ext cx="2057400" cy="365125"/>
          </a:xfrm>
        </p:spPr>
        <p:txBody>
          <a:bodyPr/>
          <a:lstStyle/>
          <a:p>
            <a:fld id="{B54BC315-9560-46F5-B4AE-0DDBF6B14E63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06" y="1112747"/>
            <a:ext cx="8119463" cy="1005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8673"/>
            <a:ext cx="2544417" cy="10893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06" y="1112747"/>
            <a:ext cx="8119463" cy="1005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8673"/>
            <a:ext cx="2544417" cy="1089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25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04610" y="6356351"/>
            <a:ext cx="2057400" cy="365125"/>
          </a:xfrm>
        </p:spPr>
        <p:txBody>
          <a:bodyPr/>
          <a:lstStyle/>
          <a:p>
            <a:fld id="{B54BC315-9560-46F5-B4AE-0DDBF6B14E6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59904" y="1420762"/>
            <a:ext cx="4114800" cy="4191000"/>
          </a:xfrm>
        </p:spPr>
        <p:txBody>
          <a:bodyPr>
            <a:normAutofit lnSpcReduction="10000"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US" sz="2000" smtClean="0"/>
              <a:t>Click to edit Master text styles</a:t>
            </a:r>
          </a:p>
          <a:p>
            <a:pPr marL="0" lvl="1" indent="0">
              <a:buNone/>
            </a:pPr>
            <a:r>
              <a:rPr lang="en-US" sz="2000" smtClean="0"/>
              <a:t>Second level</a:t>
            </a:r>
          </a:p>
          <a:p>
            <a:pPr marL="0" lvl="2" indent="0">
              <a:buNone/>
            </a:pPr>
            <a:r>
              <a:rPr lang="en-US" sz="2000" smtClean="0"/>
              <a:t>Third level</a:t>
            </a:r>
          </a:p>
        </p:txBody>
      </p:sp>
      <p:sp>
        <p:nvSpPr>
          <p:cNvPr id="10" name="Rectangle 9"/>
          <p:cNvSpPr/>
          <p:nvPr/>
        </p:nvSpPr>
        <p:spPr>
          <a:xfrm>
            <a:off x="5109209" y="1420762"/>
            <a:ext cx="3352800" cy="4191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PHOTO HERE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24" y="1044486"/>
            <a:ext cx="8119463" cy="100595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859904" y="304806"/>
            <a:ext cx="7602105" cy="714250"/>
          </a:xfrm>
        </p:spPr>
        <p:txBody>
          <a:bodyPr>
            <a:normAutofit/>
          </a:bodyPr>
          <a:lstStyle>
            <a:lvl1pPr>
              <a:defRPr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8673"/>
            <a:ext cx="2544417" cy="108932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109209" y="1420762"/>
            <a:ext cx="3352800" cy="4191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PHOTO HERE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24" y="1044486"/>
            <a:ext cx="8119463" cy="10059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8673"/>
            <a:ext cx="2544417" cy="1089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8323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04610" y="6356351"/>
            <a:ext cx="2057400" cy="365125"/>
          </a:xfrm>
        </p:spPr>
        <p:txBody>
          <a:bodyPr/>
          <a:lstStyle/>
          <a:p>
            <a:fld id="{B54BC315-9560-46F5-B4AE-0DDBF6B14E6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9903" y="1483469"/>
            <a:ext cx="7602105" cy="2133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PHOTO/GRAPH HERE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859903" y="3833124"/>
            <a:ext cx="5002581" cy="2003728"/>
          </a:xfrm>
        </p:spPr>
        <p:txBody>
          <a:bodyPr>
            <a:normAutofit fontScale="92500"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US" sz="2200" smtClean="0"/>
              <a:t>Click to edit Master text styles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862484" y="3805527"/>
            <a:ext cx="260424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Lorem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ipsum dolor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fringilla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interdum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Duis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pharetra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vitae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condimentum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lorem ipsum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 smtClean="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59904" y="304806"/>
            <a:ext cx="7602105" cy="714250"/>
          </a:xfrm>
        </p:spPr>
        <p:txBody>
          <a:bodyPr>
            <a:normAutofit/>
          </a:bodyPr>
          <a:lstStyle>
            <a:lvl1pPr>
              <a:defRPr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24" y="1044486"/>
            <a:ext cx="8119463" cy="1005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8673"/>
            <a:ext cx="2544417" cy="1089328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859903" y="1483469"/>
            <a:ext cx="7602105" cy="2133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PHOTO/GRAPH HERE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5862484" y="3805527"/>
            <a:ext cx="260424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Lorem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ipsum dolor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fringilla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interdum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Duis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pharetra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vitae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condimentum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lorem ipsum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 smtClean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24" y="1044486"/>
            <a:ext cx="8119463" cy="10059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8673"/>
            <a:ext cx="2544417" cy="1089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895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 w/title bar sm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152400"/>
          </a:xfrm>
          <a:prstGeom prst="rect">
            <a:avLst/>
          </a:prstGeom>
          <a:gradFill>
            <a:gsLst>
              <a:gs pos="0">
                <a:schemeClr val="bg2">
                  <a:lumMod val="50000"/>
                </a:schemeClr>
              </a:gs>
              <a:gs pos="100000">
                <a:srgbClr val="00B05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457200" y="762000"/>
            <a:ext cx="8686800" cy="76200"/>
          </a:xfrm>
          <a:prstGeom prst="rect">
            <a:avLst/>
          </a:prstGeom>
          <a:gradFill>
            <a:gsLst>
              <a:gs pos="0">
                <a:schemeClr val="bg2">
                  <a:lumMod val="50000"/>
                </a:schemeClr>
              </a:gs>
              <a:gs pos="100000">
                <a:srgbClr val="00B05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pic>
        <p:nvPicPr>
          <p:cNvPr id="5" name="Picture 80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2200"/>
            <a:ext cx="10287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81000" y="-76200"/>
            <a:ext cx="8534400" cy="838200"/>
          </a:xfrm>
        </p:spPr>
        <p:txBody>
          <a:bodyPr/>
          <a:lstStyle>
            <a:lvl1pPr>
              <a:defRPr sz="4000"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ftr" sz="quarter" idx="10"/>
          </p:nvPr>
        </p:nvSpPr>
        <p:spPr>
          <a:xfrm>
            <a:off x="7010400" y="6286500"/>
            <a:ext cx="2057400" cy="457200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3"/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4343400" y="6248400"/>
            <a:ext cx="457200" cy="457200"/>
          </a:xfrm>
          <a:ln>
            <a:miter lim="800000"/>
            <a:headEnd/>
            <a:tailEnd/>
          </a:ln>
        </p:spPr>
        <p:txBody>
          <a:bodyPr wrap="square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ahoma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B6B9F10F-B5B7-407B-BFE2-BD45E96620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3733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59904" y="304806"/>
            <a:ext cx="7602105" cy="714250"/>
          </a:xfrm>
        </p:spPr>
        <p:txBody>
          <a:bodyPr>
            <a:normAutofit/>
          </a:bodyPr>
          <a:lstStyle>
            <a:lvl1pPr>
              <a:defRPr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59904" y="1458523"/>
            <a:ext cx="7602105" cy="4310215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Font typeface="Wingdings" panose="05000000000000000000" pitchFamily="2" charset="2"/>
              <a:buChar char="v"/>
              <a:defRPr sz="2000"/>
            </a:lvl2pPr>
            <a:lvl3pPr>
              <a:defRPr/>
            </a:lvl3pPr>
          </a:lstStyle>
          <a:p>
            <a:pPr marL="0" indent="0">
              <a:buNone/>
            </a:pPr>
            <a:r>
              <a:rPr lang="en-US" sz="2000" dirty="0" smtClean="0">
                <a:solidFill>
                  <a:srgbClr val="002060"/>
                </a:solidFill>
              </a:rPr>
              <a:t>Slide content Goes Here: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/>
              <a:t> Content here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 smtClean="0"/>
              <a:t>Content here as a sub-bullet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/>
              <a:t> More content here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 smtClean="0"/>
              <a:t>Content here as a sub-bullet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800" dirty="0" smtClean="0"/>
              <a:t>More content here as an additional sub-bullet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800" dirty="0" smtClean="0"/>
              <a:t>More content here as an additional sub-bullet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/>
              <a:t> Even more content here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 smtClean="0"/>
              <a:t>Content here as a sub-bullet</a:t>
            </a:r>
            <a:endParaRPr lang="en-US" sz="14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04610" y="6356351"/>
            <a:ext cx="2057400" cy="365125"/>
          </a:xfrm>
        </p:spPr>
        <p:txBody>
          <a:bodyPr/>
          <a:lstStyle/>
          <a:p>
            <a:fld id="{B54BC315-9560-46F5-B4AE-0DDBF6B14E63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24" y="1044486"/>
            <a:ext cx="8119463" cy="1005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8673"/>
            <a:ext cx="2544417" cy="1089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216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6666" y="236125"/>
            <a:ext cx="7705344" cy="858658"/>
          </a:xfrm>
        </p:spPr>
        <p:txBody>
          <a:bodyPr>
            <a:normAutofit/>
          </a:bodyPr>
          <a:lstStyle>
            <a:lvl1pPr>
              <a:defRPr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Slide Title Goes Here And Continues </a:t>
            </a:r>
            <a:br>
              <a:rPr lang="en-US" dirty="0" smtClean="0"/>
            </a:br>
            <a:r>
              <a:rPr lang="en-US" dirty="0" smtClean="0"/>
              <a:t>On A Second 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56665" y="1384270"/>
            <a:ext cx="7705344" cy="4502770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/>
            </a:lvl2pPr>
            <a:lvl3pPr>
              <a:defRPr/>
            </a:lvl3pPr>
          </a:lstStyle>
          <a:p>
            <a:pPr marL="0" indent="0">
              <a:buNone/>
            </a:pPr>
            <a:r>
              <a:rPr lang="en-US" sz="2000" dirty="0" smtClean="0">
                <a:solidFill>
                  <a:srgbClr val="002060"/>
                </a:solidFill>
              </a:rPr>
              <a:t>Slide content goes here: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Content here:</a:t>
            </a:r>
          </a:p>
          <a:p>
            <a:pPr marL="857250" lvl="1" indent="-457200">
              <a:buFont typeface="+mj-lt"/>
              <a:buAutoNum type="alphaLcParenR"/>
            </a:pPr>
            <a:r>
              <a:rPr lang="en-US" sz="1800" dirty="0" smtClean="0"/>
              <a:t>Content here as a sub-bullet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More content here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sz="1800" dirty="0" smtClean="0"/>
              <a:t>Content here as a sub-bullet</a:t>
            </a:r>
          </a:p>
          <a:p>
            <a:pPr lvl="2">
              <a:buFont typeface="+mj-lt"/>
              <a:buAutoNum type="arabicPeriod"/>
            </a:pPr>
            <a:r>
              <a:rPr lang="en-US" sz="1800" dirty="0" smtClean="0"/>
              <a:t>More content here as an additional sub-bullet</a:t>
            </a:r>
          </a:p>
          <a:p>
            <a:pPr lvl="2">
              <a:buFont typeface="+mj-lt"/>
              <a:buAutoNum type="arabicPeriod"/>
            </a:pPr>
            <a:r>
              <a:rPr lang="en-US" sz="1800" dirty="0" smtClean="0"/>
              <a:t>  More content here as an additional sub-bullet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Even more content here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sz="1800" dirty="0" smtClean="0"/>
              <a:t>Content here as a sub-bullet</a:t>
            </a:r>
            <a:endParaRPr lang="en-US" sz="1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04610" y="6356351"/>
            <a:ext cx="2057400" cy="365125"/>
          </a:xfrm>
        </p:spPr>
        <p:txBody>
          <a:bodyPr/>
          <a:lstStyle/>
          <a:p>
            <a:fld id="{B54BC315-9560-46F5-B4AE-0DDBF6B14E63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06" y="1112747"/>
            <a:ext cx="8119463" cy="1005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8673"/>
            <a:ext cx="2544417" cy="1089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25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04610" y="6356351"/>
            <a:ext cx="2057400" cy="365125"/>
          </a:xfrm>
        </p:spPr>
        <p:txBody>
          <a:bodyPr/>
          <a:lstStyle/>
          <a:p>
            <a:fld id="{B54BC315-9560-46F5-B4AE-0DDBF6B14E6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59904" y="1420762"/>
            <a:ext cx="4114800" cy="4191000"/>
          </a:xfrm>
        </p:spPr>
        <p:txBody>
          <a:bodyPr>
            <a:normAutofit lnSpcReduction="10000"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US" sz="2000" smtClean="0"/>
              <a:t>Click to edit Master text styles</a:t>
            </a:r>
          </a:p>
          <a:p>
            <a:pPr marL="0" lvl="1" indent="0">
              <a:buNone/>
            </a:pPr>
            <a:r>
              <a:rPr lang="en-US" sz="2000" smtClean="0"/>
              <a:t>Second level</a:t>
            </a:r>
          </a:p>
          <a:p>
            <a:pPr marL="0" lvl="2" indent="0">
              <a:buNone/>
            </a:pPr>
            <a:r>
              <a:rPr lang="en-US" sz="2000" smtClean="0"/>
              <a:t>Third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5109209" y="1420762"/>
            <a:ext cx="3352800" cy="4191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PHOTO HERE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24" y="1044486"/>
            <a:ext cx="8119463" cy="100595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859904" y="304806"/>
            <a:ext cx="7602105" cy="714250"/>
          </a:xfrm>
        </p:spPr>
        <p:txBody>
          <a:bodyPr>
            <a:normAutofit/>
          </a:bodyPr>
          <a:lstStyle>
            <a:lvl1pPr>
              <a:defRPr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8673"/>
            <a:ext cx="2544417" cy="1089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832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04610" y="6356351"/>
            <a:ext cx="2057400" cy="365125"/>
          </a:xfrm>
        </p:spPr>
        <p:txBody>
          <a:bodyPr/>
          <a:lstStyle/>
          <a:p>
            <a:fld id="{B54BC315-9560-46F5-B4AE-0DDBF6B14E6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859903" y="1483469"/>
            <a:ext cx="7602105" cy="2133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PHOTO/GRAPH HERE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859903" y="3833124"/>
            <a:ext cx="5002581" cy="2003728"/>
          </a:xfrm>
        </p:spPr>
        <p:txBody>
          <a:bodyPr>
            <a:normAutofit fontScale="92500"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US" sz="2200" smtClean="0"/>
              <a:t>Click to edit Master text styles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5862484" y="3805527"/>
            <a:ext cx="260424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Lorem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ipsum dolor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fringilla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interdum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Duis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pharetra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vitae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condimentum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lorem ipsum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 smtClean="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59904" y="304806"/>
            <a:ext cx="7602105" cy="714250"/>
          </a:xfrm>
        </p:spPr>
        <p:txBody>
          <a:bodyPr>
            <a:normAutofit/>
          </a:bodyPr>
          <a:lstStyle>
            <a:lvl1pPr>
              <a:defRPr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24" y="1044486"/>
            <a:ext cx="8119463" cy="1005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8673"/>
            <a:ext cx="2544417" cy="1089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89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Content - 1line sm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152400"/>
          </a:xfrm>
          <a:prstGeom prst="rect">
            <a:avLst/>
          </a:prstGeom>
          <a:gradFill>
            <a:gsLst>
              <a:gs pos="0">
                <a:schemeClr val="bg2">
                  <a:lumMod val="50000"/>
                </a:schemeClr>
              </a:gs>
              <a:gs pos="100000">
                <a:srgbClr val="00B05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457200" y="762000"/>
            <a:ext cx="8686800" cy="76200"/>
          </a:xfrm>
          <a:prstGeom prst="rect">
            <a:avLst/>
          </a:prstGeom>
          <a:gradFill>
            <a:gsLst>
              <a:gs pos="0">
                <a:schemeClr val="bg2">
                  <a:lumMod val="50000"/>
                </a:schemeClr>
              </a:gs>
              <a:gs pos="100000">
                <a:srgbClr val="00B05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pic>
        <p:nvPicPr>
          <p:cNvPr id="7" name="Picture 80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2200"/>
            <a:ext cx="10287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81000" y="-76200"/>
            <a:ext cx="8534400" cy="838200"/>
          </a:xfrm>
        </p:spPr>
        <p:txBody>
          <a:bodyPr/>
          <a:lstStyle>
            <a:lvl1pPr>
              <a:defRPr sz="4000"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534400" cy="5181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68"/>
          <p:cNvSpPr>
            <a:spLocks noGrp="1" noChangeArrowheads="1"/>
          </p:cNvSpPr>
          <p:nvPr>
            <p:ph type="dt" sz="half" idx="10"/>
          </p:nvPr>
        </p:nvSpPr>
        <p:spPr>
          <a:xfrm>
            <a:off x="1981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6172200" y="6248400"/>
            <a:ext cx="20574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73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4343400" y="6248400"/>
            <a:ext cx="457200" cy="457200"/>
          </a:xfrm>
          <a:ln>
            <a:miter lim="800000"/>
            <a:headEnd/>
            <a:tailEnd/>
          </a:ln>
        </p:spPr>
        <p:txBody>
          <a:bodyPr wrap="square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ahoma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F10C7727-DA20-438D-B078-4B396DCE54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036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 w/title bar sm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152400"/>
          </a:xfrm>
          <a:prstGeom prst="rect">
            <a:avLst/>
          </a:prstGeom>
          <a:gradFill>
            <a:gsLst>
              <a:gs pos="0">
                <a:schemeClr val="bg2">
                  <a:lumMod val="50000"/>
                </a:schemeClr>
              </a:gs>
              <a:gs pos="100000">
                <a:srgbClr val="00B05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457200" y="762000"/>
            <a:ext cx="8686800" cy="76200"/>
          </a:xfrm>
          <a:prstGeom prst="rect">
            <a:avLst/>
          </a:prstGeom>
          <a:gradFill>
            <a:gsLst>
              <a:gs pos="0">
                <a:schemeClr val="bg2">
                  <a:lumMod val="50000"/>
                </a:schemeClr>
              </a:gs>
              <a:gs pos="100000">
                <a:srgbClr val="00B05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pic>
        <p:nvPicPr>
          <p:cNvPr id="5" name="Picture 80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2200"/>
            <a:ext cx="10287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81000" y="-76200"/>
            <a:ext cx="8534400" cy="838200"/>
          </a:xfrm>
        </p:spPr>
        <p:txBody>
          <a:bodyPr/>
          <a:lstStyle>
            <a:lvl1pPr>
              <a:defRPr sz="4000"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ftr" sz="quarter" idx="10"/>
          </p:nvPr>
        </p:nvSpPr>
        <p:spPr>
          <a:xfrm>
            <a:off x="7010400" y="6286500"/>
            <a:ext cx="2057400" cy="457200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3"/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4343400" y="6248400"/>
            <a:ext cx="457200" cy="457200"/>
          </a:xfrm>
          <a:ln>
            <a:miter lim="800000"/>
            <a:headEnd/>
            <a:tailEnd/>
          </a:ln>
        </p:spPr>
        <p:txBody>
          <a:bodyPr wrap="square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ahoma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B6B9F10F-B5B7-407B-BFE2-BD45E96620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3733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76019" y="944179"/>
            <a:ext cx="5791962" cy="748426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48580" y="4264712"/>
            <a:ext cx="2639961" cy="1869131"/>
          </a:xfrm>
        </p:spPr>
        <p:txBody>
          <a:bodyPr>
            <a:noAutofit/>
          </a:bodyPr>
          <a:lstStyle>
            <a:lvl1pPr marL="0" indent="0" algn="ctr">
              <a:buNone/>
              <a:defRPr sz="2400" i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Presenter</a:t>
            </a:r>
          </a:p>
          <a:p>
            <a:r>
              <a:rPr lang="en-US" i="1" dirty="0" smtClean="0"/>
              <a:t>Title</a:t>
            </a:r>
          </a:p>
          <a:p>
            <a:r>
              <a:rPr lang="en-US" i="1" dirty="0" smtClean="0"/>
              <a:t>Organization</a:t>
            </a:r>
          </a:p>
          <a:p>
            <a:r>
              <a:rPr lang="en-US" i="1" dirty="0" smtClean="0"/>
              <a:t>Date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88" y="51472"/>
            <a:ext cx="1590300" cy="4701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6423"/>
            <a:ext cx="9144000" cy="34692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88" y="51472"/>
            <a:ext cx="1590300" cy="4701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6423"/>
            <a:ext cx="9144000" cy="346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104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59904" y="304806"/>
            <a:ext cx="7602105" cy="714250"/>
          </a:xfrm>
        </p:spPr>
        <p:txBody>
          <a:bodyPr>
            <a:normAutofit/>
          </a:bodyPr>
          <a:lstStyle>
            <a:lvl1pPr>
              <a:defRPr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59904" y="1458523"/>
            <a:ext cx="7602105" cy="4310215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Font typeface="Wingdings" panose="05000000000000000000" pitchFamily="2" charset="2"/>
              <a:buChar char="v"/>
              <a:defRPr sz="2000"/>
            </a:lvl2pPr>
            <a:lvl3pPr>
              <a:defRPr/>
            </a:lvl3pPr>
          </a:lstStyle>
          <a:p>
            <a:pPr marL="0" indent="0">
              <a:buNone/>
            </a:pPr>
            <a:r>
              <a:rPr lang="en-US" sz="2000" dirty="0" smtClean="0">
                <a:solidFill>
                  <a:srgbClr val="002060"/>
                </a:solidFill>
              </a:rPr>
              <a:t>Slide content Goes Here: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/>
              <a:t> Content here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 smtClean="0"/>
              <a:t>Content here as a sub-bullet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/>
              <a:t> More content here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 smtClean="0"/>
              <a:t>Content here as a sub-bullet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800" dirty="0" smtClean="0"/>
              <a:t>More content here as an additional sub-bullet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800" dirty="0" smtClean="0"/>
              <a:t>More content here as an additional sub-bullet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/>
              <a:t> Even more content here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 smtClean="0"/>
              <a:t>Content here as a sub-bullet</a:t>
            </a:r>
            <a:endParaRPr lang="en-US" sz="14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04610" y="6356351"/>
            <a:ext cx="2057400" cy="365125"/>
          </a:xfrm>
        </p:spPr>
        <p:txBody>
          <a:bodyPr/>
          <a:lstStyle/>
          <a:p>
            <a:fld id="{B54BC315-9560-46F5-B4AE-0DDBF6B14E63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24" y="1044486"/>
            <a:ext cx="8119463" cy="1005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8673"/>
            <a:ext cx="2544417" cy="10893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24" y="1044486"/>
            <a:ext cx="8119463" cy="1005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8673"/>
            <a:ext cx="2544417" cy="1089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216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BC315-9560-46F5-B4AE-0DDBF6B14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837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8" r:id="rId3"/>
    <p:sldLayoutId id="2147483666" r:id="rId4"/>
    <p:sldLayoutId id="2147483667" r:id="rId5"/>
    <p:sldLayoutId id="2147483669" r:id="rId6"/>
    <p:sldLayoutId id="2147483670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BC315-9560-46F5-B4AE-0DDBF6B14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837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8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32633" y="1238255"/>
            <a:ext cx="5791962" cy="748426"/>
          </a:xfrm>
        </p:spPr>
        <p:txBody>
          <a:bodyPr>
            <a:noAutofit/>
          </a:bodyPr>
          <a:lstStyle/>
          <a:p>
            <a:r>
              <a:rPr lang="en-US" altLang="en-US" sz="3200" b="1" dirty="0"/>
              <a:t/>
            </a:r>
            <a:br>
              <a:rPr lang="en-US" altLang="en-US" sz="3200" b="1" dirty="0"/>
            </a:br>
            <a:r>
              <a:rPr lang="en-US" altLang="en-US" sz="3200" b="1" dirty="0"/>
              <a:t>FGDC </a:t>
            </a:r>
            <a:r>
              <a:rPr lang="en-US" altLang="en-US" sz="3200" b="1" dirty="0" smtClean="0"/>
              <a:t>Current Activities</a:t>
            </a:r>
            <a:br>
              <a:rPr lang="en-US" altLang="en-US" sz="3200" b="1" dirty="0" smtClean="0"/>
            </a:br>
            <a:r>
              <a:rPr lang="en-US" altLang="en-US" sz="3200" b="1" dirty="0" smtClean="0"/>
              <a:t/>
            </a:r>
            <a:br>
              <a:rPr lang="en-US" altLang="en-US" sz="3200" b="1" dirty="0" smtClean="0"/>
            </a:br>
            <a:r>
              <a:rPr lang="en-US" altLang="en-US" sz="3200" b="1" dirty="0" smtClean="0"/>
              <a:t>FGDC Steering Committee</a:t>
            </a:r>
            <a:r>
              <a:rPr lang="en-US" altLang="en-US" sz="3200" b="1" dirty="0" smtClean="0"/>
              <a:t/>
            </a:r>
            <a:br>
              <a:rPr lang="en-US" altLang="en-US" sz="3200" b="1" dirty="0" smtClean="0"/>
            </a:br>
            <a:r>
              <a:rPr lang="en-US" altLang="en-US" sz="3200" b="1" dirty="0" smtClean="0"/>
              <a:t>September </a:t>
            </a:r>
            <a:r>
              <a:rPr lang="en-US" altLang="en-US" sz="3200" b="1" dirty="0" smtClean="0"/>
              <a:t>29, </a:t>
            </a:r>
            <a:r>
              <a:rPr lang="en-US" altLang="en-US" sz="3200" b="1" dirty="0" smtClean="0"/>
              <a:t>2016</a:t>
            </a:r>
            <a:endParaRPr lang="en-US" sz="3200" b="1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521483" y="4685342"/>
            <a:ext cx="3083971" cy="1901730"/>
          </a:xfrm>
        </p:spPr>
        <p:txBody>
          <a:bodyPr/>
          <a:lstStyle/>
          <a:p>
            <a:r>
              <a:rPr lang="en-US" altLang="en-US" sz="1800" dirty="0" smtClean="0"/>
              <a:t>Ivan DeLoatch</a:t>
            </a:r>
            <a:endParaRPr lang="en-US" altLang="en-US" sz="1800" dirty="0"/>
          </a:p>
          <a:p>
            <a:r>
              <a:rPr lang="en-US" altLang="en-US" sz="1800" dirty="0" smtClean="0"/>
              <a:t>Executive </a:t>
            </a:r>
            <a:r>
              <a:rPr lang="en-US" altLang="en-US" sz="1800" dirty="0"/>
              <a:t>Director</a:t>
            </a:r>
          </a:p>
          <a:p>
            <a:r>
              <a:rPr lang="en-US" sz="1800" dirty="0" smtClean="0"/>
              <a:t>Federal Geographic Data Committee</a:t>
            </a:r>
          </a:p>
        </p:txBody>
      </p:sp>
    </p:spTree>
    <p:extLst>
      <p:ext uri="{BB962C8B-B14F-4D97-AF65-F5344CB8AC3E}">
        <p14:creationId xmlns:p14="http://schemas.microsoft.com/office/powerpoint/2010/main" val="63991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95000"/>
              <a:buFont typeface="Wingdings" pitchFamily="2" charset="2"/>
              <a:buChar char="w"/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51261920-7DDE-48EF-9439-D7E2A6BCA5D4}" type="slidenum">
              <a:rPr lang="en-US" altLang="en-US" sz="1200" smtClean="0">
                <a:solidFill>
                  <a:schemeClr val="tx2"/>
                </a:solidFill>
                <a:latin typeface="+mn-lt"/>
                <a:cs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en-US" sz="1200" dirty="0" smtClean="0">
              <a:solidFill>
                <a:schemeClr val="tx2"/>
              </a:solidFill>
              <a:latin typeface="+mn-lt"/>
              <a:cs typeface="Arial" charset="0"/>
            </a:endParaRPr>
          </a:p>
        </p:txBody>
      </p:sp>
      <p:sp>
        <p:nvSpPr>
          <p:cNvPr id="84996" name="TextBox 5"/>
          <p:cNvSpPr txBox="1">
            <a:spLocks noChangeArrowheads="1"/>
          </p:cNvSpPr>
          <p:nvPr/>
        </p:nvSpPr>
        <p:spPr bwMode="auto">
          <a:xfrm>
            <a:off x="2819400" y="1981200"/>
            <a:ext cx="42672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95000"/>
              <a:buFont typeface="Wingdings" pitchFamily="2" charset="2"/>
              <a:buChar char="w"/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dirty="0">
                <a:latin typeface="Arial" charset="0"/>
              </a:rPr>
              <a:t> 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dirty="0">
                <a:latin typeface="Arial" charset="0"/>
              </a:rPr>
              <a:t>Questions</a:t>
            </a:r>
            <a:r>
              <a:rPr lang="en-US" altLang="en-US" sz="4000" b="1" dirty="0" smtClean="0">
                <a:latin typeface="Arial" charset="0"/>
              </a:rPr>
              <a:t>?</a:t>
            </a:r>
            <a:endParaRPr lang="en-US" altLang="en-US" sz="4000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42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>
                <a:ea typeface="ＭＳ Ｐゴシック" pitchFamily="34" charset="-128"/>
              </a:rPr>
              <a:t>Topics:</a:t>
            </a:r>
          </a:p>
        </p:txBody>
      </p:sp>
      <p:sp>
        <p:nvSpPr>
          <p:cNvPr id="4813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859905" y="1298603"/>
            <a:ext cx="7860584" cy="4559272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v"/>
              <a:defRPr/>
            </a:pPr>
            <a:r>
              <a:rPr lang="en-US" dirty="0" smtClean="0"/>
              <a:t>FGDC 2016 Annual Report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v"/>
              <a:defRPr/>
            </a:pPr>
            <a:r>
              <a:rPr lang="en-US" dirty="0" smtClean="0">
                <a:ea typeface="ＭＳ Ｐゴシック" pitchFamily="34" charset="-128"/>
              </a:rPr>
              <a:t>2017 </a:t>
            </a:r>
            <a:r>
              <a:rPr lang="en-US" dirty="0" smtClean="0">
                <a:ea typeface="ＭＳ Ｐゴシック" pitchFamily="34" charset="-128"/>
              </a:rPr>
              <a:t>NGAC Appointments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v"/>
              <a:defRPr/>
            </a:pPr>
            <a:r>
              <a:rPr lang="en-US" dirty="0" smtClean="0">
                <a:ea typeface="ＭＳ Ｐゴシック" pitchFamily="34" charset="-128"/>
              </a:rPr>
              <a:t>2016 Geospatial Platform Workshop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v"/>
              <a:defRPr/>
            </a:pPr>
            <a:r>
              <a:rPr lang="en-US" dirty="0" smtClean="0">
                <a:ea typeface="ＭＳ Ｐゴシック" pitchFamily="34" charset="-128"/>
              </a:rPr>
              <a:t>2016 </a:t>
            </a:r>
            <a:r>
              <a:rPr lang="en-US" dirty="0" smtClean="0">
                <a:ea typeface="ＭＳ Ｐゴシック" pitchFamily="34" charset="-128"/>
              </a:rPr>
              <a:t>FGDC Meetings Summary</a:t>
            </a:r>
          </a:p>
          <a:p>
            <a:pPr marL="342900" lvl="1" indent="-342900">
              <a:lnSpc>
                <a:spcPct val="120000"/>
              </a:lnSpc>
              <a:spcBef>
                <a:spcPts val="1000"/>
              </a:spcBef>
              <a:defRPr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Federal Parcel Data Workshop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v"/>
              <a:defRPr/>
            </a:pPr>
            <a:endParaRPr lang="en-US" dirty="0" smtClean="0"/>
          </a:p>
        </p:txBody>
      </p:sp>
      <p:sp>
        <p:nvSpPr>
          <p:cNvPr id="4813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95000"/>
              <a:buFont typeface="Wingdings" pitchFamily="2" charset="2"/>
              <a:buChar char="w"/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DEB445B4-4F96-4FB7-B95D-277570CCA330}" type="slidenum">
              <a:rPr lang="en-US" altLang="en-US" sz="1200" smtClean="0">
                <a:solidFill>
                  <a:schemeClr val="tx2"/>
                </a:solidFill>
                <a:latin typeface="+mn-lt"/>
                <a:cs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en-US" sz="1200" dirty="0" smtClean="0">
              <a:solidFill>
                <a:schemeClr val="tx2"/>
              </a:solidFill>
              <a:latin typeface="+mn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71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FGDC 2016 Annual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904" y="1458523"/>
            <a:ext cx="5386891" cy="4310215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dirty="0" smtClean="0"/>
              <a:t>“Recognizing Success and Planning for the Future”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dirty="0" smtClean="0"/>
              <a:t>Expedited timeframe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dirty="0" smtClean="0"/>
              <a:t>Agency, subcommittee, working group content due September 28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dirty="0" smtClean="0"/>
              <a:t>Digital (.pdf) version anticipated by mid-December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dirty="0" smtClean="0"/>
              <a:t>Printed copies in January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BC315-9560-46F5-B4AE-0DDBF6B14E63}" type="slidenum">
              <a:rPr lang="en-US" smtClean="0"/>
              <a:t>3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905" y="1428400"/>
            <a:ext cx="2324100" cy="301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1404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2017 NGAC Appointments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Wingdings" charset="2"/>
              <a:buChar char="v"/>
            </a:pPr>
            <a:r>
              <a:rPr lang="en-US" dirty="0" smtClean="0"/>
              <a:t>Call for Nominations issued June 2015.  Nominations used to fill NGAC vacancies in 2015 and 2016.</a:t>
            </a:r>
          </a:p>
          <a:p>
            <a:pPr marL="342900" indent="-342900">
              <a:buFont typeface="Wingdings" charset="2"/>
              <a:buChar char="v"/>
            </a:pPr>
            <a:r>
              <a:rPr lang="en-US" dirty="0" smtClean="0"/>
              <a:t>Excellent response – many quality applications received.</a:t>
            </a:r>
          </a:p>
          <a:p>
            <a:pPr marL="342900" indent="-342900">
              <a:buFont typeface="Wingdings" charset="2"/>
              <a:buChar char="v"/>
            </a:pPr>
            <a:r>
              <a:rPr lang="en-US" dirty="0" smtClean="0">
                <a:latin typeface="Tahoma" charset="0"/>
                <a:ea typeface="ＭＳ Ｐゴシック" charset="0"/>
              </a:rPr>
              <a:t>Interagency </a:t>
            </a:r>
            <a:r>
              <a:rPr lang="en-US" dirty="0">
                <a:latin typeface="Tahoma" charset="0"/>
                <a:ea typeface="ＭＳ Ｐゴシック" charset="0"/>
              </a:rPr>
              <a:t>review panel </a:t>
            </a:r>
            <a:r>
              <a:rPr lang="en-US" dirty="0" smtClean="0">
                <a:latin typeface="Tahoma" charset="0"/>
                <a:ea typeface="ＭＳ Ｐゴシック" charset="0"/>
              </a:rPr>
              <a:t>has evaluated </a:t>
            </a:r>
            <a:r>
              <a:rPr lang="en-US" dirty="0">
                <a:latin typeface="Tahoma" charset="0"/>
                <a:ea typeface="ＭＳ Ｐゴシック" charset="0"/>
              </a:rPr>
              <a:t>nominations and </a:t>
            </a:r>
            <a:r>
              <a:rPr lang="en-US" dirty="0" smtClean="0">
                <a:latin typeface="Tahoma" charset="0"/>
                <a:ea typeface="ＭＳ Ｐゴシック" charset="0"/>
              </a:rPr>
              <a:t>developed recommendations.</a:t>
            </a:r>
          </a:p>
          <a:p>
            <a:pPr marL="342900" indent="-342900">
              <a:buFont typeface="Wingdings" charset="2"/>
              <a:buChar char="v"/>
            </a:pPr>
            <a:r>
              <a:rPr lang="en-US" dirty="0" smtClean="0">
                <a:latin typeface="Tahoma" charset="0"/>
                <a:ea typeface="ＭＳ Ｐゴシック" charset="0"/>
              </a:rPr>
              <a:t>Final </a:t>
            </a:r>
            <a:r>
              <a:rPr lang="en-US" dirty="0">
                <a:latin typeface="Tahoma" charset="0"/>
                <a:ea typeface="ＭＳ Ｐゴシック" charset="0"/>
              </a:rPr>
              <a:t>decisions on appointments to be made by Secretary of the Interior’s office.  </a:t>
            </a:r>
            <a:endParaRPr lang="en-US" dirty="0" smtClean="0">
              <a:latin typeface="Tahoma" charset="0"/>
              <a:ea typeface="ＭＳ Ｐゴシック" charset="0"/>
            </a:endParaRPr>
          </a:p>
          <a:p>
            <a:pPr marL="342900" indent="-342900">
              <a:buFont typeface="Wingdings" charset="2"/>
              <a:buChar char="v"/>
            </a:pPr>
            <a:r>
              <a:rPr lang="en-US" dirty="0" smtClean="0">
                <a:latin typeface="Tahoma" charset="0"/>
                <a:ea typeface="ＭＳ Ｐゴシック" charset="0"/>
              </a:rPr>
              <a:t>15 current appointments expire Dec. 31, 2016.  New appointments will take effect Jan. 2017. </a:t>
            </a:r>
            <a:endParaRPr lang="en-US" dirty="0">
              <a:latin typeface="Tahoma" charset="0"/>
              <a:ea typeface="ＭＳ Ｐゴシック" charset="0"/>
            </a:endParaRPr>
          </a:p>
          <a:p>
            <a:pPr marL="342900" indent="-342900">
              <a:buFont typeface="Wingdings" charset="2"/>
              <a:buChar char="v"/>
            </a:pPr>
            <a:endParaRPr lang="en-US" dirty="0" smtClean="0"/>
          </a:p>
          <a:p>
            <a:pPr marL="342900" indent="-342900">
              <a:buFont typeface="Wingdings" charset="2"/>
              <a:buChar char="v"/>
            </a:pPr>
            <a:endParaRPr lang="en-US" dirty="0" smtClean="0"/>
          </a:p>
          <a:p>
            <a:pPr marL="342900" indent="-342900">
              <a:buFont typeface="Wingdings" charset="2"/>
              <a:buChar char="v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BC315-9560-46F5-B4AE-0DDBF6B14E6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098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NGAC Membership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BC315-9560-46F5-B4AE-0DDBF6B14E63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3938794"/>
              </p:ext>
            </p:extLst>
          </p:nvPr>
        </p:nvGraphicFramePr>
        <p:xfrm>
          <a:off x="3243029" y="1138688"/>
          <a:ext cx="4843704" cy="5555960"/>
        </p:xfrm>
        <a:graphic>
          <a:graphicData uri="http://schemas.openxmlformats.org/drawingml/2006/table">
            <a:tbl>
              <a:tblPr/>
              <a:tblGrid>
                <a:gridCol w="2421853"/>
                <a:gridCol w="2421851"/>
              </a:tblGrid>
              <a:tr h="1993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Non-Governmental (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15)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60194" marR="6019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Governmental (14)</a:t>
                      </a:r>
                    </a:p>
                  </a:txBody>
                  <a:tcPr marL="60194" marR="6019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136717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Private Sector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 (9)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Pat 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Cummens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Jack Hild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Jeff Lovin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Kevin 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Pomfret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Sarah 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Battersby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Matthew Gentile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Roger Mitchell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Rebecca Moore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Carl Reed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</a:p>
                  </a:txBody>
                  <a:tcPr marL="60194" marR="6019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State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(5)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Bert 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Granberg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*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Gen. William Reddel III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Anthony 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Spicci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*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Gary Thompson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*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Harvey 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Thorleifson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60194" marR="6019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35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County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(1)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Jason Warzinik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</a:p>
                  </a:txBody>
                  <a:tcPr marL="60194" marR="6019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269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Academia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(4)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Joanne 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Gabrynowicz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* 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Julie Sweetkind-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Singer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Laxmi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Ramasubramanian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May Yuan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</a:p>
                  </a:txBody>
                  <a:tcPr marL="60194" marR="6019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Federal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(2)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David Alexander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Frank Avila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</a:p>
                  </a:txBody>
                  <a:tcPr marL="60194" marR="6019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2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Regional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(2)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Molly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Vogt*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Xavier 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Irias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60194" marR="6019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2690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Non-Profit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 (2)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Keith 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Masback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Douglas Richardson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</a:p>
                  </a:txBody>
                  <a:tcPr marL="60194" marR="6019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City/Municipal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 (1)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Amber Reynolds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</a:p>
                  </a:txBody>
                  <a:tcPr marL="60194" marR="6019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35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Tribal 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(2)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David Wyatt*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Frank 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Harjo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</a:p>
                  </a:txBody>
                  <a:tcPr marL="60194" marR="6019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61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Emergency </a:t>
                      </a:r>
                      <a:r>
                        <a:rPr kumimoji="0" lang="en-US" sz="12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Services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(1)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Talbot Brooks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</a:p>
                  </a:txBody>
                  <a:tcPr marL="60194" marR="6019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23951" y="1459782"/>
            <a:ext cx="2362200" cy="374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rgbClr val="FF0000"/>
                </a:solidFill>
                <a:latin typeface="Calibri" pitchFamily="34" charset="0"/>
                <a:ea typeface="ＭＳ Ｐゴシック" pitchFamily="-109" charset="-128"/>
                <a:cs typeface="+mn-cs"/>
              </a:rPr>
              <a:t>Current Members </a:t>
            </a:r>
          </a:p>
          <a:p>
            <a:pPr>
              <a:defRPr/>
            </a:pPr>
            <a:r>
              <a:rPr lang="en-US" sz="1200" b="1" dirty="0">
                <a:solidFill>
                  <a:srgbClr val="FF0000"/>
                </a:solidFill>
                <a:latin typeface="Calibri" pitchFamily="34" charset="0"/>
                <a:ea typeface="ＭＳ Ｐゴシック" pitchFamily="-109" charset="-128"/>
                <a:cs typeface="+mn-cs"/>
              </a:rPr>
              <a:t>(Terms expire December </a:t>
            </a:r>
            <a:r>
              <a:rPr lang="en-US" sz="1200" b="1" dirty="0" smtClean="0">
                <a:solidFill>
                  <a:srgbClr val="FF0000"/>
                </a:solidFill>
                <a:latin typeface="Calibri" pitchFamily="34" charset="0"/>
                <a:ea typeface="ＭＳ Ｐゴシック" pitchFamily="-109" charset="-128"/>
                <a:cs typeface="+mn-cs"/>
              </a:rPr>
              <a:t>2016)</a:t>
            </a:r>
            <a:endParaRPr lang="en-US" sz="1200" b="1" dirty="0">
              <a:solidFill>
                <a:srgbClr val="FF0000"/>
              </a:solidFill>
              <a:latin typeface="Calibri" pitchFamily="34" charset="0"/>
              <a:ea typeface="ＭＳ Ｐゴシック" pitchFamily="-109" charset="-128"/>
              <a:cs typeface="+mn-cs"/>
            </a:endParaRPr>
          </a:p>
          <a:p>
            <a:pPr>
              <a:defRPr/>
            </a:pPr>
            <a:endParaRPr lang="en-US" sz="1200" dirty="0">
              <a:solidFill>
                <a:schemeClr val="bg2">
                  <a:lumMod val="50000"/>
                </a:schemeClr>
              </a:solidFill>
              <a:latin typeface="Calibri" pitchFamily="34" charset="0"/>
              <a:ea typeface="ＭＳ Ｐゴシック" pitchFamily="-109" charset="-128"/>
              <a:cs typeface="+mn-cs"/>
            </a:endParaRPr>
          </a:p>
          <a:p>
            <a:pPr>
              <a:defRPr/>
            </a:pPr>
            <a:r>
              <a:rPr lang="en-US" sz="1200" b="1" dirty="0">
                <a:solidFill>
                  <a:srgbClr val="0070C0"/>
                </a:solidFill>
                <a:latin typeface="Calibri" pitchFamily="34" charset="0"/>
                <a:ea typeface="ＭＳ Ｐゴシック" pitchFamily="-109" charset="-128"/>
                <a:cs typeface="+mn-cs"/>
              </a:rPr>
              <a:t>Current Members </a:t>
            </a:r>
          </a:p>
          <a:p>
            <a:pPr>
              <a:defRPr/>
            </a:pPr>
            <a:r>
              <a:rPr lang="en-US" sz="1200" b="1" dirty="0">
                <a:solidFill>
                  <a:srgbClr val="0070C0"/>
                </a:solidFill>
                <a:latin typeface="Calibri" pitchFamily="34" charset="0"/>
                <a:ea typeface="ＭＳ Ｐゴシック" pitchFamily="-109" charset="-128"/>
                <a:cs typeface="+mn-cs"/>
              </a:rPr>
              <a:t>(Terms expire December </a:t>
            </a:r>
            <a:r>
              <a:rPr lang="en-US" sz="1200" b="1" dirty="0" smtClean="0">
                <a:solidFill>
                  <a:srgbClr val="0070C0"/>
                </a:solidFill>
                <a:latin typeface="Calibri" pitchFamily="34" charset="0"/>
                <a:ea typeface="ＭＳ Ｐゴシック" pitchFamily="-109" charset="-128"/>
                <a:cs typeface="+mn-cs"/>
              </a:rPr>
              <a:t>2018)</a:t>
            </a:r>
            <a:endParaRPr lang="en-US" sz="1200" b="1" dirty="0">
              <a:solidFill>
                <a:srgbClr val="0070C0"/>
              </a:solidFill>
              <a:latin typeface="Calibri" pitchFamily="34" charset="0"/>
              <a:ea typeface="ＭＳ Ｐゴシック" pitchFamily="-109" charset="-128"/>
              <a:cs typeface="+mn-cs"/>
            </a:endParaRPr>
          </a:p>
          <a:p>
            <a:pPr>
              <a:defRPr/>
            </a:pPr>
            <a:endParaRPr lang="en-US" sz="1100" b="1" dirty="0">
              <a:solidFill>
                <a:srgbClr val="FF0000"/>
              </a:solidFill>
              <a:latin typeface="Calibri" pitchFamily="34" charset="0"/>
              <a:ea typeface="ＭＳ Ｐゴシック" pitchFamily="-109" charset="-128"/>
              <a:cs typeface="+mn-cs"/>
            </a:endParaRPr>
          </a:p>
          <a:p>
            <a:pPr>
              <a:defRPr/>
            </a:pPr>
            <a:endParaRPr lang="en-US" sz="1100" b="1" dirty="0">
              <a:solidFill>
                <a:srgbClr val="FF0000"/>
              </a:solidFill>
              <a:latin typeface="Calibri" pitchFamily="34" charset="0"/>
              <a:ea typeface="ＭＳ Ｐゴシック" pitchFamily="-109" charset="-128"/>
              <a:cs typeface="+mn-cs"/>
            </a:endParaRPr>
          </a:p>
          <a:p>
            <a:pPr>
              <a:defRPr/>
            </a:pPr>
            <a:endParaRPr lang="en-US" sz="1100" b="1" dirty="0">
              <a:solidFill>
                <a:srgbClr val="FF0000"/>
              </a:solidFill>
              <a:latin typeface="Calibri" pitchFamily="34" charset="0"/>
              <a:ea typeface="ＭＳ Ｐゴシック" pitchFamily="-109" charset="-128"/>
              <a:cs typeface="+mn-cs"/>
            </a:endParaRPr>
          </a:p>
          <a:p>
            <a:pPr>
              <a:defRPr/>
            </a:pPr>
            <a:endParaRPr lang="en-US" sz="1100" b="1" dirty="0">
              <a:solidFill>
                <a:srgbClr val="FF0000"/>
              </a:solidFill>
              <a:latin typeface="Calibri" pitchFamily="34" charset="0"/>
              <a:ea typeface="ＭＳ Ｐゴシック" pitchFamily="-109" charset="-128"/>
              <a:cs typeface="+mn-cs"/>
            </a:endParaRPr>
          </a:p>
          <a:p>
            <a:pPr>
              <a:defRPr/>
            </a:pPr>
            <a:endParaRPr lang="en-US" sz="1100" b="1" dirty="0">
              <a:solidFill>
                <a:srgbClr val="FF0000"/>
              </a:solidFill>
              <a:latin typeface="Calibri" pitchFamily="34" charset="0"/>
              <a:ea typeface="ＭＳ Ｐゴシック" pitchFamily="-109" charset="-128"/>
              <a:cs typeface="+mn-cs"/>
            </a:endParaRPr>
          </a:p>
          <a:p>
            <a:pPr>
              <a:defRPr/>
            </a:pPr>
            <a:r>
              <a:rPr lang="en-US" sz="1100" b="1" i="1" dirty="0">
                <a:solidFill>
                  <a:srgbClr val="FF0000"/>
                </a:solidFill>
                <a:latin typeface="Calibri" pitchFamily="34" charset="0"/>
                <a:ea typeface="ＭＳ Ｐゴシック" pitchFamily="-109" charset="-128"/>
                <a:cs typeface="+mn-cs"/>
              </a:rPr>
              <a:t>* Members completing second term on NGAC in December </a:t>
            </a:r>
            <a:r>
              <a:rPr lang="en-US" sz="1100" b="1" i="1" dirty="0" smtClean="0">
                <a:solidFill>
                  <a:srgbClr val="FF0000"/>
                </a:solidFill>
                <a:latin typeface="Calibri" pitchFamily="34" charset="0"/>
                <a:ea typeface="ＭＳ Ｐゴシック" pitchFamily="-109" charset="-128"/>
                <a:cs typeface="+mn-cs"/>
              </a:rPr>
              <a:t>2016.  </a:t>
            </a:r>
            <a:r>
              <a:rPr lang="en-US" sz="1100" b="1" i="1" dirty="0">
                <a:solidFill>
                  <a:srgbClr val="FF0000"/>
                </a:solidFill>
                <a:latin typeface="Calibri" pitchFamily="34" charset="0"/>
                <a:ea typeface="ＭＳ Ｐゴシック" pitchFamily="-109" charset="-128"/>
                <a:cs typeface="+mn-cs"/>
              </a:rPr>
              <a:t>Per the NGAC Charter, cannot be appointed to third consecutive term.</a:t>
            </a:r>
            <a:endParaRPr lang="en-US" sz="1100" i="1" dirty="0">
              <a:solidFill>
                <a:srgbClr val="FF0000"/>
              </a:solidFill>
              <a:latin typeface="Calibri" pitchFamily="34" charset="0"/>
              <a:ea typeface="ＭＳ Ｐゴシック" pitchFamily="-109" charset="-128"/>
              <a:cs typeface="+mn-cs"/>
            </a:endParaRPr>
          </a:p>
          <a:p>
            <a:pPr>
              <a:defRPr/>
            </a:pPr>
            <a:endParaRPr lang="en-US" sz="1200" b="1" dirty="0">
              <a:solidFill>
                <a:srgbClr val="000000"/>
              </a:solidFill>
              <a:latin typeface="Calibri" pitchFamily="34" charset="0"/>
              <a:ea typeface="Calibri"/>
              <a:cs typeface="Arial"/>
            </a:endParaRPr>
          </a:p>
          <a:p>
            <a:pPr>
              <a:defRPr/>
            </a:pPr>
            <a:endParaRPr lang="en-US" sz="1200" b="1" dirty="0">
              <a:solidFill>
                <a:srgbClr val="000000"/>
              </a:solidFill>
              <a:latin typeface="Calibri" pitchFamily="34" charset="0"/>
              <a:ea typeface="Calibri"/>
              <a:cs typeface="Arial"/>
            </a:endParaRPr>
          </a:p>
          <a:p>
            <a:pPr>
              <a:defRPr/>
            </a:pPr>
            <a:endParaRPr lang="en-US" sz="1200" b="1" dirty="0">
              <a:solidFill>
                <a:srgbClr val="000000"/>
              </a:solidFill>
              <a:latin typeface="Calibri" pitchFamily="34" charset="0"/>
              <a:ea typeface="Calibri"/>
              <a:cs typeface="Arial"/>
            </a:endParaRPr>
          </a:p>
          <a:p>
            <a:pPr>
              <a:defRPr/>
            </a:pPr>
            <a:endParaRPr lang="en-US" sz="1200" b="1" dirty="0">
              <a:solidFill>
                <a:srgbClr val="000000"/>
              </a:solidFill>
              <a:latin typeface="Calibri" pitchFamily="34" charset="0"/>
              <a:ea typeface="Calibri"/>
              <a:cs typeface="Arial"/>
            </a:endParaRPr>
          </a:p>
          <a:p>
            <a:pPr>
              <a:defRPr/>
            </a:pPr>
            <a:endParaRPr lang="en-US" sz="1200" b="1" dirty="0">
              <a:solidFill>
                <a:srgbClr val="000000"/>
              </a:solidFill>
              <a:latin typeface="Calibri" pitchFamily="34" charset="0"/>
              <a:ea typeface="Calibri"/>
              <a:cs typeface="Arial"/>
            </a:endParaRPr>
          </a:p>
          <a:p>
            <a:pPr algn="ctr">
              <a:defRPr/>
            </a:pPr>
            <a:r>
              <a:rPr lang="en-US" b="1" dirty="0" smtClean="0">
                <a:solidFill>
                  <a:srgbClr val="000000"/>
                </a:solidFill>
                <a:latin typeface="Calibri" pitchFamily="34" charset="0"/>
                <a:ea typeface="Calibri"/>
                <a:cs typeface="Arial"/>
              </a:rPr>
              <a:t>September 2016</a:t>
            </a:r>
            <a:endParaRPr lang="en-US" sz="1000" dirty="0">
              <a:ea typeface="ＭＳ Ｐゴシック" pitchFamily="-10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2551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2016 Geospatial Platform Workshop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dirty="0" smtClean="0"/>
              <a:t>December 7-8, 2016 at USGS in Reston, VA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dirty="0" smtClean="0"/>
              <a:t>DOI in conjunction with FGDC and the National Geospatial-Intelligence Agency (NGA)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dirty="0" smtClean="0"/>
              <a:t>Present the implementation of the Geospatial Platform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dirty="0" smtClean="0"/>
              <a:t>Share functionality capabilities to the community of data stewards who produce and use governmental, academic, private, and public data to inform national and regional issues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dirty="0" smtClean="0"/>
              <a:t>Present approaches underway in GeoPlatform to improve awareness of and access to geospatial data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dirty="0" smtClean="0"/>
              <a:t>Discuss future development of the GeoPlatform and collaborative efforts with academia and other web-based data sharing capabilities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BC315-9560-46F5-B4AE-0DDBF6B14E6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588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2016 Geospatial Platform Workshop -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dirty="0" smtClean="0"/>
              <a:t>Enhance information sharing capabilities of the </a:t>
            </a:r>
            <a:r>
              <a:rPr lang="en-US" dirty="0"/>
              <a:t>F</a:t>
            </a:r>
            <a:r>
              <a:rPr lang="en-US" dirty="0" smtClean="0"/>
              <a:t>ederal Government by encouraging dynamic geospatial data sharing through web-service capabilities facilitated and promoted by the GeoPlatform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dirty="0" smtClean="0"/>
              <a:t>Provide training on how to access, use, analyze, and share geospatial data through the GeoPlatform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dirty="0" smtClean="0"/>
              <a:t>Enable community feedback to identify improvements for the GeoPlatform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dirty="0" smtClean="0"/>
              <a:t>Registration: http//wwhgd.org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BC315-9560-46F5-B4AE-0DDBF6B14E6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0672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ea typeface="ＭＳ Ｐゴシック" pitchFamily="34" charset="-128"/>
              </a:rPr>
              <a:t>2016 FGDC Meetings </a:t>
            </a:r>
            <a:r>
              <a:rPr lang="en-US" dirty="0" smtClean="0">
                <a:ea typeface="ＭＳ Ｐゴシック" pitchFamily="34" charset="-128"/>
              </a:rPr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904" y="1260909"/>
            <a:ext cx="7602105" cy="4507829"/>
          </a:xfrm>
        </p:spPr>
        <p:txBody>
          <a:bodyPr/>
          <a:lstStyle/>
          <a:p>
            <a:r>
              <a:rPr lang="en-US" dirty="0" smtClean="0"/>
              <a:t>Steering Committee: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September 28, 2016, DOI South Interior Building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December 2016 – in planning</a:t>
            </a:r>
          </a:p>
          <a:p>
            <a:r>
              <a:rPr lang="en-US" dirty="0" smtClean="0"/>
              <a:t>Executive Committee: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September 22, 2016 – discussion on NSDI Strategic Planning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October 27, 2016 – FGDC business, Strategic Planning and transition</a:t>
            </a:r>
          </a:p>
          <a:p>
            <a:r>
              <a:rPr lang="en-US" dirty="0" smtClean="0"/>
              <a:t>NGAC: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September 27-28, 2016, Shepherdstown, WV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December 2016 (TBD) – Approval of 2016 papers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BC315-9560-46F5-B4AE-0DDBF6B14E6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787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292" y="1227109"/>
            <a:ext cx="5439376" cy="5191084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dirty="0" smtClean="0"/>
              <a:t>Held September 20</a:t>
            </a:r>
            <a:r>
              <a:rPr lang="en-US" baseline="30000" dirty="0" smtClean="0"/>
              <a:t>th</a:t>
            </a:r>
            <a:r>
              <a:rPr lang="en-US" dirty="0" smtClean="0"/>
              <a:t> at Homeland Security Acquisition Institute (HSAI) with 31 participants across 14 Departments /Agencies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105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dirty="0" smtClean="0"/>
              <a:t>Examined existing Federal use </a:t>
            </a:r>
            <a:r>
              <a:rPr lang="en-US" dirty="0"/>
              <a:t>c</a:t>
            </a:r>
            <a:r>
              <a:rPr lang="en-US" dirty="0" smtClean="0"/>
              <a:t>ases for National Parcel Data &amp; any current driving </a:t>
            </a:r>
            <a:r>
              <a:rPr lang="en-US" dirty="0"/>
              <a:t>p</a:t>
            </a:r>
            <a:r>
              <a:rPr lang="en-US" dirty="0" smtClean="0"/>
              <a:t>olicy mandates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dirty="0" smtClean="0"/>
              <a:t>Discussed needed attributes and touch points to other NSDI initiatives (i.e. NAD)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105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dirty="0" smtClean="0"/>
              <a:t>Action Items: </a:t>
            </a:r>
          </a:p>
          <a:p>
            <a:pPr marL="1028700" lvl="1" indent="-342900"/>
            <a:r>
              <a:rPr lang="en-US" dirty="0" smtClean="0"/>
              <a:t>Will be building a consolidated ‘matrix’ of requirements for both the geometry and business attributes needed by Depts./Agencies.</a:t>
            </a:r>
          </a:p>
          <a:p>
            <a:pPr lvl="1" indent="0">
              <a:buNone/>
            </a:pPr>
            <a:endParaRPr lang="en-US" dirty="0" smtClean="0"/>
          </a:p>
          <a:p>
            <a:pPr marL="1028700" lvl="1" indent="-342900"/>
            <a:r>
              <a:rPr lang="en-US" dirty="0" smtClean="0"/>
              <a:t>Will provide requirements matrix to the FGDC Cadastral Subcommittee and/or other FGDC Governance bodies for review and adjudication.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BC315-9560-46F5-B4AE-0DDBF6B14E63}" type="slidenum">
              <a:rPr lang="en-US" smtClean="0"/>
              <a:t>9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39427" y="148586"/>
            <a:ext cx="7602105" cy="714250"/>
          </a:xfrm>
        </p:spPr>
        <p:txBody>
          <a:bodyPr/>
          <a:lstStyle/>
          <a:p>
            <a:r>
              <a:rPr lang="en-US" dirty="0" smtClean="0"/>
              <a:t>Federal Parcel Data Workshop</a:t>
            </a:r>
            <a:endParaRPr lang="en-US" dirty="0"/>
          </a:p>
        </p:txBody>
      </p:sp>
      <p:pic>
        <p:nvPicPr>
          <p:cNvPr id="6" name="Picture 5" descr="https://9123-presscdn-0-87-pagely.netdna-ssl.com/wp-content/uploads/2014/03/Mapping-300x300.jpg"/>
          <p:cNvPicPr>
            <a:picLocks noChangeAspect="1" noChangeArrowheads="1"/>
          </p:cNvPicPr>
          <p:nvPr/>
        </p:nvPicPr>
        <p:blipFill>
          <a:blip r:embed="rId2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9886" y="205941"/>
            <a:ext cx="599541" cy="599541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14"/>
          <a:stretch/>
        </p:blipFill>
        <p:spPr>
          <a:xfrm>
            <a:off x="5808134" y="1225755"/>
            <a:ext cx="2937934" cy="21926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134" y="3781336"/>
            <a:ext cx="2937934" cy="25728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82397519"/>
      </p:ext>
    </p:extLst>
  </p:cSld>
  <p:clrMapOvr>
    <a:masterClrMapping/>
  </p:clrMapOvr>
</p:sld>
</file>

<file path=ppt/theme/theme1.xml><?xml version="1.0" encoding="utf-8"?>
<a:theme xmlns:a="http://schemas.openxmlformats.org/drawingml/2006/main" name="FGDC BR NEW Template 03 2016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FGDC BR NEW Template 03 2016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FGDC BR NEW Template 03 2016</Template>
  <TotalTime>14252</TotalTime>
  <Words>632</Words>
  <Application>Microsoft Office PowerPoint</Application>
  <PresentationFormat>On-screen Show (4:3)</PresentationFormat>
  <Paragraphs>138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FGDC BR NEW Template 03 2016</vt:lpstr>
      <vt:lpstr>1_FGDC BR NEW Template 03 2016</vt:lpstr>
      <vt:lpstr> FGDC Current Activities  FGDC Steering Committee September 29, 2016</vt:lpstr>
      <vt:lpstr>Topics:</vt:lpstr>
      <vt:lpstr>FGDC 2016 Annual Report</vt:lpstr>
      <vt:lpstr>2017 NGAC Appointments</vt:lpstr>
      <vt:lpstr>Current NGAC Membership</vt:lpstr>
      <vt:lpstr>2016 Geospatial Platform Workshop</vt:lpstr>
      <vt:lpstr>2016 Geospatial Platform Workshop - Objectives</vt:lpstr>
      <vt:lpstr>2016 FGDC Meetings Summary</vt:lpstr>
      <vt:lpstr>Federal Parcel Data Workshop</vt:lpstr>
      <vt:lpstr>PowerPoint Presentation</vt:lpstr>
    </vt:vector>
  </TitlesOfParts>
  <Company>U.S. Geological Survey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Goes Here</dc:title>
  <dc:creator>Lucia A. Foulkes</dc:creator>
  <cp:lastModifiedBy>Shaffer, Kenneth M.</cp:lastModifiedBy>
  <cp:revision>121</cp:revision>
  <cp:lastPrinted>2016-09-20T13:29:43Z</cp:lastPrinted>
  <dcterms:created xsi:type="dcterms:W3CDTF">2016-03-02T17:05:53Z</dcterms:created>
  <dcterms:modified xsi:type="dcterms:W3CDTF">2016-09-26T18:23:24Z</dcterms:modified>
</cp:coreProperties>
</file>