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74" r:id="rId4"/>
  </p:sldMasterIdLst>
  <p:notesMasterIdLst>
    <p:notesMasterId r:id="rId20"/>
  </p:notesMasterIdLst>
  <p:handoutMasterIdLst>
    <p:handoutMasterId r:id="rId21"/>
  </p:handoutMasterIdLst>
  <p:sldIdLst>
    <p:sldId id="382" r:id="rId5"/>
    <p:sldId id="393" r:id="rId6"/>
    <p:sldId id="392" r:id="rId7"/>
    <p:sldId id="403" r:id="rId8"/>
    <p:sldId id="402" r:id="rId9"/>
    <p:sldId id="397" r:id="rId10"/>
    <p:sldId id="404" r:id="rId11"/>
    <p:sldId id="405" r:id="rId12"/>
    <p:sldId id="409" r:id="rId13"/>
    <p:sldId id="412" r:id="rId14"/>
    <p:sldId id="410" r:id="rId15"/>
    <p:sldId id="406" r:id="rId16"/>
    <p:sldId id="391" r:id="rId17"/>
    <p:sldId id="396" r:id="rId18"/>
    <p:sldId id="380" r:id="rId19"/>
  </p:sldIdLst>
  <p:sldSz cx="9144000" cy="6858000" type="screen4x3"/>
  <p:notesSz cx="7010400" cy="92964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Tahoma" pitchFamily="34" charset="0"/>
      <p:regular r:id="rId26"/>
      <p:bold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itra, Julie Binder" initials="MJB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300"/>
    <a:srgbClr val="006600"/>
    <a:srgbClr val="FFCCCC"/>
    <a:srgbClr val="FF7C80"/>
    <a:srgbClr val="6600CC"/>
    <a:srgbClr val="669900"/>
    <a:srgbClr val="FFFFFF"/>
    <a:srgbClr val="DCE6F2"/>
    <a:srgbClr val="5826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73" autoAdjust="0"/>
  </p:normalViewPr>
  <p:slideViewPr>
    <p:cSldViewPr>
      <p:cViewPr>
        <p:scale>
          <a:sx n="70" d="100"/>
          <a:sy n="70" d="100"/>
        </p:scale>
        <p:origin x="-1843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3221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885" y="-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34" y="1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C00F986-2F8A-4AE2-B91A-334198F67665}" type="datetimeFigureOut">
              <a:rPr lang="en-US"/>
              <a:pPr>
                <a:defRPr/>
              </a:pPr>
              <a:t>3/11/2013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62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34" y="8829662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CAFAC4-D01D-4356-99BB-C981C2AC35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98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34" y="1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DC4F77-72AB-4856-9A40-38C0792342C2}" type="datetimeFigureOut">
              <a:rPr lang="en-US"/>
              <a:pPr>
                <a:defRPr/>
              </a:pPr>
              <a:t>3/11/2013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2" y="4416430"/>
            <a:ext cx="5607678" cy="4183060"/>
          </a:xfrm>
          <a:prstGeom prst="rect">
            <a:avLst/>
          </a:prstGeom>
        </p:spPr>
        <p:txBody>
          <a:bodyPr vert="horz" lIns="93176" tIns="46588" rIns="93176" bIns="4658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62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34" y="8829662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F9FA86-ADF0-4CD4-B775-0D5E47F234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73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3C6B5C-E00E-4164-BB37-8941DCAD1A2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6238A-2D88-40A8-BDBE-57B1F68167AC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6238A-2D88-40A8-BDBE-57B1F68167AC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6238A-2D88-40A8-BDBE-57B1F68167AC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6238A-2D88-40A8-BDBE-57B1F68167AC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048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1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02" name="Rectangle 5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0386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7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10" descr="ident_4_onscreen_png"/>
          <p:cNvPicPr>
            <a:picLocks noChangeAspect="1" noChangeArrowheads="1"/>
          </p:cNvPicPr>
          <p:nvPr userDrawn="1"/>
        </p:nvPicPr>
        <p:blipFill>
          <a:blip r:embed="rId3" cstate="print">
            <a:lum bright="-100000" contrast="-70000"/>
          </a:blip>
          <a:srcRect b="22520"/>
          <a:stretch>
            <a:fillRect/>
          </a:stretch>
        </p:blipFill>
        <p:spPr bwMode="auto">
          <a:xfrm>
            <a:off x="457200" y="6248400"/>
            <a:ext cx="1219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048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1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02" name="Rectangle 5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0386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7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8382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953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457200" y="10668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1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5181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- 1line s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8" name="Picture 8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5181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- 1line s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8" name="Picture 8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990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/lar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/pg#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/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/title bar s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8" name="Picture 8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304800"/>
            <a:ext cx="20193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9055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0772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Rectangle 57"/>
          <p:cNvSpPr>
            <a:spLocks noChangeArrowheads="1"/>
          </p:cNvSpPr>
          <p:nvPr/>
        </p:nvSpPr>
        <p:spPr bwMode="ltGray">
          <a:xfrm>
            <a:off x="0" y="0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807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32" name="Picture 76"/>
          <p:cNvPicPr>
            <a:picLocks noChangeAspect="1" noChangeArrowheads="1"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0" y="5226050"/>
            <a:ext cx="24384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5" r:id="rId2"/>
    <p:sldLayoutId id="2147483694" r:id="rId3"/>
    <p:sldLayoutId id="2147483676" r:id="rId4"/>
    <p:sldLayoutId id="2147483688" r:id="rId5"/>
    <p:sldLayoutId id="2147483692" r:id="rId6"/>
    <p:sldLayoutId id="2147483677" r:id="rId7"/>
    <p:sldLayoutId id="2147483693" r:id="rId8"/>
    <p:sldLayoutId id="2147483678" r:id="rId9"/>
    <p:sldLayoutId id="2147483679" r:id="rId10"/>
    <p:sldLayoutId id="2147483680" r:id="rId11"/>
    <p:sldLayoutId id="2147483681" r:id="rId12"/>
    <p:sldLayoutId id="2147483689" r:id="rId13"/>
    <p:sldLayoutId id="2147483690" r:id="rId14"/>
    <p:sldLayoutId id="214748369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95" r:id="rId2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2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gdc.gov/nsdi-pla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itehouse.gov/sites/default/files/omb/memoranda/2011/m11-03.pdf" TargetMode="External"/><Relationship Id="rId3" Type="http://schemas.openxmlformats.org/officeDocument/2006/relationships/hyperlink" Target="https://www.fgdc.gov/policyandplanning/future-directions/reports/FD_Final_Report.pdf" TargetMode="External"/><Relationship Id="rId7" Type="http://schemas.openxmlformats.org/officeDocument/2006/relationships/hyperlink" Target="http://www.fgdc.gov/initiatives/resources/geospatial-platform-roadmap-v4-final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fgdc.gov/initiatives/resources/2012-09-12-geospatial-platform-business-plan-redacted-final.pdf" TargetMode="External"/><Relationship Id="rId5" Type="http://schemas.openxmlformats.org/officeDocument/2006/relationships/hyperlink" Target="https://www.fgdc.gov/policyandplanning/NSDI%20Strategy%201994.pdf" TargetMode="External"/><Relationship Id="rId10" Type="http://schemas.openxmlformats.org/officeDocument/2006/relationships/hyperlink" Target="http://www.fgdc.gov/library/factsheets/documents/GeoProfileFactSheet.pdf" TargetMode="External"/><Relationship Id="rId4" Type="http://schemas.openxmlformats.org/officeDocument/2006/relationships/hyperlink" Target="https://www.fgdc.gov/policyandplanning/nsdi-strategic-plans" TargetMode="External"/><Relationship Id="rId9" Type="http://schemas.openxmlformats.org/officeDocument/2006/relationships/hyperlink" Target="http://www.fgdc.gov/geospatial-lob/CSTA-redacted-march2007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gdc.gov/nsdi-plan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295400"/>
          </a:xfrm>
        </p:spPr>
        <p:txBody>
          <a:bodyPr/>
          <a:lstStyle/>
          <a:p>
            <a:pPr eaLnBrk="1" hangingPunct="1"/>
            <a:r>
              <a:rPr lang="en-US" dirty="0" smtClean="0"/>
              <a:t>NSDI Strategic Plan Update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267200"/>
            <a:ext cx="6629400" cy="16764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endParaRPr lang="en-US" sz="2000" dirty="0" smtClean="0"/>
          </a:p>
          <a:p>
            <a:pPr algn="r" eaLnBrk="1" hangingPunct="1">
              <a:lnSpc>
                <a:spcPct val="80000"/>
              </a:lnSpc>
            </a:pPr>
            <a:r>
              <a:rPr lang="en-US" sz="2000" dirty="0" smtClean="0"/>
              <a:t>FGDC Coordination Group Meeting</a:t>
            </a:r>
            <a:endParaRPr lang="en-US" sz="2000" dirty="0"/>
          </a:p>
          <a:p>
            <a:pPr algn="r" eaLnBrk="1" hangingPunct="1">
              <a:lnSpc>
                <a:spcPct val="80000"/>
              </a:lnSpc>
            </a:pPr>
            <a:r>
              <a:rPr lang="en-US" sz="2000" dirty="0" smtClean="0"/>
              <a:t>March 12, 2013</a:t>
            </a: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76200"/>
            <a:ext cx="8763000" cy="838200"/>
          </a:xfrm>
        </p:spPr>
        <p:txBody>
          <a:bodyPr/>
          <a:lstStyle/>
          <a:p>
            <a:pPr eaLnBrk="1" hangingPunct="1"/>
            <a:r>
              <a:rPr lang="en-US" dirty="0"/>
              <a:t>NSDI Strategic </a:t>
            </a:r>
            <a:r>
              <a:rPr lang="en-US" dirty="0" smtClean="0"/>
              <a:t>Plan – Purpose/Scope</a:t>
            </a:r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Clr>
                <a:schemeClr val="hlink"/>
              </a:buClr>
              <a:buSzPct val="110000"/>
              <a:buNone/>
            </a:pPr>
            <a:r>
              <a:rPr lang="en-US" sz="2000" b="1" dirty="0" smtClean="0"/>
              <a:t>Purpose:</a:t>
            </a:r>
          </a:p>
          <a:p>
            <a:pPr marL="342900" lvl="1" indent="-342900">
              <a:buClr>
                <a:schemeClr val="hlink"/>
              </a:buClr>
              <a:buSzPct val="110000"/>
              <a:buBlip>
                <a:blip r:embed="rId3"/>
              </a:buBlip>
            </a:pPr>
            <a:r>
              <a:rPr lang="en-US" sz="2000" dirty="0" smtClean="0"/>
              <a:t>Develop a concise, updated strategic </a:t>
            </a:r>
            <a:r>
              <a:rPr lang="en-US" sz="2000" dirty="0"/>
              <a:t>plan to guide </a:t>
            </a:r>
            <a:r>
              <a:rPr lang="en-US" sz="2000" dirty="0" smtClean="0"/>
              <a:t>the Federal government’s activities toward the </a:t>
            </a:r>
            <a:r>
              <a:rPr lang="en-US" sz="2000" dirty="0"/>
              <a:t>further development of the </a:t>
            </a:r>
            <a:r>
              <a:rPr lang="en-US" sz="2000" dirty="0" smtClean="0"/>
              <a:t>National Spatial Data Infrastructure (NSDI)</a:t>
            </a:r>
          </a:p>
          <a:p>
            <a:pPr marL="0" lvl="1" indent="0">
              <a:buClr>
                <a:schemeClr val="hlink"/>
              </a:buClr>
              <a:buSzPct val="110000"/>
              <a:buNone/>
            </a:pPr>
            <a:r>
              <a:rPr lang="en-US" sz="2000" b="1" dirty="0" smtClean="0"/>
              <a:t>Scope:</a:t>
            </a:r>
            <a:endParaRPr lang="en-US" sz="2000" b="1" dirty="0"/>
          </a:p>
          <a:p>
            <a:r>
              <a:rPr lang="en-US" sz="2000" dirty="0" smtClean="0"/>
              <a:t>Validate and build </a:t>
            </a:r>
            <a:r>
              <a:rPr lang="en-US" sz="2000" dirty="0"/>
              <a:t>consensus around a shared vision of the NSDI</a:t>
            </a:r>
          </a:p>
          <a:p>
            <a:r>
              <a:rPr lang="en-US" sz="2000" dirty="0" smtClean="0"/>
              <a:t>Define </a:t>
            </a:r>
            <a:r>
              <a:rPr lang="en-US" sz="2000" dirty="0"/>
              <a:t>the role of the </a:t>
            </a:r>
            <a:r>
              <a:rPr lang="en-US" sz="2000" dirty="0" smtClean="0"/>
              <a:t>Federal </a:t>
            </a:r>
            <a:r>
              <a:rPr lang="en-US" sz="2000" dirty="0"/>
              <a:t>government to further the development of the NSDI</a:t>
            </a:r>
          </a:p>
          <a:p>
            <a:r>
              <a:rPr lang="en-US" sz="2000" dirty="0" smtClean="0"/>
              <a:t>Collaboratively define </a:t>
            </a:r>
            <a:r>
              <a:rPr lang="en-US" sz="2000" dirty="0"/>
              <a:t>the roles and </a:t>
            </a:r>
            <a:r>
              <a:rPr lang="en-US" sz="2000" dirty="0" smtClean="0"/>
              <a:t>relationships among Federal agencies and non-Federal partners and stakeholders</a:t>
            </a:r>
            <a:endParaRPr lang="en-US" sz="2000" dirty="0"/>
          </a:p>
          <a:p>
            <a:r>
              <a:rPr lang="en-US" sz="2000" dirty="0" smtClean="0"/>
              <a:t>Identify 4-5 </a:t>
            </a:r>
            <a:r>
              <a:rPr lang="en-US" sz="2000" dirty="0"/>
              <a:t>strategic goals, informed by the geospatial community, </a:t>
            </a:r>
            <a:r>
              <a:rPr lang="en-US" sz="2000" dirty="0" smtClean="0"/>
              <a:t>for </a:t>
            </a:r>
            <a:r>
              <a:rPr lang="en-US" sz="2000" dirty="0"/>
              <a:t>the </a:t>
            </a:r>
            <a:r>
              <a:rPr lang="en-US" sz="2000" dirty="0" smtClean="0"/>
              <a:t>Federal </a:t>
            </a:r>
            <a:r>
              <a:rPr lang="en-US" sz="2000" dirty="0"/>
              <a:t>government to pursue in the next 3 years</a:t>
            </a:r>
          </a:p>
          <a:p>
            <a:r>
              <a:rPr lang="en-US" sz="2000" dirty="0" smtClean="0"/>
              <a:t>Develop follow-up </a:t>
            </a:r>
            <a:r>
              <a:rPr lang="en-US" sz="2000" dirty="0"/>
              <a:t>implementation plans and performance measures to achieve </a:t>
            </a:r>
            <a:r>
              <a:rPr lang="en-US" sz="2000" dirty="0" smtClean="0"/>
              <a:t>these </a:t>
            </a:r>
            <a:r>
              <a:rPr lang="en-US" sz="2000" dirty="0"/>
              <a:t>goals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9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NSDI Strategic </a:t>
            </a:r>
            <a:r>
              <a:rPr lang="en-US" dirty="0" smtClean="0"/>
              <a:t>Plan Drivers</a:t>
            </a:r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OMB </a:t>
            </a:r>
            <a:r>
              <a:rPr lang="en-US" sz="2400" dirty="0"/>
              <a:t>Circular </a:t>
            </a:r>
            <a:r>
              <a:rPr lang="en-US" sz="2400" dirty="0" smtClean="0"/>
              <a:t>A-16 </a:t>
            </a:r>
            <a:endParaRPr lang="en-US" sz="2400" dirty="0"/>
          </a:p>
          <a:p>
            <a:r>
              <a:rPr lang="en-US" sz="2400" dirty="0" smtClean="0"/>
              <a:t>GAO </a:t>
            </a:r>
            <a:r>
              <a:rPr lang="en-US" sz="2400" dirty="0"/>
              <a:t>Report (GAO-13-94): </a:t>
            </a:r>
            <a:r>
              <a:rPr lang="en-US" sz="2400" i="1" dirty="0"/>
              <a:t>Geospatial Information – OMB and Agencies Need to Make Coordination a Priority to Reduce </a:t>
            </a:r>
            <a:r>
              <a:rPr lang="en-US" sz="2400" i="1" dirty="0" smtClean="0"/>
              <a:t>Duplication</a:t>
            </a:r>
            <a:r>
              <a:rPr lang="en-US" sz="2400" dirty="0" smtClean="0"/>
              <a:t> (November 2012)</a:t>
            </a:r>
          </a:p>
          <a:p>
            <a:r>
              <a:rPr lang="en-US" sz="2400" dirty="0" smtClean="0"/>
              <a:t>NGAC Paper:  </a:t>
            </a:r>
            <a:r>
              <a:rPr lang="en-US" sz="2400" i="1" dirty="0" smtClean="0"/>
              <a:t>Toward A National Geospatial Strategy</a:t>
            </a:r>
            <a:r>
              <a:rPr lang="en-US" sz="2400" dirty="0" smtClean="0"/>
              <a:t> (December 2012)</a:t>
            </a:r>
            <a:endParaRPr lang="en-US" sz="2400" dirty="0"/>
          </a:p>
          <a:p>
            <a:r>
              <a:rPr lang="en-US" sz="2400" dirty="0" smtClean="0"/>
              <a:t>Digital </a:t>
            </a:r>
            <a:r>
              <a:rPr lang="en-US" sz="2400" dirty="0"/>
              <a:t>Government Strategy </a:t>
            </a:r>
          </a:p>
          <a:p>
            <a:r>
              <a:rPr lang="en-US" sz="2400" dirty="0" smtClean="0"/>
              <a:t>Open </a:t>
            </a:r>
            <a:r>
              <a:rPr lang="en-US" sz="2400" dirty="0"/>
              <a:t>Government Directive </a:t>
            </a:r>
          </a:p>
          <a:p>
            <a:r>
              <a:rPr lang="en-US" sz="2400" dirty="0" smtClean="0"/>
              <a:t>Open </a:t>
            </a:r>
            <a:r>
              <a:rPr lang="en-US" sz="2400" dirty="0"/>
              <a:t>Data Policy (2013)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1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GAO Recommendation (GAO-13-94)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…</a:t>
            </a:r>
            <a:r>
              <a:rPr lang="en-US" sz="2000" dirty="0"/>
              <a:t>The Secretary of the Interior, as the FGDC chair should establish a time frame for creating and updating a strategic plan to improve coordination and reduce duplication, and create and implement the plan within the established time frame. The plan, at a minimum, should include:</a:t>
            </a:r>
          </a:p>
          <a:p>
            <a:pPr lvl="1" indent="-342900">
              <a:buSzPct val="100000"/>
              <a:buFont typeface="+mj-lt"/>
              <a:buAutoNum type="arabicPeriod"/>
            </a:pPr>
            <a:r>
              <a:rPr lang="en-US" sz="2000" dirty="0" smtClean="0"/>
              <a:t>a vision statement for the NSDI</a:t>
            </a:r>
          </a:p>
          <a:p>
            <a:pPr lvl="1" indent="-342900">
              <a:buSzPct val="100000"/>
              <a:buFont typeface="+mj-lt"/>
              <a:buAutoNum type="arabicPeriod"/>
            </a:pPr>
            <a:r>
              <a:rPr lang="en-US" sz="2000" dirty="0" smtClean="0"/>
              <a:t>outcome-oriented goals and objectives that address all aspects of the NSDI</a:t>
            </a:r>
          </a:p>
          <a:p>
            <a:pPr lvl="1" indent="-342900">
              <a:buSzPct val="100000"/>
              <a:buFont typeface="+mj-lt"/>
              <a:buAutoNum type="arabicPeriod"/>
            </a:pPr>
            <a:r>
              <a:rPr lang="en-US" sz="2000" dirty="0" smtClean="0"/>
              <a:t>a description of how the goals and objectives are to be achieved, including a description of the resources needed to achieve the goals and objectives and how the FGDC is to work with other agencies to achieve them</a:t>
            </a:r>
          </a:p>
          <a:p>
            <a:pPr lvl="1" indent="-342900">
              <a:buSzPct val="100000"/>
              <a:buFont typeface="+mj-lt"/>
              <a:buAutoNum type="arabicPeriod"/>
            </a:pPr>
            <a:r>
              <a:rPr lang="en-US" sz="2000" dirty="0" smtClean="0"/>
              <a:t>performance measures for achieving the stated goals; and </a:t>
            </a:r>
          </a:p>
          <a:p>
            <a:pPr lvl="1" indent="-342900">
              <a:buSzPct val="100000"/>
              <a:buFont typeface="+mj-lt"/>
              <a:buAutoNum type="arabicPeriod"/>
            </a:pPr>
            <a:r>
              <a:rPr lang="en-US" sz="2000" dirty="0" smtClean="0"/>
              <a:t>external factors that could affect the achievement of the goals and objectives.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52400" y="5029200"/>
            <a:ext cx="2362200" cy="1752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6466879"/>
              </p:ext>
            </p:extLst>
          </p:nvPr>
        </p:nvGraphicFramePr>
        <p:xfrm>
          <a:off x="685800" y="990600"/>
          <a:ext cx="7620000" cy="5123307"/>
        </p:xfrm>
        <a:graphic>
          <a:graphicData uri="http://schemas.openxmlformats.org/drawingml/2006/table">
            <a:tbl>
              <a:tblPr firstRow="1" firstCol="1" bandRow="1" bandCol="1">
                <a:tableStyleId>{7E9639D4-E3E2-4D34-9284-5A2195B3D0D7}</a:tableStyleId>
              </a:tblPr>
              <a:tblGrid>
                <a:gridCol w="2362200"/>
                <a:gridCol w="5257800"/>
              </a:tblGrid>
              <a:tr h="193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Timeframe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Activity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Dec  – Feb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Project Start-up 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Feb – Sept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Outreach to external partners, </a:t>
                      </a:r>
                      <a:r>
                        <a:rPr lang="en-US" sz="1400" b="1" dirty="0" smtClean="0">
                          <a:effectLst/>
                        </a:rPr>
                        <a:t>key individuals, professional meetings,</a:t>
                      </a:r>
                      <a:r>
                        <a:rPr lang="en-US" sz="1400" b="1" baseline="0" dirty="0" smtClean="0">
                          <a:effectLst/>
                        </a:rPr>
                        <a:t> social media, etc. 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March 5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Strategic Visioning Workshop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March 7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NSDI Leaders Forum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Feb </a:t>
                      </a:r>
                      <a:r>
                        <a:rPr lang="en-US" sz="1400" b="0" dirty="0">
                          <a:effectLst/>
                        </a:rPr>
                        <a:t>- March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Develop expanded outline of Strategic Plan 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March 19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FGDC Steering Committee Meeting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April 3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NGAC </a:t>
                      </a:r>
                      <a:r>
                        <a:rPr lang="en-US" sz="1400" b="1" dirty="0" smtClean="0">
                          <a:effectLst/>
                        </a:rPr>
                        <a:t>Webinar Meeting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April</a:t>
                      </a:r>
                      <a:r>
                        <a:rPr lang="en-US" sz="1400" b="0" dirty="0">
                          <a:effectLst/>
                        </a:rPr>
                        <a:t>-May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Develop initial draft Strategic Plan (v1)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June </a:t>
                      </a:r>
                      <a:r>
                        <a:rPr lang="en-US" sz="1400" b="1" dirty="0">
                          <a:effectLst/>
                        </a:rPr>
                        <a:t>11-</a:t>
                      </a:r>
                      <a:r>
                        <a:rPr lang="en-US" sz="1400" b="1" dirty="0" smtClean="0">
                          <a:effectLst/>
                        </a:rPr>
                        <a:t>12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NGAC </a:t>
                      </a:r>
                      <a:r>
                        <a:rPr lang="en-US" sz="1400" b="1" dirty="0" smtClean="0">
                          <a:effectLst/>
                        </a:rPr>
                        <a:t>Meeting (planned)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June 13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FGDC Steering Committee Meeting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June </a:t>
                      </a:r>
                      <a:r>
                        <a:rPr lang="en-US" sz="1400" b="0" dirty="0">
                          <a:effectLst/>
                        </a:rPr>
                        <a:t>- July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Develop revised draft Strategic Plan (v2)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July – Aug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Public Comment Period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Sept </a:t>
                      </a:r>
                      <a:r>
                        <a:rPr lang="en-US" sz="1400" b="1" dirty="0">
                          <a:effectLst/>
                        </a:rPr>
                        <a:t>10-</a:t>
                      </a:r>
                      <a:r>
                        <a:rPr lang="en-US" sz="1400" b="1" dirty="0" smtClean="0">
                          <a:effectLst/>
                        </a:rPr>
                        <a:t>11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NGAC </a:t>
                      </a:r>
                      <a:r>
                        <a:rPr lang="en-US" sz="1400" b="1" dirty="0" smtClean="0">
                          <a:effectLst/>
                        </a:rPr>
                        <a:t>Meeting (planned)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 Sept 12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FGDC Steering Committee Meeting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Sept </a:t>
                      </a:r>
                      <a:r>
                        <a:rPr lang="en-US" sz="1400" b="0" dirty="0">
                          <a:effectLst/>
                        </a:rPr>
                        <a:t>- Oct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Develop Final Review Draft Strategic Plan (v3)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Oct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NGAC Endorsement of Strategic Plan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Oct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FGDC Approval of Strategic Plan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 Nov </a:t>
                      </a:r>
                      <a:r>
                        <a:rPr lang="en-US" sz="1400" b="0" dirty="0">
                          <a:effectLst/>
                        </a:rPr>
                        <a:t>- Dec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Final review/approval of Strategic Plan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6211669"/>
            <a:ext cx="4390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*Opportunities for public/partner input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5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Team and Partners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8961260"/>
              </p:ext>
            </p:extLst>
          </p:nvPr>
        </p:nvGraphicFramePr>
        <p:xfrm>
          <a:off x="381000" y="914400"/>
          <a:ext cx="8534400" cy="4612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0800"/>
                <a:gridCol w="5943600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smtClean="0"/>
                        <a:t>Roles and Responsibilities</a:t>
                      </a:r>
                      <a:endParaRPr lang="en-US" sz="1600" b="1" u="none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u="none" strike="noStrike" kern="1200" baseline="0" dirty="0" smtClean="0"/>
                        <a:t>Executive Sponsors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 Castle (DOI, FGDC Chair), Lisa Schlosser (OMB, FGDC Vice-Chair), Dan Cotter (DHS), Ivan DeLoatch (FGDC)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Project Core Team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John Mahoney (FGDC), Ken Shaffer (FGDC), Jerry Johnston (DOI rep), Steve Lewis (DOT rep), Tony LaVoi (DOC rep), Lew Summers (DHS/Coordination Group Vice Chair), Tricia Gibbons (Facilitator, LEAD Alliance)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FGDC Executive Committee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 as key consultation group for the strategic planning process on behalf of the FGDC Steering Committee; provide direction and validate findings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FGDC Coordination Group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 interagency coordination &amp; communication; provide ongoing input to the planning process and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plan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Geospatial Advisory Committee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Validate approach, provide input on context setting and strategic direction; provide feedback on the work of the writing team.  Gather input from NGAC member organizations.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Non-Federal Partners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 input and feedback, validate approach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4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NSDI Strategic </a:t>
            </a:r>
            <a:r>
              <a:rPr lang="en-US" sz="3600" dirty="0"/>
              <a:t>Visioning Workshop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4191000" cy="5181600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b="1" dirty="0" smtClean="0"/>
              <a:t>Tuesday, March 5, 8:30 – 5:00, South Interior Auditorium</a:t>
            </a:r>
            <a:endParaRPr lang="en-US" sz="1800" b="1" dirty="0" smtClean="0"/>
          </a:p>
          <a:p>
            <a:pPr marL="0" lvl="0" indent="0">
              <a:buNone/>
            </a:pPr>
            <a:endParaRPr lang="en-US" sz="1050" b="1" dirty="0" smtClean="0"/>
          </a:p>
          <a:p>
            <a:pPr marL="0" lvl="0" indent="0">
              <a:buNone/>
            </a:pPr>
            <a:r>
              <a:rPr lang="en-US" sz="2000" b="1" dirty="0" smtClean="0"/>
              <a:t>Purpose</a:t>
            </a:r>
          </a:p>
          <a:p>
            <a:pPr lvl="0"/>
            <a:r>
              <a:rPr lang="en-US" sz="2000" dirty="0" smtClean="0"/>
              <a:t>Begin </a:t>
            </a:r>
            <a:r>
              <a:rPr lang="en-US" sz="2000" dirty="0"/>
              <a:t>discussions focusing on the </a:t>
            </a:r>
            <a:r>
              <a:rPr lang="en-US" sz="2000" dirty="0" smtClean="0"/>
              <a:t>role and </a:t>
            </a:r>
            <a:r>
              <a:rPr lang="en-US" sz="2000" dirty="0"/>
              <a:t>contributions of the federal geospatial community in furthering the development of the NSDI</a:t>
            </a:r>
            <a:endParaRPr lang="en-US" sz="2000" dirty="0" smtClean="0"/>
          </a:p>
          <a:p>
            <a:pPr lvl="0"/>
            <a:endParaRPr lang="en-US" sz="1050" dirty="0"/>
          </a:p>
          <a:p>
            <a:pPr marL="0" indent="0">
              <a:buNone/>
            </a:pPr>
            <a:r>
              <a:rPr lang="en-US" sz="2000" b="1" dirty="0"/>
              <a:t>Participation</a:t>
            </a:r>
          </a:p>
          <a:p>
            <a:r>
              <a:rPr lang="en-US" sz="2000" dirty="0" smtClean="0"/>
              <a:t>Key Federal geospatial leaders and managers</a:t>
            </a:r>
          </a:p>
          <a:p>
            <a:r>
              <a:rPr lang="en-US" sz="2000" dirty="0" smtClean="0"/>
              <a:t>35 </a:t>
            </a:r>
            <a:r>
              <a:rPr lang="en-US" sz="2000" dirty="0"/>
              <a:t>participants representing 22 </a:t>
            </a:r>
            <a:r>
              <a:rPr lang="en-US" sz="2000" dirty="0" smtClean="0"/>
              <a:t>Federal agencies </a:t>
            </a:r>
            <a:r>
              <a:rPr lang="en-US" sz="2000" dirty="0"/>
              <a:t>and </a:t>
            </a:r>
            <a:r>
              <a:rPr lang="en-US" sz="2000" dirty="0" smtClean="0"/>
              <a:t>offices</a:t>
            </a:r>
            <a:endParaRPr lang="en-US" sz="2000" dirty="0"/>
          </a:p>
          <a:p>
            <a:pPr marL="0" indent="0">
              <a:buNone/>
            </a:pP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043" y="990600"/>
            <a:ext cx="3320955" cy="24907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78104" y="3657600"/>
            <a:ext cx="3303894" cy="247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NSDI Strategic </a:t>
            </a:r>
            <a:r>
              <a:rPr lang="en-US" sz="3600" dirty="0"/>
              <a:t>Visioning Workshop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Key Activities:</a:t>
            </a:r>
            <a:endParaRPr lang="en-US" sz="2000" dirty="0"/>
          </a:p>
          <a:p>
            <a:pPr lvl="0"/>
            <a:r>
              <a:rPr lang="en-US" sz="2000" dirty="0"/>
              <a:t>Conducted an environmental scan; discussed trends and factors impacting the geospatial community</a:t>
            </a:r>
          </a:p>
          <a:p>
            <a:pPr lvl="0"/>
            <a:r>
              <a:rPr lang="en-US" sz="2000" dirty="0"/>
              <a:t>Conducted a SPOT analysis focusing on internal strengths and problems and future threats and opportunities</a:t>
            </a:r>
          </a:p>
          <a:p>
            <a:pPr lvl="0"/>
            <a:r>
              <a:rPr lang="en-US" sz="2000" dirty="0"/>
              <a:t>Discussed the vision of the NSDI</a:t>
            </a:r>
          </a:p>
          <a:p>
            <a:pPr lvl="0"/>
            <a:r>
              <a:rPr lang="en-US" sz="2000" dirty="0"/>
              <a:t>Began discussions about the role of the federal geospatial community </a:t>
            </a:r>
          </a:p>
          <a:p>
            <a:pPr lvl="0"/>
            <a:r>
              <a:rPr lang="en-US" sz="2000" dirty="0"/>
              <a:t>Identified potential focus areas for the federal community</a:t>
            </a:r>
          </a:p>
          <a:p>
            <a:pPr marL="0" indent="0">
              <a:buNone/>
            </a:pPr>
            <a:r>
              <a:rPr lang="en-US" sz="2000" b="1" dirty="0" smtClean="0"/>
              <a:t>Initial Results</a:t>
            </a:r>
            <a:endParaRPr lang="en-US" sz="2000" dirty="0"/>
          </a:p>
          <a:p>
            <a:pPr lvl="0"/>
            <a:r>
              <a:rPr lang="en-US" sz="2000" dirty="0" smtClean="0"/>
              <a:t>High level </a:t>
            </a:r>
            <a:r>
              <a:rPr lang="en-US" sz="2000" dirty="0"/>
              <a:t>of engagement and diversity of interest</a:t>
            </a:r>
          </a:p>
          <a:p>
            <a:pPr lvl="0"/>
            <a:r>
              <a:rPr lang="en-US" sz="2000" dirty="0" smtClean="0"/>
              <a:t>Many excellent ideas and suggestions </a:t>
            </a:r>
            <a:endParaRPr lang="en-US" sz="2000" dirty="0"/>
          </a:p>
          <a:p>
            <a:pPr lvl="0"/>
            <a:r>
              <a:rPr lang="en-US" sz="2000" dirty="0"/>
              <a:t>Results are being compiled and will be posted on the FGDC website</a:t>
            </a:r>
          </a:p>
          <a:p>
            <a:pPr lvl="0"/>
            <a:r>
              <a:rPr lang="en-US" sz="2000" dirty="0"/>
              <a:t>Still discussing and </a:t>
            </a:r>
            <a:r>
              <a:rPr lang="en-US" sz="2000" dirty="0" smtClean="0"/>
              <a:t>defining </a:t>
            </a:r>
            <a:r>
              <a:rPr lang="en-US" sz="2000" dirty="0"/>
              <a:t>the role of the federal geospatial community – </a:t>
            </a:r>
            <a:r>
              <a:rPr lang="en-US" sz="2000" dirty="0" smtClean="0"/>
              <a:t>external perspectives on this issue will be helpful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8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NSDI Leaders Forum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4191000" cy="5181600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b="1" dirty="0" smtClean="0"/>
              <a:t>Thursday, March 7, 10:00 – 12:30, Interior Department</a:t>
            </a:r>
          </a:p>
          <a:p>
            <a:pPr marL="0" lvl="0" indent="0">
              <a:buNone/>
            </a:pPr>
            <a:endParaRPr lang="en-US" sz="1050" b="1" dirty="0" smtClean="0"/>
          </a:p>
          <a:p>
            <a:pPr marL="0" lvl="0" indent="0">
              <a:buNone/>
            </a:pPr>
            <a:r>
              <a:rPr lang="en-US" sz="2000" b="1" dirty="0" smtClean="0"/>
              <a:t>Purpose</a:t>
            </a:r>
          </a:p>
          <a:p>
            <a:pPr lvl="0"/>
            <a:r>
              <a:rPr lang="en-US" sz="2000" dirty="0"/>
              <a:t>Begin discussions focusing on the role and contributions of the federal geospatial community in furthering the development of the </a:t>
            </a:r>
            <a:r>
              <a:rPr lang="en-US" sz="2000" dirty="0" smtClean="0"/>
              <a:t>NSDI</a:t>
            </a:r>
            <a:endParaRPr lang="en-US" sz="1050" dirty="0"/>
          </a:p>
          <a:p>
            <a:pPr marL="0" indent="0">
              <a:buNone/>
            </a:pPr>
            <a:r>
              <a:rPr lang="en-US" sz="2000" b="1" dirty="0"/>
              <a:t>Participation</a:t>
            </a:r>
          </a:p>
          <a:p>
            <a:r>
              <a:rPr lang="en-US" sz="2000" dirty="0" smtClean="0"/>
              <a:t>Leaders of key geospatial organizations and professional associations</a:t>
            </a:r>
          </a:p>
          <a:p>
            <a:r>
              <a:rPr lang="en-US" sz="2000" dirty="0" smtClean="0"/>
              <a:t>18 participants </a:t>
            </a:r>
            <a:r>
              <a:rPr lang="en-US" sz="2000" dirty="0"/>
              <a:t>representing 16 </a:t>
            </a:r>
            <a:r>
              <a:rPr lang="en-US" sz="2000" dirty="0" smtClean="0"/>
              <a:t>professional associations and geospatial organizations</a:t>
            </a:r>
            <a:endParaRPr lang="en-US" sz="2000" dirty="0"/>
          </a:p>
          <a:p>
            <a:pPr marL="0" indent="0">
              <a:buNone/>
            </a:pP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990600"/>
            <a:ext cx="3340291" cy="25052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80000" y="3657600"/>
            <a:ext cx="3340290" cy="250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NSDI Leaders Forum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757817"/>
              </p:ext>
            </p:extLst>
          </p:nvPr>
        </p:nvGraphicFramePr>
        <p:xfrm>
          <a:off x="457200" y="838200"/>
          <a:ext cx="8534400" cy="5852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67200"/>
                <a:gridCol w="42672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effectLst/>
                        </a:rPr>
                        <a:t>Invitees/Organizations: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American Association of State Highway and Transportation Officials (AASHTO)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Emergency Number Association (NENA)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American Society of Photogrammetry and Remote Sensing (ASPRS)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Information Sharing Consortium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Association of American Geographers (AAG)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NRC Mapping Science Committee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Cartography and Geographic Information Society (CAGIS)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NRC Transportation Research Board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Coalition of Geospatial Organizations (COGO)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Society of Professional Surveyors (NSPS)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Geospatial Information &amp; Technology Association (GITA)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States Geographic Information Council</a:t>
                      </a:r>
                      <a:r>
                        <a:rPr lang="en-US" sz="14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(NSGIC)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 Certification Institute (GISCI)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Geospatial Consortium (OGC)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 Association of Assessing Officers (IAAO)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University Consortium for Geographic Information Science (UCGIS)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 Association for Private Photogrammetric Surveyors (MAPPS)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Urban and Regional Information Systems Association (URISA)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Alliance for Public Safety GIS 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U.S. Geospatial Intelligence Foundation (USGIF)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Association of Counties (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Western Governors' Association (WGA)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Association of State Chief Information Officers (NASCIO)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5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NSDI Leaders Forum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Key Activities:</a:t>
            </a:r>
            <a:endParaRPr lang="en-US" sz="2000" dirty="0"/>
          </a:p>
          <a:p>
            <a:pPr lvl="0"/>
            <a:r>
              <a:rPr lang="en-US" sz="2000" dirty="0"/>
              <a:t>Share </a:t>
            </a:r>
            <a:r>
              <a:rPr lang="en-US" sz="2000" dirty="0" smtClean="0"/>
              <a:t>background and approach </a:t>
            </a:r>
            <a:r>
              <a:rPr lang="en-US" sz="2000" dirty="0"/>
              <a:t>for developing the strategic plan</a:t>
            </a:r>
          </a:p>
          <a:p>
            <a:pPr lvl="0"/>
            <a:r>
              <a:rPr lang="en-US" sz="2000" dirty="0"/>
              <a:t>Solicit perspectives and build common understandings of the current </a:t>
            </a:r>
            <a:r>
              <a:rPr lang="en-US" sz="2000" dirty="0" smtClean="0"/>
              <a:t>state - including </a:t>
            </a:r>
            <a:r>
              <a:rPr lang="en-US" sz="2000" dirty="0"/>
              <a:t>trends, conditions, challenges and opportunities</a:t>
            </a:r>
          </a:p>
          <a:p>
            <a:pPr lvl="0"/>
            <a:r>
              <a:rPr lang="en-US" sz="2000" dirty="0"/>
              <a:t>Share ideas for roles and responsibilities of the different sectors involved in geospatial activities </a:t>
            </a:r>
          </a:p>
          <a:p>
            <a:pPr lvl="0"/>
            <a:r>
              <a:rPr lang="en-US" sz="2000" dirty="0"/>
              <a:t>Encourage support and involvement of </a:t>
            </a:r>
            <a:r>
              <a:rPr lang="en-US" sz="2000" dirty="0" smtClean="0"/>
              <a:t>associations/organizations</a:t>
            </a:r>
            <a:endParaRPr lang="en-US" sz="2000" dirty="0"/>
          </a:p>
          <a:p>
            <a:pPr marL="0" indent="0">
              <a:buNone/>
            </a:pPr>
            <a:endParaRPr lang="en-US" sz="900" b="1" dirty="0" smtClean="0"/>
          </a:p>
          <a:p>
            <a:pPr marL="0" indent="0">
              <a:buNone/>
            </a:pPr>
            <a:r>
              <a:rPr lang="en-US" sz="2000" b="1" dirty="0" smtClean="0"/>
              <a:t>Initial Results:</a:t>
            </a:r>
            <a:endParaRPr lang="en-US" sz="2000" dirty="0"/>
          </a:p>
          <a:p>
            <a:pPr lvl="0"/>
            <a:r>
              <a:rPr lang="en-US" sz="2000" dirty="0" smtClean="0"/>
              <a:t>High level </a:t>
            </a:r>
            <a:r>
              <a:rPr lang="en-US" sz="2000" dirty="0"/>
              <a:t>of engagement and </a:t>
            </a:r>
            <a:r>
              <a:rPr lang="en-US" sz="2000" dirty="0" smtClean="0"/>
              <a:t>interest</a:t>
            </a:r>
          </a:p>
          <a:p>
            <a:pPr lvl="0"/>
            <a:r>
              <a:rPr lang="en-US" sz="2000" dirty="0" smtClean="0"/>
              <a:t>Excellent ideas, suggestions, and discussions </a:t>
            </a:r>
            <a:endParaRPr lang="en-US" sz="2000" dirty="0"/>
          </a:p>
          <a:p>
            <a:pPr lvl="0"/>
            <a:r>
              <a:rPr lang="en-US" sz="2000" dirty="0"/>
              <a:t>Results are being compiled and will be posted on the FGDC website</a:t>
            </a:r>
          </a:p>
          <a:p>
            <a:pPr lvl="0"/>
            <a:r>
              <a:rPr lang="en-US" sz="2000" dirty="0" smtClean="0"/>
              <a:t>Group expressed desire for continued involvement in the strategic planning process – requested follow-up meetings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37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and distribute results from NSDI Workshop and Forum meetings.  Post materials on FGDC website.</a:t>
            </a:r>
          </a:p>
          <a:p>
            <a:pPr lvl="0"/>
            <a:r>
              <a:rPr lang="en-US" dirty="0" smtClean="0"/>
              <a:t>Continue </a:t>
            </a:r>
            <a:r>
              <a:rPr lang="en-US" dirty="0"/>
              <a:t>discussions with FGDC Executive Committee and  Coordination Group</a:t>
            </a:r>
          </a:p>
          <a:p>
            <a:pPr lvl="0"/>
            <a:r>
              <a:rPr lang="en-US" dirty="0"/>
              <a:t>Engage with the NGAC </a:t>
            </a:r>
            <a:endParaRPr lang="en-US" dirty="0" smtClean="0"/>
          </a:p>
          <a:p>
            <a:r>
              <a:rPr lang="en-US" dirty="0"/>
              <a:t>Solicit </a:t>
            </a:r>
            <a:r>
              <a:rPr lang="en-US" dirty="0" smtClean="0"/>
              <a:t>additional ideas </a:t>
            </a:r>
            <a:r>
              <a:rPr lang="en-US" dirty="0"/>
              <a:t>and feedback from the non-federal geospatial community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7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you can help…</a:t>
            </a:r>
            <a:endParaRPr lang="en-US" dirty="0" smtClean="0"/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800" dirty="0" smtClean="0"/>
              <a:t>Discuss </a:t>
            </a:r>
            <a:r>
              <a:rPr lang="en-US" sz="2800" dirty="0"/>
              <a:t>with your </a:t>
            </a:r>
            <a:r>
              <a:rPr lang="en-US" sz="2800" dirty="0" smtClean="0"/>
              <a:t>colleagues, partners, and organizations</a:t>
            </a:r>
            <a:endParaRPr lang="en-US" sz="2800" dirty="0"/>
          </a:p>
          <a:p>
            <a:r>
              <a:rPr lang="en-US" sz="2800" dirty="0"/>
              <a:t>Offer input through meetings, professional organizations, online discussions</a:t>
            </a:r>
          </a:p>
          <a:p>
            <a:r>
              <a:rPr lang="en-US" sz="2800" dirty="0"/>
              <a:t>Provide feedback on </a:t>
            </a:r>
            <a:r>
              <a:rPr lang="en-US" sz="2800" dirty="0" smtClean="0"/>
              <a:t>the plan and results</a:t>
            </a:r>
            <a:endParaRPr lang="en-US" sz="2800" dirty="0"/>
          </a:p>
          <a:p>
            <a:r>
              <a:rPr lang="en-US" sz="2800" dirty="0" smtClean="0"/>
              <a:t>For more information or to provide input, visit</a:t>
            </a:r>
            <a:r>
              <a:rPr lang="en-US" sz="2800" dirty="0"/>
              <a:t>:  </a:t>
            </a: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dirty="0" smtClean="0">
                <a:hlinkClick r:id="rId3"/>
              </a:rPr>
              <a:t>www.fgdc.gov/nsdi-plan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Background/Resources</a:t>
            </a:r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8610600" cy="51816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Previous NSDI Strategic </a:t>
            </a:r>
            <a:r>
              <a:rPr lang="en-US" sz="2000" b="1" dirty="0" smtClean="0"/>
              <a:t>Plans</a:t>
            </a:r>
            <a:endParaRPr lang="en-US" sz="2000" dirty="0"/>
          </a:p>
          <a:p>
            <a:pPr lvl="0"/>
            <a:r>
              <a:rPr lang="en-US" sz="2000" u="sng" dirty="0">
                <a:hlinkClick r:id="rId3"/>
              </a:rPr>
              <a:t>NSDI Future Directions Initiative</a:t>
            </a:r>
            <a:r>
              <a:rPr lang="en-US" sz="2000" dirty="0"/>
              <a:t> </a:t>
            </a:r>
            <a:r>
              <a:rPr lang="en-US" sz="2000" dirty="0" smtClean="0"/>
              <a:t>(2004)</a:t>
            </a:r>
          </a:p>
          <a:p>
            <a:pPr lvl="0"/>
            <a:r>
              <a:rPr lang="en-US" sz="2000" u="sng" dirty="0" smtClean="0">
                <a:hlinkClick r:id="rId4"/>
              </a:rPr>
              <a:t>A Strategy for the NSDI</a:t>
            </a:r>
            <a:r>
              <a:rPr lang="en-US" sz="2000" dirty="0" smtClean="0"/>
              <a:t>  (1997)</a:t>
            </a:r>
          </a:p>
          <a:p>
            <a:pPr lvl="0"/>
            <a:r>
              <a:rPr lang="en-US" sz="2000" u="sng" dirty="0" smtClean="0">
                <a:hlinkClick r:id="rId5"/>
              </a:rPr>
              <a:t>Plan for the National Spatial Data Infrastructure</a:t>
            </a:r>
            <a:r>
              <a:rPr lang="en-US" sz="2000" dirty="0" smtClean="0"/>
              <a:t>  (1994)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Recent FGDC Strategic Activities</a:t>
            </a:r>
            <a:endParaRPr lang="en-US" sz="2000" dirty="0"/>
          </a:p>
          <a:p>
            <a:pPr lvl="0"/>
            <a:r>
              <a:rPr lang="en-US" sz="2000" u="sng" dirty="0">
                <a:hlinkClick r:id="rId6"/>
              </a:rPr>
              <a:t>Geospatial Platform Business Plan</a:t>
            </a:r>
            <a:r>
              <a:rPr lang="en-US" sz="2000" dirty="0"/>
              <a:t>  (2012)</a:t>
            </a:r>
          </a:p>
          <a:p>
            <a:pPr lvl="0"/>
            <a:r>
              <a:rPr lang="en-US" sz="2000" u="sng" dirty="0">
                <a:hlinkClick r:id="rId7"/>
              </a:rPr>
              <a:t>Geospatial Platform Modernization Roadmap</a:t>
            </a:r>
            <a:r>
              <a:rPr lang="en-US" sz="2000" dirty="0"/>
              <a:t>  (2011)</a:t>
            </a:r>
          </a:p>
          <a:p>
            <a:pPr lvl="0"/>
            <a:r>
              <a:rPr lang="en-US" sz="2000" u="sng" dirty="0">
                <a:hlinkClick r:id="rId8"/>
              </a:rPr>
              <a:t>OMB Circular A-16 Supplemental Guidance</a:t>
            </a:r>
            <a:r>
              <a:rPr lang="en-US" sz="2000" dirty="0"/>
              <a:t>  (2010)</a:t>
            </a:r>
          </a:p>
          <a:p>
            <a:pPr lvl="0"/>
            <a:r>
              <a:rPr lang="en-US" sz="2000" u="sng" dirty="0">
                <a:hlinkClick r:id="rId9"/>
              </a:rPr>
              <a:t>Geospatial </a:t>
            </a:r>
            <a:r>
              <a:rPr lang="en-US" sz="2000" u="sng" dirty="0" smtClean="0">
                <a:hlinkClick r:id="rId9"/>
              </a:rPr>
              <a:t>LoB </a:t>
            </a:r>
            <a:r>
              <a:rPr lang="en-US" sz="2000" u="sng" dirty="0">
                <a:hlinkClick r:id="rId9"/>
              </a:rPr>
              <a:t>Common Solutions/Target Architecture</a:t>
            </a:r>
            <a:r>
              <a:rPr lang="en-US" sz="2000" dirty="0"/>
              <a:t>  (2006)</a:t>
            </a:r>
          </a:p>
          <a:p>
            <a:pPr lvl="0"/>
            <a:r>
              <a:rPr lang="en-US" sz="2000" u="sng" dirty="0">
                <a:hlinkClick r:id="rId10"/>
              </a:rPr>
              <a:t>Federal Enterprise Architecture Geospatial Profile</a:t>
            </a:r>
            <a:r>
              <a:rPr lang="en-US" sz="2000" dirty="0"/>
              <a:t>  (2006)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58036" y="1066800"/>
            <a:ext cx="6019800" cy="2514600"/>
          </a:xfrm>
        </p:spPr>
        <p:txBody>
          <a:bodyPr/>
          <a:lstStyle/>
          <a:p>
            <a:pPr algn="ctr"/>
            <a:r>
              <a:rPr lang="en-US" sz="4800" b="1" dirty="0" smtClean="0"/>
              <a:t>Comments</a:t>
            </a:r>
            <a:br>
              <a:rPr lang="en-US" sz="4800" b="1" dirty="0" smtClean="0"/>
            </a:br>
            <a:r>
              <a:rPr lang="en-US" sz="4800" b="1" dirty="0" smtClean="0"/>
              <a:t> &amp;</a:t>
            </a:r>
            <a:br>
              <a:rPr lang="en-US" sz="4800" b="1" dirty="0" smtClean="0"/>
            </a:br>
            <a:r>
              <a:rPr lang="en-US" sz="4800" b="1" dirty="0" smtClean="0"/>
              <a:t>Questions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10436" y="4300210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hlinkClick r:id="rId2"/>
              </a:rPr>
              <a:t>www.fgdc.gov/nsdi-plan</a:t>
            </a:r>
            <a:endParaRPr lang="en-US" sz="3600" dirty="0" smtClean="0"/>
          </a:p>
          <a:p>
            <a:pPr algn="ctr"/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GDC">
  <a:themeElements>
    <a:clrScheme name="FGDC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FG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FGDC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3E5DBE531847438CE6BC6D9287B5B2" ma:contentTypeVersion="0" ma:contentTypeDescription="Create a new document." ma:contentTypeScope="" ma:versionID="c20ff65e0178d60909d61dc8dec0a8c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C4775C-45FB-4AC8-8CBF-44F7E8C6551D}">
  <ds:schemaRefs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A7596F3-CEDA-47E7-906F-965A03E8AF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7AE999-16B5-4647-B1AE-6B34945D63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10523</TotalTime>
  <Words>1313</Words>
  <Application>Microsoft Office PowerPoint</Application>
  <PresentationFormat>On-screen Show (4:3)</PresentationFormat>
  <Paragraphs>194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Wingdings</vt:lpstr>
      <vt:lpstr>Calibri</vt:lpstr>
      <vt:lpstr>Times New Roman</vt:lpstr>
      <vt:lpstr>Tahoma</vt:lpstr>
      <vt:lpstr>FGDC</vt:lpstr>
      <vt:lpstr>NSDI Strategic Plan Update</vt:lpstr>
      <vt:lpstr>NSDI Strategic Plan – Purpose/Scope</vt:lpstr>
      <vt:lpstr>NSDI Strategic Plan Drivers</vt:lpstr>
      <vt:lpstr>GAO Recommendation (GAO-13-94)</vt:lpstr>
      <vt:lpstr>Timeline</vt:lpstr>
      <vt:lpstr>Project Team and Partners</vt:lpstr>
      <vt:lpstr>NSDI Strategic Visioning Workshop</vt:lpstr>
      <vt:lpstr>NSDI Strategic Visioning Workshop</vt:lpstr>
      <vt:lpstr>NSDI Leaders Forum</vt:lpstr>
      <vt:lpstr>NSDI Leaders Forum</vt:lpstr>
      <vt:lpstr>NSDI Leaders Forum</vt:lpstr>
      <vt:lpstr>Next Steps</vt:lpstr>
      <vt:lpstr>How you can help…</vt:lpstr>
      <vt:lpstr>Background/Resources</vt:lpstr>
      <vt:lpstr>Comments  &amp; Questions</vt:lpstr>
    </vt:vector>
  </TitlesOfParts>
  <Company>U.S. Geological Survey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 Shaffer</dc:creator>
  <cp:lastModifiedBy>Maher, Arista Salimi.</cp:lastModifiedBy>
  <cp:revision>851</cp:revision>
  <cp:lastPrinted>2013-02-15T00:29:42Z</cp:lastPrinted>
  <dcterms:created xsi:type="dcterms:W3CDTF">2013-02-15T14:45:57Z</dcterms:created>
  <dcterms:modified xsi:type="dcterms:W3CDTF">2013-03-11T15:34:44Z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0x010100533E5DBE531847438CE6BC6D9287B5B2</vt:lpwstr>
  </property>
</Properties>
</file>