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</p:sldMasterIdLst>
  <p:notesMasterIdLst>
    <p:notesMasterId r:id="rId15"/>
  </p:notesMasterIdLst>
  <p:handoutMasterIdLst>
    <p:handoutMasterId r:id="rId16"/>
  </p:handoutMasterIdLst>
  <p:sldIdLst>
    <p:sldId id="331" r:id="rId2"/>
    <p:sldId id="346" r:id="rId3"/>
    <p:sldId id="332" r:id="rId4"/>
    <p:sldId id="673" r:id="rId5"/>
    <p:sldId id="405" r:id="rId6"/>
    <p:sldId id="683" r:id="rId7"/>
    <p:sldId id="675" r:id="rId8"/>
    <p:sldId id="670" r:id="rId9"/>
    <p:sldId id="667" r:id="rId10"/>
    <p:sldId id="674" r:id="rId11"/>
    <p:sldId id="568" r:id="rId12"/>
    <p:sldId id="404" r:id="rId13"/>
    <p:sldId id="662" r:id="rId14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hlink"/>
      </a:buClr>
      <a:buSzPct val="110000"/>
      <a:buFont typeface="Wingdings" pitchFamily="2" charset="2"/>
      <a:buChar char="w"/>
      <a:defRPr sz="3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hlink"/>
      </a:buClr>
      <a:buSzPct val="110000"/>
      <a:buFont typeface="Wingdings" pitchFamily="2" charset="2"/>
      <a:buChar char="w"/>
      <a:defRPr sz="3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hlink"/>
      </a:buClr>
      <a:buSzPct val="110000"/>
      <a:buFont typeface="Wingdings" pitchFamily="2" charset="2"/>
      <a:buChar char="w"/>
      <a:defRPr sz="3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hlink"/>
      </a:buClr>
      <a:buSzPct val="110000"/>
      <a:buFont typeface="Wingdings" pitchFamily="2" charset="2"/>
      <a:buChar char="w"/>
      <a:defRPr sz="3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hlink"/>
      </a:buClr>
      <a:buSzPct val="110000"/>
      <a:buFont typeface="Wingdings" pitchFamily="2" charset="2"/>
      <a:buChar char="w"/>
      <a:defRPr sz="3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7050A"/>
    <a:srgbClr val="2323A9"/>
    <a:srgbClr val="FFFF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63" autoAdjust="0"/>
    <p:restoredTop sz="97881" autoAdjust="0"/>
  </p:normalViewPr>
  <p:slideViewPr>
    <p:cSldViewPr>
      <p:cViewPr>
        <p:scale>
          <a:sx n="83" d="100"/>
          <a:sy n="83" d="100"/>
        </p:scale>
        <p:origin x="-1613" y="-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484" y="-7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defTabSz="933450">
              <a:spcBef>
                <a:spcPct val="0"/>
              </a:spcBef>
              <a:buClrTx/>
              <a:buSzTx/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58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algn="r" defTabSz="933450">
              <a:spcBef>
                <a:spcPct val="0"/>
              </a:spcBef>
              <a:buClrTx/>
              <a:buSzTx/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58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defTabSz="933450">
              <a:spcBef>
                <a:spcPct val="0"/>
              </a:spcBef>
              <a:buClrTx/>
              <a:buSzTx/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58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 defTabSz="933450">
              <a:spcBef>
                <a:spcPct val="0"/>
              </a:spcBef>
              <a:buClrTx/>
              <a:buSzTx/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73628232-E8CD-459F-B46B-84E003137F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4569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2" tIns="46581" rIns="93162" bIns="46581" numCol="1" anchor="t" anchorCtr="0" compatLnSpc="1">
            <a:prstTxWarp prst="textNoShape">
              <a:avLst/>
            </a:prstTxWarp>
          </a:bodyPr>
          <a:lstStyle>
            <a:lvl1pPr defTabSz="930275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2" tIns="46581" rIns="93162" bIns="46581" numCol="1" anchor="t" anchorCtr="0" compatLnSpc="1">
            <a:prstTxWarp prst="textNoShape">
              <a:avLst/>
            </a:prstTxWarp>
          </a:bodyPr>
          <a:lstStyle>
            <a:lvl1pPr algn="r" defTabSz="930275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2" tIns="46581" rIns="93162" bIns="465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2" tIns="46581" rIns="93162" bIns="46581" numCol="1" anchor="b" anchorCtr="0" compatLnSpc="1">
            <a:prstTxWarp prst="textNoShape">
              <a:avLst/>
            </a:prstTxWarp>
          </a:bodyPr>
          <a:lstStyle>
            <a:lvl1pPr defTabSz="930275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2" tIns="46581" rIns="93162" bIns="46581" numCol="1" anchor="b" anchorCtr="0" compatLnSpc="1">
            <a:prstTxWarp prst="textNoShape">
              <a:avLst/>
            </a:prstTxWarp>
          </a:bodyPr>
          <a:lstStyle>
            <a:lvl1pPr algn="r" defTabSz="930275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>
              <a:defRPr/>
            </a:pPr>
            <a:fld id="{C4A01A43-3CB1-4C05-9B52-046F5D8279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3719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00FE1D4-64EE-4850-AF40-82C84BBED44E}" type="slidenum">
              <a:rPr lang="en-US" sz="1200" smtClean="0"/>
              <a:pPr eaLnBrk="1" hangingPunct="1"/>
              <a:t>1</a:t>
            </a:fld>
            <a:endParaRPr lang="en-US" sz="1200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378976F5-750A-44DD-ABE8-B72EF47874CE}" type="slidenum">
              <a:rPr lang="en-US" sz="1200" smtClean="0"/>
              <a:pPr eaLnBrk="1" hangingPunct="1"/>
              <a:t>2</a:t>
            </a:fld>
            <a:endParaRPr lang="en-US" sz="1200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DD4AB2A5-0F14-42A3-AAA3-1C798E93DC72}" type="slidenum">
              <a:rPr lang="en-US" sz="1200" smtClean="0"/>
              <a:pPr eaLnBrk="1" hangingPunct="1"/>
              <a:t>3</a:t>
            </a:fld>
            <a:endParaRPr lang="en-US" sz="1200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Discuss</a:t>
            </a:r>
            <a:r>
              <a:rPr lang="en-US" baseline="0" dirty="0" smtClean="0"/>
              <a:t> NAIP in next slides</a:t>
            </a:r>
          </a:p>
          <a:p>
            <a:pPr eaLnBrk="1" hangingPunct="1"/>
            <a:endParaRPr kumimoji="1" lang="en-US" sz="1200" b="0" kern="1200" baseline="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eaLnBrk="1" hangingPunct="1"/>
            <a:r>
              <a:rPr kumimoji="1" lang="en-US" sz="1200" b="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FAA – a 15 year program to collect GIS data for all airports.  They need leaf-on imagery.  USGS is putting airports and runways on their topographic maps and would like to work with the FAA in this process.</a:t>
            </a:r>
          </a:p>
          <a:p>
            <a:pPr eaLnBrk="1" hangingPunct="1"/>
            <a:endParaRPr kumimoji="1" lang="en-US" sz="1200" b="0" kern="1200" baseline="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eaLnBrk="1" hangingPunct="1"/>
            <a:r>
              <a:rPr kumimoji="1" lang="en-US" sz="1200" b="0" kern="1200" baseline="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Landsat</a:t>
            </a:r>
            <a:r>
              <a:rPr kumimoji="1" lang="en-US" sz="1200" b="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8 (formerly known as the LDCM – </a:t>
            </a:r>
            <a:r>
              <a:rPr kumimoji="1" lang="en-US" sz="1200" b="0" kern="1200" baseline="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Landsat</a:t>
            </a:r>
            <a:r>
              <a:rPr kumimoji="1" lang="en-US" sz="1200" b="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Data Continuity Mission) was launched on February 11, 2013.  The first images were sent back March 18.  The new data is geometrically consistent with historic data.</a:t>
            </a:r>
          </a:p>
          <a:p>
            <a:pPr eaLnBrk="1" hangingPunct="1"/>
            <a:endParaRPr kumimoji="1" lang="en-US" sz="1200" b="0" kern="1200" baseline="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eaLnBrk="1" hangingPunct="1"/>
            <a:r>
              <a:rPr kumimoji="1" lang="en-US" sz="1200" b="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ADS80/100 Quality Assessment Plan – located at </a:t>
            </a:r>
            <a:r>
              <a:rPr kumimoji="1" lang="en-US" sz="1200" b="0" kern="1200" baseline="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Stennis</a:t>
            </a:r>
            <a:r>
              <a:rPr kumimoji="1" lang="en-US" sz="1200" b="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Space Center.  Program is based on absolute radiometry in order to reduce variability. </a:t>
            </a:r>
          </a:p>
          <a:p>
            <a:pPr eaLnBrk="1" hangingPunct="1"/>
            <a:endParaRPr kumimoji="1" lang="en-US" sz="1200" b="0" kern="1200" baseline="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200" b="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Alaska Mapping Initiative – an Alaska Mapping Conference was held February 18-22, 2013 in Anchorage.  The Alaska Mapping Executive Committee chaired by Anne Castle met.   Agency </a:t>
            </a:r>
            <a:r>
              <a:rPr kumimoji="1" lang="en-US" sz="1200" b="0" kern="1200" baseline="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IfSAR</a:t>
            </a:r>
            <a:r>
              <a:rPr kumimoji="1" lang="en-US" sz="1200" b="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proposed contributions were submitted.  They also r</a:t>
            </a:r>
            <a:r>
              <a:rPr kumimoji="1"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eviewed costs and requirements for NOAA to complete statewide GRAV-D and shoreline mapping.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An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update to 3DEP was presented.</a:t>
            </a:r>
            <a:endParaRPr kumimoji="1" lang="en-US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pPr eaLnBrk="1" hangingPunct="1"/>
            <a:endParaRPr kumimoji="1" lang="en-US" sz="1200" b="0" kern="1200" baseline="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200" b="0" kern="1200" baseline="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Vraga</a:t>
            </a:r>
            <a:r>
              <a:rPr kumimoji="1" lang="en-US" sz="1200" b="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and Hall presented on developments in A-16 implementation – focused on themes and need to identify </a:t>
            </a:r>
            <a:r>
              <a:rPr kumimoji="1" lang="en-US" sz="1200" b="0" kern="1200" baseline="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NGDAs</a:t>
            </a:r>
            <a:r>
              <a:rPr kumimoji="1" lang="en-US" sz="1200" b="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for Imagery</a:t>
            </a:r>
          </a:p>
          <a:p>
            <a:pPr eaLnBrk="1" hangingPunct="1"/>
            <a:endParaRPr kumimoji="1" lang="en-US" sz="1200" b="0" kern="1200" baseline="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eaLnBrk="1" hangingPunct="1"/>
            <a:r>
              <a:rPr kumimoji="1" lang="en-US" sz="1200" b="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At every meeting, agencies report on their on-going imagery and related programs.  Also the subgroups: Program Management, and Technology Management gave presentations.</a:t>
            </a:r>
          </a:p>
          <a:p>
            <a:pPr eaLnBrk="1" hangingPunct="1"/>
            <a:endParaRPr kumimoji="1" lang="en-US" sz="1200" b="0" kern="1200" baseline="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eaLnBrk="1" hangingPunct="1"/>
            <a:endParaRPr kumimoji="1" lang="en-US" sz="1200" b="0" kern="1200" baseline="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eaLnBrk="1" hangingPunct="1"/>
            <a:endParaRPr kumimoji="1" lang="en-US" sz="1200" b="0" kern="1200" baseline="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DD4AB2A5-0F14-42A3-AAA3-1C798E93DC72}" type="slidenum">
              <a:rPr lang="en-US" sz="1200" smtClean="0"/>
              <a:pPr eaLnBrk="1" hangingPunct="1"/>
              <a:t>4</a:t>
            </a:fld>
            <a:endParaRPr lang="en-US" sz="1200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Geo Plat</a:t>
            </a:r>
            <a:r>
              <a:rPr lang="en-US" baseline="0" dirty="0" smtClean="0"/>
              <a:t> – looking for possible assistance with administration of theme and support for coordination efforts – project tracking, acquisition tracking, data delivery</a:t>
            </a:r>
          </a:p>
          <a:p>
            <a:pPr eaLnBrk="1" hangingPunct="1"/>
            <a:endParaRPr lang="en-US" baseline="0" dirty="0" smtClean="0"/>
          </a:p>
          <a:p>
            <a:pPr eaLnBrk="1" hangingPunct="1"/>
            <a:r>
              <a:rPr lang="en-US" baseline="0" dirty="0" smtClean="0"/>
              <a:t>Initial discussions here – warning that Theme leads will need to visit with agencies; concern for Satellite </a:t>
            </a:r>
            <a:r>
              <a:rPr lang="en-US" baseline="0" dirty="0" err="1" smtClean="0"/>
              <a:t>NGDAs</a:t>
            </a:r>
            <a:endParaRPr lang="en-US" baseline="0" dirty="0" smtClean="0"/>
          </a:p>
          <a:p>
            <a:pPr eaLnBrk="1" hangingPunct="1"/>
            <a:endParaRPr lang="en-US" baseline="0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3207185-AD65-4BA6-A536-70BA559BF605}" type="slidenum">
              <a:rPr lang="en-US" sz="1200" smtClean="0"/>
              <a:pPr eaLnBrk="1" hangingPunct="1"/>
              <a:t>5</a:t>
            </a:fld>
            <a:endParaRPr lang="en-US" sz="1200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/>
            <a:r>
              <a:rPr kumimoji="1" lang="en-US" sz="1200" b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5-year IDIQ awarded to three prime contractors: </a:t>
            </a:r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North West </a:t>
            </a:r>
            <a:r>
              <a:rPr kumimoji="1"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Geomatics</a:t>
            </a:r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; Premier Geospatial; </a:t>
            </a:r>
            <a:r>
              <a:rPr kumimoji="1"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Surdex</a:t>
            </a:r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Corporation – fewer contractors, fewer administrative difficulties</a:t>
            </a:r>
            <a:endParaRPr kumimoji="1" lang="en-US" sz="11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lvl="1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FY 12 - 22 states awarded in two phases</a:t>
            </a:r>
            <a:r>
              <a:rPr kumimoji="1" lang="en-US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</a:t>
            </a:r>
          </a:p>
          <a:p>
            <a:pPr lvl="1"/>
            <a:endParaRPr kumimoji="1" lang="en-US" sz="1200" kern="1200" baseline="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DOQQ pricing history – average price per DOQQ has gone down in last two years significantly – vendors have been streamlining their practices</a:t>
            </a:r>
          </a:p>
          <a:p>
            <a:pPr lvl="1"/>
            <a:endParaRPr kumimoji="1" lang="en-US" sz="1200" kern="1200" baseline="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lvl="1"/>
            <a:r>
              <a:rPr kumimoji="1" lang="en-US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change coming: </a:t>
            </a:r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Compressed County Mosaics (CCM) – FSA no longer has a business need for the CCM – the CCM will be discontinued as standard deliverable after 2013 season</a:t>
            </a:r>
          </a:p>
          <a:p>
            <a:pPr lvl="1"/>
            <a:endParaRPr kumimoji="1" lang="en-US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lvl="1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Changes under consideration:</a:t>
            </a:r>
            <a:endParaRPr kumimoji="1" lang="en-US" sz="11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lvl="2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Compressed QQs – 10:1 JPEG 2000 quarter quads produced at APFO after delivery of full resolution QQs</a:t>
            </a:r>
            <a:endParaRPr kumimoji="1" lang="en-US" sz="11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lvl="2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Early Access image service – </a:t>
            </a:r>
            <a:endParaRPr kumimoji="1" lang="en-US" sz="11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lvl="3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Prefer access/delivery in less than 10 days for disaster management, acreage reporting, and program compliance in order to identify a crop before harvest</a:t>
            </a:r>
            <a:endParaRPr kumimoji="1" lang="en-US" sz="11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lvl="3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Indications from several vendors to host interim web services with pre-processed imagery – not color balanced nor </a:t>
            </a:r>
            <a:r>
              <a:rPr kumimoji="1"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orthorectified</a:t>
            </a:r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</a:t>
            </a:r>
            <a:endParaRPr kumimoji="1" lang="en-US" sz="11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lvl="3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Potential Pilot Project planned for 2013 – will ask vendors first for feasible solutions </a:t>
            </a:r>
            <a:endParaRPr kumimoji="1" lang="en-US" sz="11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lvl="3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Partners – FSA is looking for cost sharing for such a service</a:t>
            </a:r>
          </a:p>
          <a:p>
            <a:pPr lvl="3"/>
            <a:endParaRPr kumimoji="1" lang="en-US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lvl="3"/>
            <a:endParaRPr kumimoji="1" lang="en-US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Original plan in FY 12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A01A43-3CB1-4C05-9B52-046F5D82799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0545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A01A43-3CB1-4C05-9B52-046F5D82799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3207185-AD65-4BA6-A536-70BA559BF605}" type="slidenum">
              <a:rPr lang="en-US" sz="1200" smtClean="0"/>
              <a:pPr eaLnBrk="1" hangingPunct="1"/>
              <a:t>8</a:t>
            </a:fld>
            <a:endParaRPr lang="en-US" sz="1200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NGA program run in Partnership</a:t>
            </a:r>
            <a:r>
              <a:rPr lang="en-US" baseline="0" dirty="0" smtClean="0"/>
              <a:t> with USGS</a:t>
            </a:r>
          </a:p>
          <a:p>
            <a:pPr eaLnBrk="1" hangingPunct="1"/>
            <a:r>
              <a:rPr lang="en-US" baseline="0" dirty="0" smtClean="0"/>
              <a:t>Successful with many partners, large areas, high dollar leveraging totals</a:t>
            </a:r>
          </a:p>
          <a:p>
            <a:pPr eaLnBrk="1" hangingPunct="1"/>
            <a:r>
              <a:rPr lang="en-US" baseline="0" dirty="0" smtClean="0"/>
              <a:t>Funding has been reduced over last several years; more reductions coming</a:t>
            </a:r>
          </a:p>
          <a:p>
            <a:pPr eaLnBrk="1" hangingPunct="1"/>
            <a:r>
              <a:rPr lang="en-US" baseline="0" dirty="0" smtClean="0"/>
              <a:t>Wants to stay w/ 3 year refresh cycle – depends on funding and partners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A01A43-3CB1-4C05-9B52-046F5D82799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2949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92EDDE1-3F96-4772-A09B-0C8E784CD30A}" type="slidenum">
              <a:rPr lang="en-US" sz="1200" smtClean="0"/>
              <a:pPr eaLnBrk="1" hangingPunct="1"/>
              <a:t>10</a:t>
            </a:fld>
            <a:endParaRPr lang="en-US" sz="1200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Perhaps GP can help us here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defTabSz="930275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defTabSz="930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CEF53F3-8EAC-4D98-AA73-475CB4B7FDC2}" type="slidenum">
              <a:rPr lang="en-US" sz="1200" smtClean="0"/>
              <a:pPr eaLnBrk="1" hangingPunct="1"/>
              <a:t>12</a:t>
            </a:fld>
            <a:endParaRPr lang="en-US" sz="1200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Face to Face depends on Sequestration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9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0099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8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30480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01" name="Rectangle 57"/>
          <p:cNvSpPr>
            <a:spLocks noGrp="1" noChangeArrowheads="1"/>
          </p:cNvSpPr>
          <p:nvPr>
            <p:ph type="ctrTitle"/>
          </p:nvPr>
        </p:nvSpPr>
        <p:spPr>
          <a:xfrm>
            <a:off x="838200" y="2438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202" name="Rectangle 5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905000" y="40386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Rectangle 72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718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April 2007 FGDC Coordination Group Meeting</a:t>
            </a:r>
          </a:p>
        </p:txBody>
      </p:sp>
      <p:sp>
        <p:nvSpPr>
          <p:cNvPr id="7" name="Rectangle 73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/>
            </a:lvl1pPr>
          </a:lstStyle>
          <a:p>
            <a:pPr>
              <a:defRPr/>
            </a:pPr>
            <a:fld id="{D0734424-2226-4103-87B0-AFA5B0FE59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038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April 2007 FGDC Coordination Group Meeting</a:t>
            </a:r>
          </a:p>
        </p:txBody>
      </p:sp>
    </p:spTree>
    <p:extLst>
      <p:ext uri="{BB962C8B-B14F-4D97-AF65-F5344CB8AC3E}">
        <p14:creationId xmlns:p14="http://schemas.microsoft.com/office/powerpoint/2010/main" val="3284254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April 2007 FGDC Coordination Group Meeting</a:t>
            </a:r>
          </a:p>
        </p:txBody>
      </p:sp>
    </p:spTree>
    <p:extLst>
      <p:ext uri="{BB962C8B-B14F-4D97-AF65-F5344CB8AC3E}">
        <p14:creationId xmlns:p14="http://schemas.microsoft.com/office/powerpoint/2010/main" val="1346072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1588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April 2007 FGDC Coordination Group Meeting</a:t>
            </a:r>
          </a:p>
        </p:txBody>
      </p:sp>
    </p:spTree>
    <p:extLst>
      <p:ext uri="{BB962C8B-B14F-4D97-AF65-F5344CB8AC3E}">
        <p14:creationId xmlns:p14="http://schemas.microsoft.com/office/powerpoint/2010/main" val="2382084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April 2007 FGDC Coordination Group Meeting</a:t>
            </a:r>
          </a:p>
        </p:txBody>
      </p:sp>
    </p:spTree>
    <p:extLst>
      <p:ext uri="{BB962C8B-B14F-4D97-AF65-F5344CB8AC3E}">
        <p14:creationId xmlns:p14="http://schemas.microsoft.com/office/powerpoint/2010/main" val="3221645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April 2007 FGDC Coordination Group Meeting</a:t>
            </a:r>
          </a:p>
        </p:txBody>
      </p:sp>
    </p:spTree>
    <p:extLst>
      <p:ext uri="{BB962C8B-B14F-4D97-AF65-F5344CB8AC3E}">
        <p14:creationId xmlns:p14="http://schemas.microsoft.com/office/powerpoint/2010/main" val="1780969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April 2007 FGDC Coordination Group Meeting</a:t>
            </a:r>
          </a:p>
        </p:txBody>
      </p:sp>
    </p:spTree>
    <p:extLst>
      <p:ext uri="{BB962C8B-B14F-4D97-AF65-F5344CB8AC3E}">
        <p14:creationId xmlns:p14="http://schemas.microsoft.com/office/powerpoint/2010/main" val="1434983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April 2007 FGDC Coordination Group Meeting</a:t>
            </a:r>
          </a:p>
        </p:txBody>
      </p:sp>
    </p:spTree>
    <p:extLst>
      <p:ext uri="{BB962C8B-B14F-4D97-AF65-F5344CB8AC3E}">
        <p14:creationId xmlns:p14="http://schemas.microsoft.com/office/powerpoint/2010/main" val="3896681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April 2007 FGDC Coordination Group Meeting</a:t>
            </a:r>
          </a:p>
        </p:txBody>
      </p:sp>
    </p:spTree>
    <p:extLst>
      <p:ext uri="{BB962C8B-B14F-4D97-AF65-F5344CB8AC3E}">
        <p14:creationId xmlns:p14="http://schemas.microsoft.com/office/powerpoint/2010/main" val="3270930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April 2007 FGDC Coordination Group Meeting</a:t>
            </a:r>
          </a:p>
        </p:txBody>
      </p:sp>
    </p:spTree>
    <p:extLst>
      <p:ext uri="{BB962C8B-B14F-4D97-AF65-F5344CB8AC3E}">
        <p14:creationId xmlns:p14="http://schemas.microsoft.com/office/powerpoint/2010/main" val="3884340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9088" y="304800"/>
            <a:ext cx="201930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907088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April 2007 FGDC Coordination Group Meeting</a:t>
            </a:r>
          </a:p>
        </p:txBody>
      </p:sp>
    </p:spTree>
    <p:extLst>
      <p:ext uri="{BB962C8B-B14F-4D97-AF65-F5344CB8AC3E}">
        <p14:creationId xmlns:p14="http://schemas.microsoft.com/office/powerpoint/2010/main" val="1355838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7"/>
          <p:cNvSpPr>
            <a:spLocks noChangeArrowheads="1"/>
          </p:cNvSpPr>
          <p:nvPr/>
        </p:nvSpPr>
        <p:spPr bwMode="ltGray">
          <a:xfrm>
            <a:off x="0" y="0"/>
            <a:ext cx="9144000" cy="1524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0099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3988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92" name="Rectangle 6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981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93" name="Rectangle 6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91000" y="62484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400"/>
            </a:lvl1pPr>
          </a:lstStyle>
          <a:p>
            <a:pPr>
              <a:defRPr/>
            </a:pPr>
            <a:r>
              <a:rPr lang="en-US"/>
              <a:t>April 2007 FGDC Coordination Group Meeting</a:t>
            </a:r>
          </a:p>
        </p:txBody>
      </p:sp>
      <p:sp>
        <p:nvSpPr>
          <p:cNvPr id="1031" name="Text Box 75"/>
          <p:cNvSpPr txBox="1">
            <a:spLocks noChangeArrowheads="1"/>
          </p:cNvSpPr>
          <p:nvPr/>
        </p:nvSpPr>
        <p:spPr bwMode="auto">
          <a:xfrm>
            <a:off x="8429625" y="6384925"/>
            <a:ext cx="5619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fld id="{5A0B15CB-5C32-43B4-9EE6-21ECE56A0783}" type="slidenum">
              <a:rPr lang="en-US" sz="2000"/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‹#›</a:t>
            </a:fld>
            <a:endParaRPr lang="en-US" sz="2000"/>
          </a:p>
        </p:txBody>
      </p:sp>
      <p:pic>
        <p:nvPicPr>
          <p:cNvPr id="1032" name="Picture 76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26050"/>
            <a:ext cx="24384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82" r:id="rId1"/>
    <p:sldLayoutId id="2147484072" r:id="rId2"/>
    <p:sldLayoutId id="2147484073" r:id="rId3"/>
    <p:sldLayoutId id="2147484074" r:id="rId4"/>
    <p:sldLayoutId id="2147484075" r:id="rId5"/>
    <p:sldLayoutId id="2147484076" r:id="rId6"/>
    <p:sldLayoutId id="2147484077" r:id="rId7"/>
    <p:sldLayoutId id="2147484078" r:id="rId8"/>
    <p:sldLayoutId id="2147484079" r:id="rId9"/>
    <p:sldLayoutId id="2147484080" r:id="rId10"/>
    <p:sldLayoutId id="214748408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rsvraga@usgs.gov" TargetMode="External"/><Relationship Id="rId2" Type="http://schemas.openxmlformats.org/officeDocument/2006/relationships/hyperlink" Target="mailto:Shirley.Hall@wdc.usda.gov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2286000"/>
            <a:ext cx="7772400" cy="22860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National Digital </a:t>
            </a:r>
            <a:r>
              <a:rPr lang="en-US" sz="3600" dirty="0" err="1" smtClean="0"/>
              <a:t>Orthoimagery</a:t>
            </a:r>
            <a:r>
              <a:rPr lang="en-US" sz="3600" dirty="0" smtClean="0"/>
              <a:t> Program (NDOP)</a:t>
            </a:r>
            <a:br>
              <a:rPr lang="en-US" sz="3600" dirty="0" smtClean="0"/>
            </a:br>
            <a:r>
              <a:rPr lang="en-US" sz="3600" dirty="0" smtClean="0"/>
              <a:t>Update to Coordination Group</a:t>
            </a:r>
            <a:br>
              <a:rPr lang="en-US" sz="3600" dirty="0" smtClean="0"/>
            </a:br>
            <a:endParaRPr lang="en-US" sz="3600" dirty="0" smtClean="0">
              <a:solidFill>
                <a:srgbClr val="FF0000"/>
              </a:solidFill>
            </a:endParaRPr>
          </a:p>
        </p:txBody>
      </p:sp>
      <p:sp>
        <p:nvSpPr>
          <p:cNvPr id="30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95800"/>
            <a:ext cx="6629400" cy="1524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r>
              <a:rPr lang="en-US" sz="2000" dirty="0" smtClean="0"/>
              <a:t>Chair: Chris Barnard</a:t>
            </a:r>
          </a:p>
          <a:p>
            <a:pPr algn="ctr">
              <a:lnSpc>
                <a:spcPct val="80000"/>
              </a:lnSpc>
            </a:pPr>
            <a:r>
              <a:rPr lang="en-US" sz="2000" dirty="0" smtClean="0"/>
              <a:t>Department of Homeland Security</a:t>
            </a:r>
          </a:p>
          <a:p>
            <a:pPr algn="ctr">
              <a:lnSpc>
                <a:spcPct val="80000"/>
              </a:lnSpc>
            </a:pPr>
            <a:r>
              <a:rPr lang="en-US" sz="2000" dirty="0" err="1" smtClean="0"/>
              <a:t>robert.barnard@hq.dhs.gov</a:t>
            </a:r>
            <a:endParaRPr lang="en-US" sz="2800" dirty="0" smtClean="0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276600" y="457200"/>
            <a:ext cx="54864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w"/>
              <a:defRPr sz="32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dirty="0" smtClean="0"/>
              <a:t>August 13, 2013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dirty="0"/>
              <a:t>Coordination Group Meeting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sz="1600" dirty="0">
              <a:solidFill>
                <a:srgbClr val="C7050A"/>
              </a:solidFill>
            </a:endParaRPr>
          </a:p>
        </p:txBody>
      </p:sp>
      <p:pic>
        <p:nvPicPr>
          <p:cNvPr id="5" name="Picture 2" descr="NDOP 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6410325"/>
            <a:ext cx="57150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762000"/>
          </a:xfrm>
        </p:spPr>
        <p:txBody>
          <a:bodyPr/>
          <a:lstStyle/>
          <a:p>
            <a:pPr eaLnBrk="1" hangingPunct="1"/>
            <a:r>
              <a:rPr lang="en-US" dirty="0" smtClean="0"/>
              <a:t>Introduction</a:t>
            </a:r>
          </a:p>
        </p:txBody>
      </p:sp>
      <p:sp>
        <p:nvSpPr>
          <p:cNvPr id="409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914400" y="1752600"/>
            <a:ext cx="7924800" cy="4191000"/>
          </a:xfrm>
        </p:spPr>
        <p:txBody>
          <a:bodyPr/>
          <a:lstStyle/>
          <a:p>
            <a:r>
              <a:rPr lang="en-US" sz="2000" dirty="0" smtClean="0"/>
              <a:t>The Purpose of the NDOP Subcommittee: </a:t>
            </a:r>
          </a:p>
          <a:p>
            <a:pPr lvl="1"/>
            <a:r>
              <a:rPr lang="en-US" sz="1600" dirty="0" smtClean="0"/>
              <a:t>The </a:t>
            </a:r>
            <a:r>
              <a:rPr lang="en-US" sz="1600" dirty="0"/>
              <a:t>NDOP Subcommittee is responsible for developing, promoting, </a:t>
            </a:r>
            <a:r>
              <a:rPr lang="en-US" sz="1600" dirty="0" smtClean="0"/>
              <a:t>and executing </a:t>
            </a:r>
            <a:r>
              <a:rPr lang="en-US" sz="1600" dirty="0"/>
              <a:t>a national strategy for </a:t>
            </a:r>
            <a:r>
              <a:rPr lang="en-US" sz="1600" dirty="0" smtClean="0"/>
              <a:t>the acquisition </a:t>
            </a:r>
            <a:r>
              <a:rPr lang="en-US" sz="1600" dirty="0"/>
              <a:t>or development of </a:t>
            </a:r>
            <a:r>
              <a:rPr lang="en-US" sz="1600" dirty="0" err="1" smtClean="0"/>
              <a:t>orthoimagery</a:t>
            </a:r>
            <a:r>
              <a:rPr lang="en-US" sz="1600" dirty="0"/>
              <a:t> </a:t>
            </a:r>
            <a:r>
              <a:rPr lang="en-US" sz="1600" dirty="0" smtClean="0"/>
              <a:t>data </a:t>
            </a:r>
            <a:r>
              <a:rPr lang="en-US" sz="1600" dirty="0"/>
              <a:t>for Federal agencies while creating and utilizing partnerships </a:t>
            </a:r>
            <a:r>
              <a:rPr lang="en-US" sz="1600" dirty="0" smtClean="0"/>
              <a:t>with State</a:t>
            </a:r>
            <a:r>
              <a:rPr lang="en-US" sz="1600" dirty="0"/>
              <a:t>, local, tribal, and private </a:t>
            </a:r>
            <a:r>
              <a:rPr lang="en-US" sz="1600" dirty="0" smtClean="0"/>
              <a:t>organizations.</a:t>
            </a:r>
          </a:p>
          <a:p>
            <a:pPr marL="0" indent="0">
              <a:buNone/>
            </a:pPr>
            <a:endParaRPr lang="en-US" sz="2400" dirty="0"/>
          </a:p>
          <a:p>
            <a:pPr marL="342900" lvl="1" indent="-342900">
              <a:buClr>
                <a:schemeClr val="hlink"/>
              </a:buClr>
              <a:buSzPct val="110000"/>
              <a:buBlip>
                <a:blip r:embed="rId3"/>
              </a:buBlip>
            </a:pPr>
            <a:r>
              <a:rPr lang="en-US" sz="2000" dirty="0" smtClean="0"/>
              <a:t>Member </a:t>
            </a:r>
            <a:r>
              <a:rPr lang="en-US" sz="2000" dirty="0"/>
              <a:t>agencies: </a:t>
            </a:r>
            <a:r>
              <a:rPr lang="en-US" sz="2000" dirty="0" smtClean="0"/>
              <a:t>FSA, USGS, NGA, NRCS, FS, BLM, FEMA, NOAA, NSGIC, NPS, EPA, Census Bureau</a:t>
            </a:r>
          </a:p>
          <a:p>
            <a:endParaRPr lang="en-US" sz="2000" dirty="0" smtClean="0"/>
          </a:p>
          <a:p>
            <a:r>
              <a:rPr lang="en-US" sz="2000" dirty="0" smtClean="0"/>
              <a:t>Chair rotates annually with the transition after the fall meeting</a:t>
            </a:r>
          </a:p>
          <a:p>
            <a:pPr lvl="1"/>
            <a:r>
              <a:rPr lang="en-US" sz="1600" dirty="0" smtClean="0"/>
              <a:t>Current Chair: Chris Barnard, DHS</a:t>
            </a:r>
          </a:p>
          <a:p>
            <a:pPr marL="0" indent="0" eaLnBrk="1" hangingPunct="1">
              <a:lnSpc>
                <a:spcPct val="90000"/>
              </a:lnSpc>
              <a:buClr>
                <a:schemeClr val="bg2">
                  <a:lumMod val="50000"/>
                </a:schemeClr>
              </a:buClr>
              <a:buNone/>
              <a:defRPr/>
            </a:pPr>
            <a:r>
              <a:rPr lang="en-US" sz="2400" dirty="0" smtClean="0"/>
              <a:t> 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</p:txBody>
      </p:sp>
      <p:pic>
        <p:nvPicPr>
          <p:cNvPr id="4" name="Picture 2" descr="NDOP 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6019800"/>
            <a:ext cx="57150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Recent Meetings</a:t>
            </a:r>
            <a:endParaRPr lang="en-US" sz="1600" dirty="0" smtClean="0">
              <a:solidFill>
                <a:srgbClr val="C7050A"/>
              </a:solidFill>
            </a:endParaRPr>
          </a:p>
        </p:txBody>
      </p:sp>
      <p:sp>
        <p:nvSpPr>
          <p:cNvPr id="512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762000" y="1066800"/>
            <a:ext cx="8153400" cy="4495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The NDOP Steering Committee met</a:t>
            </a:r>
            <a:r>
              <a:rPr lang="en-US" sz="2400" dirty="0" smtClean="0"/>
              <a:t> May 14-16, 2013 </a:t>
            </a:r>
            <a:r>
              <a:rPr lang="en-US" sz="2400" dirty="0"/>
              <a:t>in</a:t>
            </a:r>
            <a:r>
              <a:rPr lang="en-US" sz="2400" dirty="0" smtClean="0"/>
              <a:t> Washington, DC</a:t>
            </a:r>
          </a:p>
          <a:p>
            <a:pPr marL="0" indent="0">
              <a:lnSpc>
                <a:spcPct val="80000"/>
              </a:lnSpc>
              <a:buNone/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The topics discussed at this meeting included: 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NAIP </a:t>
            </a:r>
            <a:r>
              <a:rPr lang="en-US" sz="2000" dirty="0" smtClean="0"/>
              <a:t>2013 Contract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FAA Presentation on the Airports GIS Program</a:t>
            </a:r>
          </a:p>
          <a:p>
            <a:pPr lvl="1">
              <a:lnSpc>
                <a:spcPct val="80000"/>
              </a:lnSpc>
            </a:pPr>
            <a:r>
              <a:rPr lang="en-US" sz="2000" dirty="0" err="1" smtClean="0"/>
              <a:t>Landsat</a:t>
            </a:r>
            <a:r>
              <a:rPr lang="en-US" sz="2000" dirty="0" smtClean="0"/>
              <a:t> 8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ADS80/100 Quality Assessment Plan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Alaska Mapping Initiative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3D Elevation Program Update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A-16 Theme Discussion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Agency and Subgroup Reports</a:t>
            </a: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 smtClean="0"/>
          </a:p>
          <a:p>
            <a:pPr lvl="1">
              <a:lnSpc>
                <a:spcPct val="80000"/>
              </a:lnSpc>
            </a:pPr>
            <a:endParaRPr lang="en-US" sz="2000" dirty="0" smtClean="0"/>
          </a:p>
          <a:p>
            <a:pPr lvl="1" eaLnBrk="1" hangingPunct="1">
              <a:lnSpc>
                <a:spcPct val="80000"/>
              </a:lnSpc>
            </a:pPr>
            <a:endParaRPr lang="en-US" sz="2000" dirty="0" smtClean="0"/>
          </a:p>
          <a:p>
            <a:pPr lvl="1" eaLnBrk="1" hangingPunct="1">
              <a:lnSpc>
                <a:spcPct val="80000"/>
              </a:lnSpc>
            </a:pPr>
            <a:endParaRPr lang="en-US" sz="2400" dirty="0" smtClean="0"/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 smtClean="0"/>
          </a:p>
        </p:txBody>
      </p:sp>
      <p:pic>
        <p:nvPicPr>
          <p:cNvPr id="5" name="Picture 2" descr="NDOP 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6024561"/>
            <a:ext cx="57150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smtClean="0"/>
              <a:t>Recent Meetings</a:t>
            </a:r>
            <a:endParaRPr lang="en-US" sz="1600" smtClean="0">
              <a:solidFill>
                <a:srgbClr val="C7050A"/>
              </a:solidFill>
            </a:endParaRPr>
          </a:p>
        </p:txBody>
      </p:sp>
      <p:sp>
        <p:nvSpPr>
          <p:cNvPr id="512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762000" y="1066800"/>
            <a:ext cx="8153400" cy="4495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 smtClean="0"/>
              <a:t>Some </a:t>
            </a:r>
            <a:r>
              <a:rPr lang="en-US" sz="2400" dirty="0"/>
              <a:t>of the outcomes arising from this meeting include the following actions: </a:t>
            </a:r>
            <a:endParaRPr lang="en-US" sz="2400" dirty="0" smtClean="0"/>
          </a:p>
          <a:p>
            <a:pPr marL="0" indent="0">
              <a:lnSpc>
                <a:spcPct val="80000"/>
              </a:lnSpc>
              <a:buNone/>
            </a:pP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000" dirty="0" smtClean="0"/>
              <a:t>The NDOP is investigating how we can use the functionality of the Geospatial Platform Marketplace in the future to potentially replace the current Project Tracking System hosted by FEMA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US" sz="2000" dirty="0" smtClean="0"/>
          </a:p>
          <a:p>
            <a:pPr lvl="1">
              <a:lnSpc>
                <a:spcPct val="80000"/>
              </a:lnSpc>
            </a:pPr>
            <a:r>
              <a:rPr lang="en-US" sz="2000" dirty="0" smtClean="0"/>
              <a:t>Action to agencies to identify datasets to include in the A-16 </a:t>
            </a:r>
            <a:r>
              <a:rPr lang="en-US" sz="2000" dirty="0"/>
              <a:t>I</a:t>
            </a:r>
            <a:r>
              <a:rPr lang="en-US" sz="2000" dirty="0" smtClean="0"/>
              <a:t>magery theme</a:t>
            </a:r>
          </a:p>
          <a:p>
            <a:pPr lvl="1">
              <a:lnSpc>
                <a:spcPct val="80000"/>
              </a:lnSpc>
            </a:pPr>
            <a:endParaRPr lang="en-US" sz="2000" dirty="0" smtClean="0"/>
          </a:p>
          <a:p>
            <a:pPr lvl="1">
              <a:lnSpc>
                <a:spcPct val="80000"/>
              </a:lnSpc>
              <a:buNone/>
            </a:pPr>
            <a:endParaRPr lang="en-US" sz="2000" dirty="0" smtClean="0"/>
          </a:p>
          <a:p>
            <a:pPr marL="457200" lvl="1" indent="0">
              <a:lnSpc>
                <a:spcPct val="80000"/>
              </a:lnSpc>
              <a:buNone/>
            </a:pPr>
            <a:endParaRPr lang="en-US" sz="2000" dirty="0" smtClean="0"/>
          </a:p>
          <a:p>
            <a:pPr lvl="1">
              <a:lnSpc>
                <a:spcPct val="80000"/>
              </a:lnSpc>
            </a:pPr>
            <a:endParaRPr lang="en-US" sz="2000" dirty="0" smtClean="0"/>
          </a:p>
          <a:p>
            <a:pPr lvl="1">
              <a:lnSpc>
                <a:spcPct val="80000"/>
              </a:lnSpc>
            </a:pPr>
            <a:endParaRPr lang="en-US" sz="2000" dirty="0" smtClean="0"/>
          </a:p>
          <a:p>
            <a:pPr lvl="1" eaLnBrk="1" hangingPunct="1">
              <a:lnSpc>
                <a:spcPct val="80000"/>
              </a:lnSpc>
            </a:pPr>
            <a:endParaRPr lang="en-US" sz="2000" dirty="0" smtClean="0"/>
          </a:p>
          <a:p>
            <a:pPr lvl="1" eaLnBrk="1" hangingPunct="1">
              <a:lnSpc>
                <a:spcPct val="80000"/>
              </a:lnSpc>
            </a:pPr>
            <a:endParaRPr lang="en-US" sz="2400" dirty="0" smtClean="0"/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 smtClean="0"/>
          </a:p>
        </p:txBody>
      </p:sp>
      <p:pic>
        <p:nvPicPr>
          <p:cNvPr id="5" name="Picture 2" descr="NDOP 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6024561"/>
            <a:ext cx="57150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75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762000"/>
          </a:xfrm>
        </p:spPr>
        <p:txBody>
          <a:bodyPr/>
          <a:lstStyle/>
          <a:p>
            <a:pPr eaLnBrk="1" hangingPunct="1"/>
            <a:r>
              <a:rPr lang="en-US" dirty="0" smtClean="0"/>
              <a:t>Recent Projects</a:t>
            </a:r>
          </a:p>
        </p:txBody>
      </p:sp>
      <p:sp>
        <p:nvSpPr>
          <p:cNvPr id="614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990600" y="1600200"/>
            <a:ext cx="7773988" cy="41148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NAIP 2012-2014 Acquisition Plan</a:t>
            </a:r>
          </a:p>
          <a:p>
            <a:pPr lvl="1"/>
            <a:r>
              <a:rPr lang="en-US" sz="2400" dirty="0" smtClean="0"/>
              <a:t>Funding agreement signed last year by FSA and their partners, NRCS, USFS, and DOI</a:t>
            </a:r>
          </a:p>
          <a:p>
            <a:pPr lvl="1"/>
            <a:r>
              <a:rPr lang="en-US" sz="2400" dirty="0" smtClean="0"/>
              <a:t>Changes to the new 3-year plan include:</a:t>
            </a:r>
          </a:p>
          <a:p>
            <a:pPr lvl="2"/>
            <a:r>
              <a:rPr lang="en-US" sz="2000" dirty="0"/>
              <a:t>Capability to add AK and HI/Pacific Basin/Puerto Rico to acquisition plan (funding contingent)</a:t>
            </a:r>
          </a:p>
          <a:p>
            <a:pPr lvl="2"/>
            <a:r>
              <a:rPr lang="en-US" sz="2000" dirty="0"/>
              <a:t>Option for 1/2m buy-up </a:t>
            </a:r>
          </a:p>
          <a:p>
            <a:pPr lvl="2"/>
            <a:r>
              <a:rPr lang="en-US" sz="2000" dirty="0"/>
              <a:t>4-band is now the standard product</a:t>
            </a:r>
          </a:p>
          <a:p>
            <a:pPr lvl="2"/>
            <a:r>
              <a:rPr lang="en-US" sz="2000" dirty="0"/>
              <a:t>Option for hyper-spectral (8-band, satellite)</a:t>
            </a:r>
          </a:p>
          <a:p>
            <a:pPr lvl="2"/>
            <a:r>
              <a:rPr lang="en-US" sz="2000" dirty="0"/>
              <a:t>CCMs may be </a:t>
            </a:r>
            <a:r>
              <a:rPr lang="en-US" sz="2000" dirty="0" smtClean="0"/>
              <a:t>discontinued</a:t>
            </a:r>
            <a:endParaRPr lang="en-US" sz="3200" dirty="0" smtClean="0"/>
          </a:p>
          <a:p>
            <a:pPr lvl="1">
              <a:buNone/>
            </a:pPr>
            <a:endParaRPr lang="en-US" sz="2400" dirty="0" smtClean="0"/>
          </a:p>
        </p:txBody>
      </p:sp>
      <p:pic>
        <p:nvPicPr>
          <p:cNvPr id="4" name="Picture 2" descr="NDOP 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6019800"/>
            <a:ext cx="57150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2" descr="NDOP 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6019800"/>
            <a:ext cx="57150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8600"/>
            <a:ext cx="7162800" cy="546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399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2013 Actual NAIP Acquisition</a:t>
            </a:r>
            <a:endParaRPr lang="en-US" dirty="0"/>
          </a:p>
        </p:txBody>
      </p:sp>
      <p:pic>
        <p:nvPicPr>
          <p:cNvPr id="3" name="Picture 2" descr="naip_13_contr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1603664"/>
            <a:ext cx="6799729" cy="525433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3276600" y="2057400"/>
            <a:ext cx="2743200" cy="3048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4"/>
              </a:buBlip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276600" y="1981200"/>
            <a:ext cx="2743200" cy="304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4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04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Recent Projects, Cont’d.</a:t>
            </a:r>
          </a:p>
        </p:txBody>
      </p:sp>
      <p:sp>
        <p:nvSpPr>
          <p:cNvPr id="614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Urban Areas</a:t>
            </a:r>
            <a:endParaRPr lang="en-US" sz="2800" dirty="0"/>
          </a:p>
          <a:p>
            <a:pPr lvl="1"/>
            <a:r>
              <a:rPr lang="en-US" sz="2400" dirty="0" smtClean="0"/>
              <a:t>Program </a:t>
            </a:r>
            <a:r>
              <a:rPr lang="en-US" sz="2400" dirty="0"/>
              <a:t>sponsored by NGA in partnership with </a:t>
            </a:r>
            <a:r>
              <a:rPr lang="en-US" sz="2400" dirty="0" smtClean="0"/>
              <a:t>USGS</a:t>
            </a:r>
          </a:p>
          <a:p>
            <a:pPr lvl="1"/>
            <a:r>
              <a:rPr lang="en-US" sz="2400" dirty="0" smtClean="0"/>
              <a:t>1-foot </a:t>
            </a:r>
            <a:r>
              <a:rPr lang="en-US" sz="2400" dirty="0"/>
              <a:t>resolution, leaf-off </a:t>
            </a:r>
            <a:r>
              <a:rPr lang="en-US" sz="2400" dirty="0" smtClean="0"/>
              <a:t>imagery</a:t>
            </a:r>
          </a:p>
          <a:p>
            <a:pPr lvl="1"/>
            <a:r>
              <a:rPr lang="en-US" sz="2400" dirty="0" smtClean="0"/>
              <a:t>Hope </a:t>
            </a:r>
            <a:r>
              <a:rPr lang="en-US" sz="2400" dirty="0"/>
              <a:t>to continue to maintain a 3-year refresh cycle for all of the urban areas with a 2-year cycle for the top 50 </a:t>
            </a:r>
            <a:r>
              <a:rPr lang="en-US" sz="2400" dirty="0" smtClean="0"/>
              <a:t>cities</a:t>
            </a:r>
          </a:p>
        </p:txBody>
      </p:sp>
      <p:pic>
        <p:nvPicPr>
          <p:cNvPr id="4" name="Picture 2" descr="NDOP 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6019800"/>
            <a:ext cx="57150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967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DOP 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6019800"/>
            <a:ext cx="57150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47800" y="457200"/>
            <a:ext cx="20343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400" dirty="0" smtClean="0"/>
              <a:t>FY 12 Imagery Projects</a:t>
            </a:r>
            <a:endParaRPr lang="en-US" sz="1400" dirty="0"/>
          </a:p>
        </p:txBody>
      </p:sp>
      <p:pic>
        <p:nvPicPr>
          <p:cNvPr id="6" name="P 1" descr="L:\gi16\PMHP_Keep\Imagery_spreadsheets_shapefiles\Imagery_Tracking_Projects\Imagery Projects\Projects for Standard Look\133UAOutlines_B_C_STD_LOOK_2013050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914400"/>
            <a:ext cx="6314521" cy="4736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7882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229600" cy="1295400"/>
          </a:xfrm>
        </p:spPr>
        <p:txBody>
          <a:bodyPr/>
          <a:lstStyle/>
          <a:p>
            <a:pPr eaLnBrk="1" hangingPunct="1"/>
            <a:r>
              <a:rPr lang="en-US" dirty="0" smtClean="0"/>
              <a:t>Recent Projects, Cont’d.</a:t>
            </a:r>
          </a:p>
        </p:txBody>
      </p:sp>
      <p:sp>
        <p:nvSpPr>
          <p:cNvPr id="717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7773988" cy="33528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Update of the NDOP Website – we extensively updated the site to make sure that all information is current</a:t>
            </a:r>
          </a:p>
          <a:p>
            <a:r>
              <a:rPr lang="en-US" sz="2800" dirty="0"/>
              <a:t>http://www.ndop.gov/</a:t>
            </a:r>
            <a:endParaRPr lang="en-US" sz="2800" dirty="0" smtClean="0"/>
          </a:p>
        </p:txBody>
      </p:sp>
      <p:pic>
        <p:nvPicPr>
          <p:cNvPr id="4" name="Picture 2" descr="NDOP 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6019800"/>
            <a:ext cx="57150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094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772400" cy="762000"/>
          </a:xfrm>
        </p:spPr>
        <p:txBody>
          <a:bodyPr/>
          <a:lstStyle/>
          <a:p>
            <a:r>
              <a:rPr lang="en-US" dirty="0" smtClean="0"/>
              <a:t>Next Steps</a:t>
            </a:r>
          </a:p>
        </p:txBody>
      </p:sp>
      <p:sp>
        <p:nvSpPr>
          <p:cNvPr id="10243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609600" y="1295400"/>
            <a:ext cx="7773988" cy="4495800"/>
          </a:xfrm>
        </p:spPr>
        <p:txBody>
          <a:bodyPr/>
          <a:lstStyle/>
          <a:p>
            <a:r>
              <a:rPr lang="en-US" sz="2400" dirty="0" smtClean="0"/>
              <a:t>In the coming months, the NDOP Subcommittee hopes to:</a:t>
            </a:r>
          </a:p>
          <a:p>
            <a:pPr lvl="1"/>
            <a:r>
              <a:rPr lang="en-US" sz="2400" dirty="0" smtClean="0"/>
              <a:t>Discuss how to better align imagery and elevation data acquisition investments in Alaska</a:t>
            </a:r>
          </a:p>
          <a:p>
            <a:pPr lvl="1"/>
            <a:r>
              <a:rPr lang="en-US" sz="2400" dirty="0" smtClean="0"/>
              <a:t>Establish new 3-year multi-agency agreement (2015-2017) for cooperative funding </a:t>
            </a:r>
            <a:r>
              <a:rPr lang="en-US" sz="2400" smtClean="0"/>
              <a:t>of NAIP</a:t>
            </a:r>
            <a:endParaRPr lang="en-US" sz="2400" dirty="0" smtClean="0"/>
          </a:p>
        </p:txBody>
      </p:sp>
      <p:pic>
        <p:nvPicPr>
          <p:cNvPr id="4" name="Picture 2" descr="NDOP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6019800"/>
            <a:ext cx="57150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61975" y="381000"/>
            <a:ext cx="7772400" cy="609600"/>
          </a:xfrm>
        </p:spPr>
        <p:txBody>
          <a:bodyPr/>
          <a:lstStyle/>
          <a:p>
            <a:pPr eaLnBrk="1" hangingPunct="1"/>
            <a:r>
              <a:rPr lang="en-US" dirty="0" smtClean="0"/>
              <a:t>Next Meeting</a:t>
            </a:r>
          </a:p>
        </p:txBody>
      </p:sp>
      <p:sp>
        <p:nvSpPr>
          <p:cNvPr id="921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762000" y="1066800"/>
            <a:ext cx="7926388" cy="42672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The next meeting of the NDOP Subcommittee will be held in November, 2013 in Salt Lake City, UT. </a:t>
            </a:r>
          </a:p>
          <a:p>
            <a:pPr marL="0" indent="0" eaLnBrk="1" hangingPunct="1">
              <a:buNone/>
            </a:pPr>
            <a:r>
              <a:rPr lang="en-US" sz="2400" dirty="0" smtClean="0"/>
              <a:t>  </a:t>
            </a:r>
          </a:p>
          <a:p>
            <a:pPr eaLnBrk="1" hangingPunct="1"/>
            <a:r>
              <a:rPr lang="en-US" sz="2400" dirty="0" smtClean="0"/>
              <a:t>Some of the topics to be discussed at the next meeting include:</a:t>
            </a:r>
          </a:p>
          <a:p>
            <a:pPr lvl="1" eaLnBrk="1" hangingPunct="1"/>
            <a:r>
              <a:rPr lang="en-US" sz="2400" dirty="0" smtClean="0"/>
              <a:t>NAIP Update</a:t>
            </a:r>
          </a:p>
          <a:p>
            <a:pPr lvl="1" eaLnBrk="1" hangingPunct="1"/>
            <a:r>
              <a:rPr lang="en-US" sz="2400" dirty="0" smtClean="0"/>
              <a:t>High Resolution Program Update</a:t>
            </a:r>
          </a:p>
          <a:p>
            <a:pPr lvl="1" eaLnBrk="1" hangingPunct="1"/>
            <a:r>
              <a:rPr lang="en-US" sz="2400" dirty="0" smtClean="0"/>
              <a:t>Agency Updates and Subcommittee Reports</a:t>
            </a:r>
          </a:p>
        </p:txBody>
      </p:sp>
      <p:pic>
        <p:nvPicPr>
          <p:cNvPr id="4" name="Picture 2" descr="NDOP 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6019800"/>
            <a:ext cx="57150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Questions?</a:t>
            </a:r>
          </a:p>
        </p:txBody>
      </p:sp>
      <p:sp>
        <p:nvSpPr>
          <p:cNvPr id="11267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914400" y="1600200"/>
            <a:ext cx="7773988" cy="2971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2000" dirty="0" smtClean="0"/>
              <a:t>Shirley Hall, USDA-FSA</a:t>
            </a:r>
          </a:p>
          <a:p>
            <a:pPr algn="ctr">
              <a:buNone/>
            </a:pPr>
            <a:r>
              <a:rPr lang="en-US" sz="2000" dirty="0" smtClean="0">
                <a:hlinkClick r:id="rId2"/>
              </a:rPr>
              <a:t>Shirley.Hall@wdc.usda.gov</a:t>
            </a:r>
            <a:endParaRPr lang="en-US" sz="2000" dirty="0" smtClean="0"/>
          </a:p>
          <a:p>
            <a:pPr algn="ctr">
              <a:buFont typeface="Wingdings" pitchFamily="2" charset="2"/>
              <a:buNone/>
            </a:pPr>
            <a:endParaRPr lang="en-US" sz="2000" dirty="0" smtClean="0"/>
          </a:p>
          <a:p>
            <a:pPr algn="ctr">
              <a:buFont typeface="Wingdings" pitchFamily="2" charset="2"/>
              <a:buNone/>
            </a:pPr>
            <a:r>
              <a:rPr lang="en-US" sz="2000" dirty="0" smtClean="0"/>
              <a:t>Dick </a:t>
            </a:r>
            <a:r>
              <a:rPr lang="en-US" sz="2000" dirty="0" err="1" smtClean="0"/>
              <a:t>Vraga</a:t>
            </a:r>
            <a:r>
              <a:rPr lang="en-US" sz="2000" dirty="0" smtClean="0"/>
              <a:t>, USGS</a:t>
            </a:r>
          </a:p>
          <a:p>
            <a:pPr algn="ctr">
              <a:buFont typeface="Wingdings" pitchFamily="2" charset="2"/>
              <a:buNone/>
            </a:pPr>
            <a:r>
              <a:rPr lang="en-US" sz="2000" dirty="0" smtClean="0">
                <a:hlinkClick r:id="rId3"/>
              </a:rPr>
              <a:t>rsvraga@usgs.gov</a:t>
            </a:r>
            <a:endParaRPr lang="en-US" sz="2000" dirty="0" smtClean="0"/>
          </a:p>
          <a:p>
            <a:pPr algn="ctr">
              <a:buFont typeface="Wingdings" pitchFamily="2" charset="2"/>
              <a:buNone/>
            </a:pPr>
            <a:endParaRPr lang="en-US" sz="2000" dirty="0" smtClean="0"/>
          </a:p>
          <a:p>
            <a:pPr algn="ctr">
              <a:buFont typeface="Wingdings" pitchFamily="2" charset="2"/>
              <a:buNone/>
            </a:pPr>
            <a:endParaRPr lang="en-US" sz="2000" dirty="0" smtClean="0"/>
          </a:p>
          <a:p>
            <a:pPr algn="ctr">
              <a:buFont typeface="Wingdings" pitchFamily="2" charset="2"/>
              <a:buNone/>
            </a:pPr>
            <a:endParaRPr lang="en-US" sz="2000" dirty="0" smtClean="0"/>
          </a:p>
          <a:p>
            <a:pPr>
              <a:buFont typeface="Wingdings" pitchFamily="2" charset="2"/>
              <a:buNone/>
            </a:pPr>
            <a:r>
              <a:rPr lang="en-US" dirty="0" smtClean="0"/>
              <a:t>			</a:t>
            </a:r>
          </a:p>
        </p:txBody>
      </p:sp>
      <p:pic>
        <p:nvPicPr>
          <p:cNvPr id="4" name="Picture 2" descr="NDOP 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6019800"/>
            <a:ext cx="57150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CG Subcommittee-Work Group Update Template 20110104 v1">
  <a:themeElements>
    <a:clrScheme name="FGDC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FGDC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110000"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110000"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FGDC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GDC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GDC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GDC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GDC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GDC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GDC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GDC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CG Subcommittee-Work Group Update Template 20110104 v1</Template>
  <TotalTime>2272</TotalTime>
  <Words>992</Words>
  <Application>Microsoft Office PowerPoint</Application>
  <PresentationFormat>On-screen Show (4:3)</PresentationFormat>
  <Paragraphs>135</Paragraphs>
  <Slides>13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CG Subcommittee-Work Group Update Template 20110104 v1</vt:lpstr>
      <vt:lpstr>National Digital Orthoimagery Program (NDOP) Update to Coordination Group </vt:lpstr>
      <vt:lpstr>Introduction</vt:lpstr>
      <vt:lpstr>Recent Meetings</vt:lpstr>
      <vt:lpstr>Recent Meetings</vt:lpstr>
      <vt:lpstr>Recent Projects</vt:lpstr>
      <vt:lpstr> </vt:lpstr>
      <vt:lpstr>2013 Actual NAIP Acquisition</vt:lpstr>
      <vt:lpstr>Recent Projects, Cont’d.</vt:lpstr>
      <vt:lpstr>PowerPoint Presentation</vt:lpstr>
      <vt:lpstr>Recent Projects, Cont’d.</vt:lpstr>
      <vt:lpstr>Next Steps</vt:lpstr>
      <vt:lpstr>Next Meeting</vt:lpstr>
      <vt:lpstr>Questions?</vt:lpstr>
    </vt:vector>
  </TitlesOfParts>
  <Company>U.S. Department of Commerce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&lt;Subcommittee/Work Group Name&gt; Update to Coordination Group</dc:title>
  <dc:creator>oconn311</dc:creator>
  <cp:lastModifiedBy>Maher, Arista Salimi.</cp:lastModifiedBy>
  <cp:revision>59</cp:revision>
  <cp:lastPrinted>1601-01-01T00:00:00Z</cp:lastPrinted>
  <dcterms:created xsi:type="dcterms:W3CDTF">2013-07-16T14:25:25Z</dcterms:created>
  <dcterms:modified xsi:type="dcterms:W3CDTF">2013-08-09T12:55:05Z</dcterms:modified>
</cp:coreProperties>
</file>