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572" r:id="rId2"/>
    <p:sldId id="566" r:id="rId3"/>
    <p:sldId id="571" r:id="rId4"/>
    <p:sldId id="554" r:id="rId5"/>
    <p:sldId id="358" r:id="rId6"/>
    <p:sldId id="555" r:id="rId7"/>
    <p:sldId id="567" r:id="rId8"/>
    <p:sldId id="568" r:id="rId9"/>
    <p:sldId id="569" r:id="rId10"/>
    <p:sldId id="559" r:id="rId11"/>
    <p:sldId id="431" r:id="rId12"/>
    <p:sldId id="349" r:id="rId13"/>
    <p:sldId id="350" r:id="rId14"/>
    <p:sldId id="570" r:id="rId15"/>
    <p:sldId id="352" r:id="rId16"/>
    <p:sldId id="388" r:id="rId17"/>
    <p:sldId id="281" r:id="rId18"/>
    <p:sldId id="560" r:id="rId19"/>
    <p:sldId id="561" r:id="rId20"/>
    <p:sldId id="562" r:id="rId21"/>
    <p:sldId id="563" r:id="rId22"/>
    <p:sldId id="521" r:id="rId23"/>
    <p:sldId id="428" r:id="rId24"/>
    <p:sldId id="564" r:id="rId25"/>
    <p:sldId id="5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ino, Jennifer" initials="CJ" lastIdx="8" clrIdx="0"/>
  <p:cmAuthor id="2" name="James Irvine" initials="JRI" lastIdx="3" clrIdx="1"/>
  <p:cmAuthor id="3" name="Hoban, Robin [USA]" initials="HR["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901" autoAdjust="0"/>
    <p:restoredTop sz="99861" autoAdjust="0"/>
  </p:normalViewPr>
  <p:slideViewPr>
    <p:cSldViewPr snapToGrid="0">
      <p:cViewPr varScale="1">
        <p:scale>
          <a:sx n="91" d="100"/>
          <a:sy n="91" d="100"/>
        </p:scale>
        <p:origin x="2400" y="192"/>
      </p:cViewPr>
      <p:guideLst>
        <p:guide orient="horz" pos="2160"/>
        <p:guide pos="2880"/>
      </p:guideLst>
    </p:cSldViewPr>
  </p:slideViewPr>
  <p:outlineViewPr>
    <p:cViewPr>
      <p:scale>
        <a:sx n="33" d="100"/>
        <a:sy n="33" d="100"/>
      </p:scale>
      <p:origin x="0" y="-1135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3C8649-8413-6944-9BCC-7C51F863F4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02C58D-03BA-2A44-A408-7E9B26C250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2CC47C-63B8-7646-9DB3-9983183FDF79}" type="datetimeFigureOut">
              <a:rPr lang="en-US" smtClean="0"/>
              <a:t>8/9/18</a:t>
            </a:fld>
            <a:endParaRPr lang="en-US"/>
          </a:p>
        </p:txBody>
      </p:sp>
      <p:sp>
        <p:nvSpPr>
          <p:cNvPr id="4" name="Footer Placeholder 3">
            <a:extLst>
              <a:ext uri="{FF2B5EF4-FFF2-40B4-BE49-F238E27FC236}">
                <a16:creationId xmlns:a16="http://schemas.microsoft.com/office/drawing/2014/main" id="{113E32CF-6E73-424A-B10C-312A3EF172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9B251A-126C-A448-BED3-A8053D6802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D04B3-BF99-9B40-950B-6DDA56BB76E7}" type="slidenum">
              <a:rPr lang="en-US" smtClean="0"/>
              <a:t>‹#›</a:t>
            </a:fld>
            <a:endParaRPr lang="en-US"/>
          </a:p>
        </p:txBody>
      </p:sp>
    </p:spTree>
    <p:extLst>
      <p:ext uri="{BB962C8B-B14F-4D97-AF65-F5344CB8AC3E}">
        <p14:creationId xmlns:p14="http://schemas.microsoft.com/office/powerpoint/2010/main" val="914354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AA629-9D21-4756-8DE1-EE36229D5DDC}" type="datetimeFigureOut">
              <a:rPr lang="en-US" smtClean="0"/>
              <a:t>8/9/18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6FF7A-5CD5-4C43-B108-D8B1436E8A72}" type="slidenum">
              <a:rPr lang="en-US" smtClean="0"/>
              <a:t>‹#›</a:t>
            </a:fld>
            <a:endParaRPr lang="en-US"/>
          </a:p>
        </p:txBody>
      </p:sp>
    </p:spTree>
    <p:extLst>
      <p:ext uri="{BB962C8B-B14F-4D97-AF65-F5344CB8AC3E}">
        <p14:creationId xmlns:p14="http://schemas.microsoft.com/office/powerpoint/2010/main" val="93822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457325" y="1181100"/>
            <a:ext cx="4251325" cy="3189288"/>
          </a:xfrm>
          <a:ln/>
        </p:spPr>
      </p:sp>
      <p:sp>
        <p:nvSpPr>
          <p:cNvPr id="20483" name="Notes Placeholder 2"/>
          <p:cNvSpPr>
            <a:spLocks noGrp="1"/>
          </p:cNvSpPr>
          <p:nvPr>
            <p:ph type="body" idx="1"/>
          </p:nvPr>
        </p:nvSpPr>
        <p:spPr>
          <a:noFill/>
          <a:ln/>
        </p:spPr>
        <p:txBody>
          <a:bodyPr/>
          <a:lstStyle/>
          <a:p>
            <a:endParaRPr lang="en-US" dirty="0"/>
          </a:p>
        </p:txBody>
      </p:sp>
      <p:sp>
        <p:nvSpPr>
          <p:cNvPr id="20484" name="Slide Number Placeholder 3"/>
          <p:cNvSpPr>
            <a:spLocks noGrp="1"/>
          </p:cNvSpPr>
          <p:nvPr>
            <p:ph type="sldNum" sz="quarter" idx="5"/>
          </p:nvPr>
        </p:nvSpPr>
        <p:spPr>
          <a:noFill/>
        </p:spPr>
        <p:txBody>
          <a:bodyPr/>
          <a:lstStyle/>
          <a:p>
            <a:pPr defTabSz="946493"/>
            <a:fld id="{4C1844CD-C827-4188-9B99-0D601E2C4AFD}" type="slidenum">
              <a:rPr lang="en-US" smtClean="0">
                <a:solidFill>
                  <a:prstClr val="black"/>
                </a:solidFill>
              </a:rPr>
              <a:pPr defTabSz="946493"/>
              <a:t>4</a:t>
            </a:fld>
            <a:endParaRPr lang="en-US" dirty="0">
              <a:solidFill>
                <a:prstClr val="black"/>
              </a:solidFill>
            </a:endParaRPr>
          </a:p>
        </p:txBody>
      </p:sp>
    </p:spTree>
    <p:extLst>
      <p:ext uri="{BB962C8B-B14F-4D97-AF65-F5344CB8AC3E}">
        <p14:creationId xmlns:p14="http://schemas.microsoft.com/office/powerpoint/2010/main" val="132501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6F592E-CC0E-4049-A415-1A665838765C}" type="slidenum">
              <a:rPr lang="en-US" smtClean="0"/>
              <a:pPr eaLnBrk="1" hangingPunct="1"/>
              <a:t>11</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9868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852" indent="-282635" eaLnBrk="0" hangingPunct="0">
              <a:defRPr>
                <a:solidFill>
                  <a:schemeClr val="tx1"/>
                </a:solidFill>
                <a:latin typeface="Arial" charset="0"/>
              </a:defRPr>
            </a:lvl2pPr>
            <a:lvl3pPr marL="1130541" indent="-226108" eaLnBrk="0" hangingPunct="0">
              <a:defRPr>
                <a:solidFill>
                  <a:schemeClr val="tx1"/>
                </a:solidFill>
                <a:latin typeface="Arial" charset="0"/>
              </a:defRPr>
            </a:lvl3pPr>
            <a:lvl4pPr marL="1582758" indent="-226108" eaLnBrk="0" hangingPunct="0">
              <a:defRPr>
                <a:solidFill>
                  <a:schemeClr val="tx1"/>
                </a:solidFill>
                <a:latin typeface="Arial" charset="0"/>
              </a:defRPr>
            </a:lvl4pPr>
            <a:lvl5pPr marL="2034974" indent="-226108" eaLnBrk="0" hangingPunct="0">
              <a:defRPr>
                <a:solidFill>
                  <a:schemeClr val="tx1"/>
                </a:solidFill>
                <a:latin typeface="Arial" charset="0"/>
              </a:defRPr>
            </a:lvl5pPr>
            <a:lvl6pPr marL="2487191" indent="-226108" eaLnBrk="0" fontAlgn="base" hangingPunct="0">
              <a:spcBef>
                <a:spcPct val="0"/>
              </a:spcBef>
              <a:spcAft>
                <a:spcPct val="0"/>
              </a:spcAft>
              <a:defRPr>
                <a:solidFill>
                  <a:schemeClr val="tx1"/>
                </a:solidFill>
                <a:latin typeface="Arial" charset="0"/>
              </a:defRPr>
            </a:lvl6pPr>
            <a:lvl7pPr marL="2939407" indent="-226108" eaLnBrk="0" fontAlgn="base" hangingPunct="0">
              <a:spcBef>
                <a:spcPct val="0"/>
              </a:spcBef>
              <a:spcAft>
                <a:spcPct val="0"/>
              </a:spcAft>
              <a:defRPr>
                <a:solidFill>
                  <a:schemeClr val="tx1"/>
                </a:solidFill>
                <a:latin typeface="Arial" charset="0"/>
              </a:defRPr>
            </a:lvl7pPr>
            <a:lvl8pPr marL="3391624" indent="-226108" eaLnBrk="0" fontAlgn="base" hangingPunct="0">
              <a:spcBef>
                <a:spcPct val="0"/>
              </a:spcBef>
              <a:spcAft>
                <a:spcPct val="0"/>
              </a:spcAft>
              <a:defRPr>
                <a:solidFill>
                  <a:schemeClr val="tx1"/>
                </a:solidFill>
                <a:latin typeface="Arial" charset="0"/>
              </a:defRPr>
            </a:lvl8pPr>
            <a:lvl9pPr marL="3843840" indent="-226108" eaLnBrk="0" fontAlgn="base" hangingPunct="0">
              <a:spcBef>
                <a:spcPct val="0"/>
              </a:spcBef>
              <a:spcAft>
                <a:spcPct val="0"/>
              </a:spcAft>
              <a:defRPr>
                <a:solidFill>
                  <a:schemeClr val="tx1"/>
                </a:solidFill>
                <a:latin typeface="Arial" charset="0"/>
              </a:defRPr>
            </a:lvl9pPr>
          </a:lstStyle>
          <a:p>
            <a:pPr eaLnBrk="1" hangingPunct="1"/>
            <a:fld id="{CAA1AB0B-7899-438F-838E-6C5A79CEBC5D}" type="slidenum">
              <a:rPr lang="en-US" smtClean="0">
                <a:solidFill>
                  <a:srgbClr val="000000"/>
                </a:solidFill>
              </a:rPr>
              <a:pPr eaLnBrk="1" hangingPunct="1"/>
              <a:t>12</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172849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852" indent="-282635" eaLnBrk="0" hangingPunct="0">
              <a:defRPr>
                <a:solidFill>
                  <a:schemeClr val="tx1"/>
                </a:solidFill>
                <a:latin typeface="Arial" charset="0"/>
              </a:defRPr>
            </a:lvl2pPr>
            <a:lvl3pPr marL="1130541" indent="-226108" eaLnBrk="0" hangingPunct="0">
              <a:defRPr>
                <a:solidFill>
                  <a:schemeClr val="tx1"/>
                </a:solidFill>
                <a:latin typeface="Arial" charset="0"/>
              </a:defRPr>
            </a:lvl3pPr>
            <a:lvl4pPr marL="1582758" indent="-226108" eaLnBrk="0" hangingPunct="0">
              <a:defRPr>
                <a:solidFill>
                  <a:schemeClr val="tx1"/>
                </a:solidFill>
                <a:latin typeface="Arial" charset="0"/>
              </a:defRPr>
            </a:lvl4pPr>
            <a:lvl5pPr marL="2034974" indent="-226108" eaLnBrk="0" hangingPunct="0">
              <a:defRPr>
                <a:solidFill>
                  <a:schemeClr val="tx1"/>
                </a:solidFill>
                <a:latin typeface="Arial" charset="0"/>
              </a:defRPr>
            </a:lvl5pPr>
            <a:lvl6pPr marL="2487191" indent="-226108" eaLnBrk="0" fontAlgn="base" hangingPunct="0">
              <a:spcBef>
                <a:spcPct val="0"/>
              </a:spcBef>
              <a:spcAft>
                <a:spcPct val="0"/>
              </a:spcAft>
              <a:defRPr>
                <a:solidFill>
                  <a:schemeClr val="tx1"/>
                </a:solidFill>
                <a:latin typeface="Arial" charset="0"/>
              </a:defRPr>
            </a:lvl6pPr>
            <a:lvl7pPr marL="2939407" indent="-226108" eaLnBrk="0" fontAlgn="base" hangingPunct="0">
              <a:spcBef>
                <a:spcPct val="0"/>
              </a:spcBef>
              <a:spcAft>
                <a:spcPct val="0"/>
              </a:spcAft>
              <a:defRPr>
                <a:solidFill>
                  <a:schemeClr val="tx1"/>
                </a:solidFill>
                <a:latin typeface="Arial" charset="0"/>
              </a:defRPr>
            </a:lvl7pPr>
            <a:lvl8pPr marL="3391624" indent="-226108" eaLnBrk="0" fontAlgn="base" hangingPunct="0">
              <a:spcBef>
                <a:spcPct val="0"/>
              </a:spcBef>
              <a:spcAft>
                <a:spcPct val="0"/>
              </a:spcAft>
              <a:defRPr>
                <a:solidFill>
                  <a:schemeClr val="tx1"/>
                </a:solidFill>
                <a:latin typeface="Arial" charset="0"/>
              </a:defRPr>
            </a:lvl8pPr>
            <a:lvl9pPr marL="3843840" indent="-226108" eaLnBrk="0" fontAlgn="base" hangingPunct="0">
              <a:spcBef>
                <a:spcPct val="0"/>
              </a:spcBef>
              <a:spcAft>
                <a:spcPct val="0"/>
              </a:spcAft>
              <a:defRPr>
                <a:solidFill>
                  <a:schemeClr val="tx1"/>
                </a:solidFill>
                <a:latin typeface="Arial" charset="0"/>
              </a:defRPr>
            </a:lvl9pPr>
          </a:lstStyle>
          <a:p>
            <a:pPr eaLnBrk="1" hangingPunct="1"/>
            <a:fld id="{A5B297AF-9C74-4B3C-BF29-EC09536C56A0}" type="slidenum">
              <a:rPr lang="en-US" smtClean="0">
                <a:solidFill>
                  <a:srgbClr val="000000"/>
                </a:solidFill>
              </a:rPr>
              <a:pPr eaLnBrk="1" hangingPunct="1"/>
              <a:t>13</a:t>
            </a:fld>
            <a:endParaRPr lang="en-US" dirty="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228099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852" indent="-282635" eaLnBrk="0" hangingPunct="0">
              <a:defRPr>
                <a:solidFill>
                  <a:schemeClr val="tx1"/>
                </a:solidFill>
                <a:latin typeface="Arial" charset="0"/>
              </a:defRPr>
            </a:lvl2pPr>
            <a:lvl3pPr marL="1130541" indent="-226108" eaLnBrk="0" hangingPunct="0">
              <a:defRPr>
                <a:solidFill>
                  <a:schemeClr val="tx1"/>
                </a:solidFill>
                <a:latin typeface="Arial" charset="0"/>
              </a:defRPr>
            </a:lvl3pPr>
            <a:lvl4pPr marL="1582758" indent="-226108" eaLnBrk="0" hangingPunct="0">
              <a:defRPr>
                <a:solidFill>
                  <a:schemeClr val="tx1"/>
                </a:solidFill>
                <a:latin typeface="Arial" charset="0"/>
              </a:defRPr>
            </a:lvl4pPr>
            <a:lvl5pPr marL="2034974" indent="-226108" eaLnBrk="0" hangingPunct="0">
              <a:defRPr>
                <a:solidFill>
                  <a:schemeClr val="tx1"/>
                </a:solidFill>
                <a:latin typeface="Arial" charset="0"/>
              </a:defRPr>
            </a:lvl5pPr>
            <a:lvl6pPr marL="2487191" indent="-226108" eaLnBrk="0" fontAlgn="base" hangingPunct="0">
              <a:spcBef>
                <a:spcPct val="0"/>
              </a:spcBef>
              <a:spcAft>
                <a:spcPct val="0"/>
              </a:spcAft>
              <a:defRPr>
                <a:solidFill>
                  <a:schemeClr val="tx1"/>
                </a:solidFill>
                <a:latin typeface="Arial" charset="0"/>
              </a:defRPr>
            </a:lvl6pPr>
            <a:lvl7pPr marL="2939407" indent="-226108" eaLnBrk="0" fontAlgn="base" hangingPunct="0">
              <a:spcBef>
                <a:spcPct val="0"/>
              </a:spcBef>
              <a:spcAft>
                <a:spcPct val="0"/>
              </a:spcAft>
              <a:defRPr>
                <a:solidFill>
                  <a:schemeClr val="tx1"/>
                </a:solidFill>
                <a:latin typeface="Arial" charset="0"/>
              </a:defRPr>
            </a:lvl7pPr>
            <a:lvl8pPr marL="3391624" indent="-226108" eaLnBrk="0" fontAlgn="base" hangingPunct="0">
              <a:spcBef>
                <a:spcPct val="0"/>
              </a:spcBef>
              <a:spcAft>
                <a:spcPct val="0"/>
              </a:spcAft>
              <a:defRPr>
                <a:solidFill>
                  <a:schemeClr val="tx1"/>
                </a:solidFill>
                <a:latin typeface="Arial" charset="0"/>
              </a:defRPr>
            </a:lvl8pPr>
            <a:lvl9pPr marL="3843840" indent="-226108" eaLnBrk="0" fontAlgn="base" hangingPunct="0">
              <a:spcBef>
                <a:spcPct val="0"/>
              </a:spcBef>
              <a:spcAft>
                <a:spcPct val="0"/>
              </a:spcAft>
              <a:defRPr>
                <a:solidFill>
                  <a:schemeClr val="tx1"/>
                </a:solidFill>
                <a:latin typeface="Arial" charset="0"/>
              </a:defRPr>
            </a:lvl9pPr>
          </a:lstStyle>
          <a:p>
            <a:pPr eaLnBrk="1" hangingPunct="1"/>
            <a:fld id="{505F7357-8905-4B8B-9242-EE9CD3BDD429}" type="slidenum">
              <a:rPr lang="en-US" smtClean="0">
                <a:solidFill>
                  <a:srgbClr val="000000"/>
                </a:solidFill>
              </a:rPr>
              <a:pPr eaLnBrk="1" hangingPunct="1"/>
              <a:t>14</a:t>
            </a:fld>
            <a:endParaRPr lang="en-US" dirty="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344057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8A99A88E-AC52-0F4F-8EF7-77A5DACA53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42950" indent="-285750" defTabSz="920750">
              <a:defRPr>
                <a:solidFill>
                  <a:schemeClr val="tx1"/>
                </a:solidFill>
                <a:latin typeface="Arial" panose="020B0604020202020204" pitchFamily="34" charset="0"/>
                <a:ea typeface="ＭＳ Ｐゴシック" panose="020B0600070205080204" pitchFamily="34" charset="-128"/>
              </a:defRPr>
            </a:lvl2pPr>
            <a:lvl3pPr marL="1143000" indent="-228600" defTabSz="920750">
              <a:defRPr>
                <a:solidFill>
                  <a:schemeClr val="tx1"/>
                </a:solidFill>
                <a:latin typeface="Arial" panose="020B0604020202020204" pitchFamily="34" charset="0"/>
                <a:ea typeface="ＭＳ Ｐゴシック" panose="020B0600070205080204" pitchFamily="34" charset="-128"/>
              </a:defRPr>
            </a:lvl3pPr>
            <a:lvl4pPr marL="1600200" indent="-228600" defTabSz="920750">
              <a:defRPr>
                <a:solidFill>
                  <a:schemeClr val="tx1"/>
                </a:solidFill>
                <a:latin typeface="Arial" panose="020B0604020202020204" pitchFamily="34" charset="0"/>
                <a:ea typeface="ＭＳ Ｐゴシック" panose="020B0600070205080204" pitchFamily="34" charset="-128"/>
              </a:defRPr>
            </a:lvl4pPr>
            <a:lvl5pPr marL="2057400" indent="-228600" defTabSz="920750">
              <a:defRPr>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F34ECA-2ADC-CF42-B57F-BE0B08FDCC28}" type="slidenum">
              <a:rPr lang="en-US" altLang="en-US"/>
              <a:pPr/>
              <a:t>17</a:t>
            </a:fld>
            <a:endParaRPr lang="en-US" altLang="en-US" dirty="0"/>
          </a:p>
        </p:txBody>
      </p:sp>
      <p:sp>
        <p:nvSpPr>
          <p:cNvPr id="29698" name="Rectangle 2">
            <a:extLst>
              <a:ext uri="{FF2B5EF4-FFF2-40B4-BE49-F238E27FC236}">
                <a16:creationId xmlns:a16="http://schemas.microsoft.com/office/drawing/2014/main" id="{0492D6D6-B3E3-D142-A9C3-F07931AFDA6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AA44E97A-9314-F342-AF04-274EFA5CE5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75795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019" y="944179"/>
            <a:ext cx="5791962" cy="748426"/>
          </a:xfrm>
        </p:spPr>
        <p:txBody>
          <a:bodyPr anchor="b">
            <a:normAutofit/>
          </a:bodyPr>
          <a:lstStyle>
            <a:lvl1pPr algn="l">
              <a:defRPr sz="3600">
                <a:solidFill>
                  <a:srgbClr val="002060"/>
                </a:solidFill>
                <a:latin typeface="Times New Roman" panose="02020603050405020304" pitchFamily="18" charset="0"/>
                <a:cs typeface="Times New Roman" panose="02020603050405020304" pitchFamily="18" charset="0"/>
              </a:defRPr>
            </a:lvl1pPr>
          </a:lstStyle>
          <a:p>
            <a:r>
              <a:rPr lang="en-US" dirty="0"/>
              <a:t>Presentation Title Goes Here</a:t>
            </a:r>
          </a:p>
        </p:txBody>
      </p:sp>
      <p:sp>
        <p:nvSpPr>
          <p:cNvPr id="3" name="Subtitle 2"/>
          <p:cNvSpPr>
            <a:spLocks noGrp="1"/>
          </p:cNvSpPr>
          <p:nvPr>
            <p:ph type="subTitle" idx="1" hasCustomPrompt="1"/>
          </p:nvPr>
        </p:nvSpPr>
        <p:spPr>
          <a:xfrm>
            <a:off x="1548580" y="4264712"/>
            <a:ext cx="2639961" cy="1869131"/>
          </a:xfrm>
        </p:spPr>
        <p:txBody>
          <a:bodyPr>
            <a:noAutofit/>
          </a:bodyPr>
          <a:lstStyle>
            <a:lvl1pPr marL="0" indent="0" algn="ctr">
              <a:buNone/>
              <a:defRPr sz="2400" i="1"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i="1" dirty="0"/>
              <a:t>Title</a:t>
            </a:r>
          </a:p>
          <a:p>
            <a:r>
              <a:rPr lang="en-US" i="1" dirty="0"/>
              <a:t>Organization</a:t>
            </a:r>
          </a:p>
          <a:p>
            <a:r>
              <a:rPr lang="en-US" i="1" dirty="0"/>
              <a:t>Date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88" y="51472"/>
            <a:ext cx="1590300" cy="47017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966423"/>
            <a:ext cx="9144000" cy="3469247"/>
          </a:xfrm>
          <a:prstGeom prst="rect">
            <a:avLst/>
          </a:prstGeom>
        </p:spPr>
      </p:pic>
    </p:spTree>
    <p:extLst>
      <p:ext uri="{BB962C8B-B14F-4D97-AF65-F5344CB8AC3E}">
        <p14:creationId xmlns:p14="http://schemas.microsoft.com/office/powerpoint/2010/main" val="37321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sp>
        <p:nvSpPr>
          <p:cNvPr id="3" name="Content Placeholder 2"/>
          <p:cNvSpPr>
            <a:spLocks noGrp="1"/>
          </p:cNvSpPr>
          <p:nvPr>
            <p:ph idx="1" hasCustomPrompt="1"/>
          </p:nvPr>
        </p:nvSpPr>
        <p:spPr>
          <a:xfrm>
            <a:off x="859904" y="1458523"/>
            <a:ext cx="7602105" cy="4310215"/>
          </a:xfrm>
        </p:spPr>
        <p:txBody>
          <a:bodyPr/>
          <a:lstStyle>
            <a:lvl1pPr marL="0" indent="0">
              <a:buFont typeface="Wingdings" panose="05000000000000000000" pitchFamily="2" charset="2"/>
              <a:buNone/>
              <a:defRPr sz="2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v"/>
              <a:defRPr sz="2000"/>
            </a:lvl2pPr>
            <a:lvl3pPr>
              <a:defRPr/>
            </a:lvl3pPr>
          </a:lstStyle>
          <a:p>
            <a:pPr marL="0" indent="0">
              <a:buNone/>
            </a:pPr>
            <a:r>
              <a:rPr lang="en-US" sz="2000" dirty="0">
                <a:solidFill>
                  <a:srgbClr val="002060"/>
                </a:solidFill>
              </a:rPr>
              <a:t>Slide content Goes Here:</a:t>
            </a:r>
          </a:p>
          <a:p>
            <a:pPr>
              <a:buFont typeface="Wingdings" panose="05000000000000000000" pitchFamily="2" charset="2"/>
              <a:buChar char="§"/>
            </a:pPr>
            <a:r>
              <a:rPr lang="en-US" sz="2000" dirty="0"/>
              <a:t> Content here </a:t>
            </a:r>
          </a:p>
          <a:p>
            <a:pPr lvl="1">
              <a:buFont typeface="Wingdings" panose="05000000000000000000" pitchFamily="2" charset="2"/>
              <a:buChar char="§"/>
            </a:pPr>
            <a:r>
              <a:rPr lang="en-US" sz="1800" dirty="0"/>
              <a:t>Content here as a sub-bullet </a:t>
            </a:r>
          </a:p>
          <a:p>
            <a:pPr>
              <a:buFont typeface="Wingdings" panose="05000000000000000000" pitchFamily="2" charset="2"/>
              <a:buChar char="§"/>
            </a:pPr>
            <a:r>
              <a:rPr lang="en-US" sz="2000" dirty="0"/>
              <a:t> More content here</a:t>
            </a:r>
          </a:p>
          <a:p>
            <a:pPr lvl="1">
              <a:buFont typeface="Wingdings" panose="05000000000000000000" pitchFamily="2" charset="2"/>
              <a:buChar char="§"/>
            </a:pPr>
            <a:r>
              <a:rPr lang="en-US" sz="1800" dirty="0"/>
              <a:t>Content here as a sub-bullet</a:t>
            </a:r>
          </a:p>
          <a:p>
            <a:pPr lvl="2">
              <a:buFont typeface="Wingdings" panose="05000000000000000000" pitchFamily="2" charset="2"/>
              <a:buChar char="§"/>
            </a:pPr>
            <a:r>
              <a:rPr lang="en-US" sz="1800" dirty="0"/>
              <a:t>More content here as an additional sub-bullet</a:t>
            </a:r>
          </a:p>
          <a:p>
            <a:pPr lvl="2">
              <a:buFont typeface="Wingdings" panose="05000000000000000000" pitchFamily="2" charset="2"/>
              <a:buChar char="§"/>
            </a:pPr>
            <a:r>
              <a:rPr lang="en-US" sz="1800" dirty="0"/>
              <a:t>More content here as an additional sub-bullet</a:t>
            </a:r>
          </a:p>
          <a:p>
            <a:pPr>
              <a:buFont typeface="Wingdings" panose="05000000000000000000" pitchFamily="2" charset="2"/>
              <a:buChar char="§"/>
            </a:pPr>
            <a:r>
              <a:rPr lang="en-US" sz="2000" dirty="0"/>
              <a:t> Even more content here</a:t>
            </a:r>
          </a:p>
          <a:p>
            <a:pPr lvl="1">
              <a:buFont typeface="Wingdings" panose="05000000000000000000" pitchFamily="2" charset="2"/>
              <a:buChar char="§"/>
            </a:pPr>
            <a:r>
              <a:rPr lang="en-US" sz="1800" dirty="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1224" y="1044486"/>
            <a:ext cx="8119463" cy="100595"/>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315921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666" y="236125"/>
            <a:ext cx="7705344" cy="858658"/>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 And Continues </a:t>
            </a:r>
            <a:br>
              <a:rPr lang="en-US" dirty="0"/>
            </a:br>
            <a:r>
              <a:rPr lang="en-US" dirty="0"/>
              <a:t>On A Second Line</a:t>
            </a:r>
          </a:p>
        </p:txBody>
      </p:sp>
      <p:sp>
        <p:nvSpPr>
          <p:cNvPr id="3" name="Content Placeholder 2"/>
          <p:cNvSpPr>
            <a:spLocks noGrp="1"/>
          </p:cNvSpPr>
          <p:nvPr>
            <p:ph idx="1" hasCustomPrompt="1"/>
          </p:nvPr>
        </p:nvSpPr>
        <p:spPr>
          <a:xfrm>
            <a:off x="756665" y="1384270"/>
            <a:ext cx="7705344" cy="4502770"/>
          </a:xfrm>
        </p:spPr>
        <p:txBody>
          <a:bodyPr/>
          <a:lstStyle>
            <a:lvl1pPr>
              <a:defRPr sz="2400">
                <a:latin typeface="Arial" panose="020B0604020202020204" pitchFamily="34" charset="0"/>
                <a:cs typeface="Arial" panose="020B0604020202020204" pitchFamily="34" charset="0"/>
              </a:defRPr>
            </a:lvl1pPr>
            <a:lvl2pPr>
              <a:defRPr sz="2000"/>
            </a:lvl2pPr>
            <a:lvl3pPr>
              <a:defRPr/>
            </a:lvl3pPr>
          </a:lstStyle>
          <a:p>
            <a:pPr marL="0" indent="0">
              <a:buNone/>
            </a:pPr>
            <a:r>
              <a:rPr lang="en-US" sz="2000" dirty="0">
                <a:solidFill>
                  <a:srgbClr val="002060"/>
                </a:solidFill>
              </a:rPr>
              <a:t>Slide content goes here:</a:t>
            </a:r>
          </a:p>
          <a:p>
            <a:pPr marL="457200" indent="-457200">
              <a:buFont typeface="+mj-lt"/>
              <a:buAutoNum type="arabicPeriod"/>
            </a:pPr>
            <a:r>
              <a:rPr lang="en-US" sz="2000" dirty="0"/>
              <a:t>Content here:</a:t>
            </a:r>
          </a:p>
          <a:p>
            <a:pPr marL="857250" lvl="1" indent="-457200">
              <a:buFont typeface="+mj-lt"/>
              <a:buAutoNum type="alphaLcParenR"/>
            </a:pPr>
            <a:r>
              <a:rPr lang="en-US" sz="1800" dirty="0"/>
              <a:t>Content here as a sub-bullet</a:t>
            </a:r>
          </a:p>
          <a:p>
            <a:pPr marL="457200" indent="-457200">
              <a:buFont typeface="+mj-lt"/>
              <a:buAutoNum type="arabicPeriod"/>
            </a:pPr>
            <a:r>
              <a:rPr lang="en-US" sz="2000" dirty="0"/>
              <a:t>More content here</a:t>
            </a:r>
          </a:p>
          <a:p>
            <a:pPr marL="800100" lvl="1" indent="-342900">
              <a:buFont typeface="+mj-lt"/>
              <a:buAutoNum type="alphaLcParenR"/>
            </a:pPr>
            <a:r>
              <a:rPr lang="en-US" sz="1800" dirty="0"/>
              <a:t>Content here as a sub-bullet</a:t>
            </a:r>
          </a:p>
          <a:p>
            <a:pPr lvl="2">
              <a:buFont typeface="+mj-lt"/>
              <a:buAutoNum type="arabicPeriod"/>
            </a:pPr>
            <a:r>
              <a:rPr lang="en-US" sz="1800" dirty="0"/>
              <a:t>More content here as an additional sub-bullet</a:t>
            </a:r>
          </a:p>
          <a:p>
            <a:pPr lvl="2">
              <a:buFont typeface="+mj-lt"/>
              <a:buAutoNum type="arabicPeriod"/>
            </a:pPr>
            <a:r>
              <a:rPr lang="en-US" sz="1800" dirty="0"/>
              <a:t>  More content here as an additional sub-bullet</a:t>
            </a:r>
          </a:p>
          <a:p>
            <a:pPr marL="457200" indent="-457200">
              <a:buFont typeface="+mj-lt"/>
              <a:buAutoNum type="arabicPeriod"/>
            </a:pPr>
            <a:r>
              <a:rPr lang="en-US" sz="2000" dirty="0"/>
              <a:t>Even more content here</a:t>
            </a:r>
          </a:p>
          <a:p>
            <a:pPr marL="800100" lvl="1" indent="-342900">
              <a:buFont typeface="+mj-lt"/>
              <a:buAutoNum type="alphaLcParenR"/>
            </a:pPr>
            <a:r>
              <a:rPr lang="en-US" sz="1800" dirty="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9606" y="1112747"/>
            <a:ext cx="8119463" cy="100595"/>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23152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sp>
        <p:nvSpPr>
          <p:cNvPr id="8" name="Content Placeholder 2"/>
          <p:cNvSpPr>
            <a:spLocks noGrp="1"/>
          </p:cNvSpPr>
          <p:nvPr>
            <p:ph idx="1"/>
          </p:nvPr>
        </p:nvSpPr>
        <p:spPr>
          <a:xfrm>
            <a:off x="859904" y="1420762"/>
            <a:ext cx="4114800" cy="4191000"/>
          </a:xfrm>
        </p:spPr>
        <p:txBody>
          <a:bodyPr>
            <a:normAutofit lnSpcReduction="10000"/>
          </a:bodyPr>
          <a:lstStyle>
            <a:lvl1pPr>
              <a:defRPr>
                <a:latin typeface="Arial" panose="020B0604020202020204" pitchFamily="34" charset="0"/>
                <a:cs typeface="Arial" panose="020B0604020202020204" pitchFamily="34" charset="0"/>
              </a:defRPr>
            </a:lvl1pPr>
          </a:lstStyle>
          <a:p>
            <a:pPr marL="0" indent="0">
              <a:buNone/>
            </a:pP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Suspendisse</a:t>
            </a:r>
            <a:r>
              <a:rPr lang="en-US" sz="2000" dirty="0"/>
              <a:t> </a:t>
            </a:r>
            <a:r>
              <a:rPr lang="en-US" sz="2000" dirty="0" err="1"/>
              <a:t>mattis</a:t>
            </a:r>
            <a:r>
              <a:rPr lang="en-US" sz="2000" dirty="0"/>
              <a:t> </a:t>
            </a:r>
            <a:r>
              <a:rPr lang="en-US" sz="2000" dirty="0" err="1"/>
              <a:t>venenatis</a:t>
            </a:r>
            <a:r>
              <a:rPr lang="en-US" sz="2000" dirty="0"/>
              <a:t> magna, </a:t>
            </a:r>
            <a:r>
              <a:rPr lang="en-US" sz="2000" dirty="0" err="1"/>
              <a:t>sed</a:t>
            </a:r>
            <a:r>
              <a:rPr lang="en-US" sz="2000" dirty="0"/>
              <a:t> </a:t>
            </a:r>
            <a:r>
              <a:rPr lang="en-US" sz="2000" dirty="0" err="1"/>
              <a:t>tincidunt</a:t>
            </a:r>
            <a:r>
              <a:rPr lang="en-US" sz="2000" dirty="0"/>
              <a:t> </a:t>
            </a:r>
            <a:r>
              <a:rPr lang="en-US" sz="2000" dirty="0" err="1"/>
              <a:t>orci</a:t>
            </a:r>
            <a:r>
              <a:rPr lang="en-US" sz="2000" dirty="0"/>
              <a:t> </a:t>
            </a:r>
            <a:r>
              <a:rPr lang="en-US" sz="2000" dirty="0" err="1"/>
              <a:t>consequat</a:t>
            </a:r>
            <a:r>
              <a:rPr lang="en-US" sz="2000" dirty="0"/>
              <a:t> vel. </a:t>
            </a:r>
            <a:r>
              <a:rPr lang="en-US" sz="2000" dirty="0" err="1"/>
              <a:t>Quisque</a:t>
            </a:r>
            <a:r>
              <a:rPr lang="en-US" sz="2000" dirty="0"/>
              <a:t> </a:t>
            </a:r>
            <a:r>
              <a:rPr lang="en-US" sz="2000" dirty="0" err="1"/>
              <a:t>fringilla</a:t>
            </a:r>
            <a:r>
              <a:rPr lang="en-US" sz="2000" dirty="0"/>
              <a:t> a </a:t>
            </a:r>
            <a:r>
              <a:rPr lang="en-US" sz="2000" dirty="0" err="1"/>
              <a:t>sapien</a:t>
            </a:r>
            <a:r>
              <a:rPr lang="en-US" sz="2000" dirty="0"/>
              <a:t> </a:t>
            </a:r>
            <a:r>
              <a:rPr lang="en-US" sz="2000" dirty="0" err="1"/>
              <a:t>ut</a:t>
            </a:r>
            <a:r>
              <a:rPr lang="en-US" sz="2000" dirty="0"/>
              <a:t> </a:t>
            </a:r>
            <a:r>
              <a:rPr lang="en-US" sz="2000" dirty="0" err="1"/>
              <a:t>interdum</a:t>
            </a:r>
            <a:r>
              <a:rPr lang="en-US" sz="2000" dirty="0"/>
              <a:t>. </a:t>
            </a:r>
            <a:r>
              <a:rPr lang="en-US" sz="2000" dirty="0" err="1"/>
              <a:t>Duis</a:t>
            </a:r>
            <a:r>
              <a:rPr lang="en-US" sz="2000" dirty="0"/>
              <a:t> id </a:t>
            </a:r>
            <a:r>
              <a:rPr lang="en-US" sz="2000" dirty="0" err="1"/>
              <a:t>pharetra</a:t>
            </a:r>
            <a:r>
              <a:rPr lang="en-US" sz="2000" dirty="0"/>
              <a:t> </a:t>
            </a:r>
            <a:r>
              <a:rPr lang="en-US" sz="2000" dirty="0" err="1"/>
              <a:t>urna</a:t>
            </a:r>
            <a:r>
              <a:rPr lang="en-US" sz="2000" dirty="0"/>
              <a:t>, vitae </a:t>
            </a:r>
            <a:r>
              <a:rPr lang="en-US" sz="2000" dirty="0" err="1"/>
              <a:t>condimentum</a:t>
            </a:r>
            <a:r>
              <a:rPr lang="en-US" sz="2000" dirty="0"/>
              <a:t> </a:t>
            </a:r>
            <a:r>
              <a:rPr lang="en-US" sz="2000" dirty="0" err="1"/>
              <a:t>nisl</a:t>
            </a:r>
            <a:r>
              <a:rPr lang="en-US" sz="2000" dirty="0"/>
              <a:t>. </a:t>
            </a:r>
          </a:p>
          <a:p>
            <a:pPr marL="0" indent="0">
              <a:buNone/>
            </a:pP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Suspendisse</a:t>
            </a:r>
            <a:r>
              <a:rPr lang="en-US" sz="2000" dirty="0"/>
              <a:t> </a:t>
            </a:r>
            <a:r>
              <a:rPr lang="en-US" sz="2000" dirty="0" err="1"/>
              <a:t>mattis</a:t>
            </a:r>
            <a:r>
              <a:rPr lang="en-US" sz="2000" dirty="0"/>
              <a:t> </a:t>
            </a:r>
            <a:r>
              <a:rPr lang="en-US" sz="2000" dirty="0" err="1"/>
              <a:t>venenatis</a:t>
            </a:r>
            <a:r>
              <a:rPr lang="en-US" sz="2000" dirty="0"/>
              <a:t> magna, </a:t>
            </a:r>
            <a:r>
              <a:rPr lang="en-US" sz="2000" dirty="0" err="1"/>
              <a:t>sed</a:t>
            </a:r>
            <a:r>
              <a:rPr lang="en-US" sz="2000" dirty="0"/>
              <a:t> </a:t>
            </a:r>
            <a:r>
              <a:rPr lang="en-US" sz="2000" dirty="0" err="1"/>
              <a:t>tincidunt</a:t>
            </a:r>
            <a:r>
              <a:rPr lang="en-US" sz="2000" dirty="0"/>
              <a:t> </a:t>
            </a:r>
            <a:r>
              <a:rPr lang="en-US" sz="2000" dirty="0" err="1"/>
              <a:t>orci</a:t>
            </a:r>
            <a:r>
              <a:rPr lang="en-US" sz="2000" dirty="0"/>
              <a:t> </a:t>
            </a:r>
            <a:r>
              <a:rPr lang="en-US" sz="2000" dirty="0" err="1"/>
              <a:t>consequat</a:t>
            </a:r>
            <a:r>
              <a:rPr lang="en-US" sz="2000" dirty="0"/>
              <a:t> vel. </a:t>
            </a:r>
            <a:r>
              <a:rPr lang="en-US" sz="2000" dirty="0" err="1"/>
              <a:t>Quisque</a:t>
            </a:r>
            <a:r>
              <a:rPr lang="en-US" sz="2000" dirty="0"/>
              <a:t> </a:t>
            </a:r>
            <a:r>
              <a:rPr lang="en-US" sz="2000" dirty="0" err="1"/>
              <a:t>fringilla</a:t>
            </a:r>
            <a:r>
              <a:rPr lang="en-US" sz="2000" dirty="0"/>
              <a:t> a </a:t>
            </a:r>
            <a:r>
              <a:rPr lang="en-US" sz="2000" dirty="0" err="1"/>
              <a:t>sapien</a:t>
            </a:r>
            <a:r>
              <a:rPr lang="en-US" sz="2000" dirty="0"/>
              <a:t> </a:t>
            </a:r>
            <a:r>
              <a:rPr lang="en-US" sz="2000" dirty="0" err="1"/>
              <a:t>ut</a:t>
            </a:r>
            <a:r>
              <a:rPr lang="en-US" sz="2000" dirty="0"/>
              <a:t> </a:t>
            </a:r>
            <a:r>
              <a:rPr lang="en-US" sz="2000" dirty="0" err="1"/>
              <a:t>interdum</a:t>
            </a:r>
            <a:r>
              <a:rPr lang="en-US" sz="2000" dirty="0"/>
              <a:t>. </a:t>
            </a:r>
            <a:r>
              <a:rPr lang="en-US" sz="2000" dirty="0" err="1"/>
              <a:t>Duis</a:t>
            </a:r>
            <a:r>
              <a:rPr lang="en-US" sz="2000" dirty="0"/>
              <a:t> id </a:t>
            </a:r>
            <a:r>
              <a:rPr lang="en-US" sz="2000" dirty="0" err="1"/>
              <a:t>pharetra</a:t>
            </a:r>
            <a:r>
              <a:rPr lang="en-US" sz="2000" dirty="0"/>
              <a:t> </a:t>
            </a:r>
            <a:r>
              <a:rPr lang="en-US" sz="2000" dirty="0" err="1"/>
              <a:t>urna</a:t>
            </a:r>
            <a:r>
              <a:rPr lang="en-US" sz="2000" dirty="0"/>
              <a:t>, vitae </a:t>
            </a:r>
            <a:r>
              <a:rPr lang="en-US" sz="2000" dirty="0" err="1"/>
              <a:t>condimentum</a:t>
            </a:r>
            <a:r>
              <a:rPr lang="en-US" sz="2000" dirty="0"/>
              <a:t> </a:t>
            </a:r>
            <a:r>
              <a:rPr lang="en-US" sz="2000" dirty="0" err="1"/>
              <a:t>nisl</a:t>
            </a:r>
            <a:r>
              <a:rPr lang="en-US" sz="2000" dirty="0"/>
              <a:t>. </a:t>
            </a:r>
          </a:p>
          <a:p>
            <a:pPr marL="0" indent="0">
              <a:buNone/>
            </a:pPr>
            <a:endParaRPr lang="en-US" sz="1800" dirty="0"/>
          </a:p>
        </p:txBody>
      </p:sp>
      <p:sp>
        <p:nvSpPr>
          <p:cNvPr id="10" name="Rectangle 9"/>
          <p:cNvSpPr/>
          <p:nvPr userDrawn="1"/>
        </p:nvSpPr>
        <p:spPr>
          <a:xfrm>
            <a:off x="5109209" y="1420762"/>
            <a:ext cx="3352800" cy="419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PHOTO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1224" y="1044486"/>
            <a:ext cx="8119463" cy="100595"/>
          </a:xfrm>
          <a:prstGeom prst="rect">
            <a:avLst/>
          </a:prstGeom>
        </p:spPr>
      </p:pic>
      <p:sp>
        <p:nvSpPr>
          <p:cNvPr id="1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86183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sp>
        <p:nvSpPr>
          <p:cNvPr id="11" name="Rectangle 10"/>
          <p:cNvSpPr/>
          <p:nvPr userDrawn="1"/>
        </p:nvSpPr>
        <p:spPr>
          <a:xfrm>
            <a:off x="859903" y="1483469"/>
            <a:ext cx="7602105" cy="2133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PHOTO/GRAPH HERE</a:t>
            </a:r>
          </a:p>
        </p:txBody>
      </p:sp>
      <p:sp>
        <p:nvSpPr>
          <p:cNvPr id="12" name="Content Placeholder 2"/>
          <p:cNvSpPr>
            <a:spLocks noGrp="1"/>
          </p:cNvSpPr>
          <p:nvPr>
            <p:ph idx="1"/>
          </p:nvPr>
        </p:nvSpPr>
        <p:spPr>
          <a:xfrm>
            <a:off x="859903" y="3833124"/>
            <a:ext cx="5002581" cy="2003728"/>
          </a:xfrm>
        </p:spPr>
        <p:txBody>
          <a:bodyPr>
            <a:normAutofit fontScale="92500"/>
          </a:bodyPr>
          <a:lstStyle>
            <a:lvl1pPr>
              <a:defRPr>
                <a:latin typeface="Arial" panose="020B0604020202020204" pitchFamily="34" charset="0"/>
                <a:cs typeface="Arial" panose="020B0604020202020204" pitchFamily="34" charset="0"/>
              </a:defRPr>
            </a:lvl1pPr>
          </a:lstStyle>
          <a:p>
            <a:pPr marL="0" indent="0">
              <a:buNone/>
            </a:pPr>
            <a:r>
              <a:rPr lang="en-US" sz="2200" dirty="0"/>
              <a:t>Lorem ipsum dolor sit </a:t>
            </a:r>
            <a:r>
              <a:rPr lang="en-US" sz="2200" dirty="0" err="1"/>
              <a:t>amet</a:t>
            </a:r>
            <a:r>
              <a:rPr lang="en-US" sz="2200" dirty="0"/>
              <a:t>, </a:t>
            </a:r>
            <a:r>
              <a:rPr lang="en-US" sz="2200" dirty="0" err="1"/>
              <a:t>consectetur</a:t>
            </a:r>
            <a:r>
              <a:rPr lang="en-US" sz="2200" dirty="0"/>
              <a:t> </a:t>
            </a:r>
            <a:r>
              <a:rPr lang="en-US" sz="2200" dirty="0" err="1"/>
              <a:t>adipiscing</a:t>
            </a:r>
            <a:r>
              <a:rPr lang="en-US" sz="2200" dirty="0"/>
              <a:t> </a:t>
            </a:r>
            <a:r>
              <a:rPr lang="en-US" sz="2200" dirty="0" err="1"/>
              <a:t>elit</a:t>
            </a:r>
            <a:r>
              <a:rPr lang="en-US" sz="2200" dirty="0"/>
              <a:t>. </a:t>
            </a:r>
            <a:r>
              <a:rPr lang="en-US" sz="2200" dirty="0" err="1"/>
              <a:t>Suspendisse</a:t>
            </a:r>
            <a:r>
              <a:rPr lang="en-US" sz="2200" dirty="0"/>
              <a:t> </a:t>
            </a:r>
            <a:r>
              <a:rPr lang="en-US" sz="2200" dirty="0" err="1"/>
              <a:t>mattis</a:t>
            </a:r>
            <a:r>
              <a:rPr lang="en-US" sz="2200" dirty="0"/>
              <a:t> </a:t>
            </a:r>
            <a:r>
              <a:rPr lang="en-US" sz="2200" dirty="0" err="1"/>
              <a:t>venenatis</a:t>
            </a:r>
            <a:r>
              <a:rPr lang="en-US" sz="2200" dirty="0"/>
              <a:t> magna, </a:t>
            </a:r>
            <a:r>
              <a:rPr lang="en-US" sz="2200" dirty="0" err="1"/>
              <a:t>sed</a:t>
            </a:r>
            <a:r>
              <a:rPr lang="en-US" sz="2200" dirty="0"/>
              <a:t> </a:t>
            </a:r>
            <a:r>
              <a:rPr lang="en-US" sz="2200" dirty="0" err="1"/>
              <a:t>tincidunt</a:t>
            </a:r>
            <a:r>
              <a:rPr lang="en-US" sz="2200" dirty="0"/>
              <a:t> </a:t>
            </a:r>
            <a:r>
              <a:rPr lang="en-US" sz="2200" dirty="0" err="1"/>
              <a:t>orci</a:t>
            </a:r>
            <a:r>
              <a:rPr lang="en-US" sz="2200" dirty="0"/>
              <a:t> </a:t>
            </a:r>
            <a:r>
              <a:rPr lang="en-US" sz="2200" dirty="0" err="1"/>
              <a:t>consequat</a:t>
            </a:r>
            <a:r>
              <a:rPr lang="en-US" sz="2200" dirty="0"/>
              <a:t> vel. </a:t>
            </a:r>
            <a:r>
              <a:rPr lang="en-US" sz="2200" dirty="0" err="1"/>
              <a:t>Quisque</a:t>
            </a:r>
            <a:r>
              <a:rPr lang="en-US" sz="2200" dirty="0"/>
              <a:t> </a:t>
            </a:r>
            <a:r>
              <a:rPr lang="en-US" sz="2200" dirty="0" err="1"/>
              <a:t>fringilla</a:t>
            </a:r>
            <a:r>
              <a:rPr lang="en-US" sz="2200" dirty="0"/>
              <a:t> a </a:t>
            </a:r>
            <a:r>
              <a:rPr lang="en-US" sz="2200" dirty="0" err="1"/>
              <a:t>sapien</a:t>
            </a:r>
            <a:r>
              <a:rPr lang="en-US" sz="2200" dirty="0"/>
              <a:t> </a:t>
            </a:r>
            <a:r>
              <a:rPr lang="en-US" sz="2200" dirty="0" err="1"/>
              <a:t>ut</a:t>
            </a:r>
            <a:r>
              <a:rPr lang="en-US" sz="2200" dirty="0"/>
              <a:t> </a:t>
            </a:r>
            <a:r>
              <a:rPr lang="en-US" sz="2200" dirty="0" err="1"/>
              <a:t>interdum</a:t>
            </a:r>
            <a:r>
              <a:rPr lang="en-US" sz="2200" dirty="0"/>
              <a:t>. </a:t>
            </a:r>
            <a:r>
              <a:rPr lang="en-US" sz="2200" dirty="0" err="1"/>
              <a:t>Duis</a:t>
            </a:r>
            <a:r>
              <a:rPr lang="en-US" sz="2200" dirty="0"/>
              <a:t> id </a:t>
            </a:r>
            <a:r>
              <a:rPr lang="en-US" sz="2200" dirty="0" err="1"/>
              <a:t>pharetra</a:t>
            </a:r>
            <a:r>
              <a:rPr lang="en-US" sz="2200" dirty="0"/>
              <a:t> </a:t>
            </a:r>
            <a:r>
              <a:rPr lang="en-US" sz="2200" dirty="0" err="1"/>
              <a:t>urna</a:t>
            </a:r>
            <a:r>
              <a:rPr lang="en-US" sz="2200" dirty="0"/>
              <a:t>, vitae </a:t>
            </a:r>
            <a:r>
              <a:rPr lang="en-US" sz="2200" dirty="0" err="1"/>
              <a:t>condimentum</a:t>
            </a:r>
            <a:r>
              <a:rPr lang="en-US" sz="2200" dirty="0"/>
              <a:t> </a:t>
            </a:r>
            <a:r>
              <a:rPr lang="en-US" sz="2200" dirty="0" err="1"/>
              <a:t>nisl</a:t>
            </a:r>
            <a:r>
              <a:rPr lang="en-US" sz="2200" dirty="0"/>
              <a:t>. Lorem ipsum dolor sit </a:t>
            </a:r>
            <a:r>
              <a:rPr lang="en-US" sz="2200" dirty="0" err="1"/>
              <a:t>amet</a:t>
            </a:r>
            <a:r>
              <a:rPr lang="en-US" sz="2200" dirty="0"/>
              <a:t>, </a:t>
            </a:r>
            <a:r>
              <a:rPr lang="en-US" sz="2200" dirty="0" err="1"/>
              <a:t>consectetur</a:t>
            </a:r>
            <a:r>
              <a:rPr lang="en-US" sz="2200" dirty="0"/>
              <a:t>.</a:t>
            </a:r>
            <a:endParaRPr lang="en-US" sz="1600" dirty="0"/>
          </a:p>
        </p:txBody>
      </p:sp>
      <p:sp>
        <p:nvSpPr>
          <p:cNvPr id="13" name="TextBox 12"/>
          <p:cNvSpPr txBox="1"/>
          <p:nvPr userDrawn="1"/>
        </p:nvSpPr>
        <p:spPr>
          <a:xfrm>
            <a:off x="5862484" y="3805527"/>
            <a:ext cx="2604247" cy="2031325"/>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Lorem ipsum dolor </a:t>
            </a:r>
          </a:p>
          <a:p>
            <a:pPr marL="285750" indent="-285750">
              <a:buFont typeface="Wingdings" panose="05000000000000000000" pitchFamily="2" charset="2"/>
              <a:buChar char="v"/>
            </a:pPr>
            <a:r>
              <a:rPr lang="en-US" dirty="0" err="1">
                <a:latin typeface="Arial" panose="020B0604020202020204" pitchFamily="34" charset="0"/>
                <a:cs typeface="Arial" panose="020B0604020202020204" pitchFamily="34" charset="0"/>
              </a:rPr>
              <a:t>Quisque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fringilla</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sapien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interdum</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Duis id pharetra</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vitae </a:t>
            </a:r>
            <a:r>
              <a:rPr lang="en-US" dirty="0" err="1">
                <a:latin typeface="Arial" panose="020B0604020202020204" pitchFamily="34" charset="0"/>
                <a:cs typeface="Arial" panose="020B0604020202020204" pitchFamily="34" charset="0"/>
              </a:rPr>
              <a:t>condimentum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nisl</a:t>
            </a:r>
            <a:r>
              <a:rPr lang="en-US" dirty="0">
                <a:latin typeface="Arial" panose="020B0604020202020204" pitchFamily="34" charset="0"/>
                <a:cs typeface="Arial" panose="020B0604020202020204" pitchFamily="34" charset="0"/>
              </a:rPr>
              <a:t> lorem ipsum</a:t>
            </a:r>
          </a:p>
          <a:p>
            <a:pPr marL="285750" indent="-285750">
              <a:buFont typeface="Wingdings" panose="05000000000000000000" pitchFamily="2" charset="2"/>
              <a:buChar char="v"/>
            </a:pPr>
            <a:endParaRPr lang="en-US" dirty="0"/>
          </a:p>
        </p:txBody>
      </p:sp>
      <p:sp>
        <p:nvSpPr>
          <p:cNvPr id="18"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1224" y="1044486"/>
            <a:ext cx="8119463" cy="100595"/>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168389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BC315-9560-46F5-B4AE-0DDBF6B14E63}" type="slidenum">
              <a:rPr lang="en-US" smtClean="0"/>
              <a:t>‹#›</a:t>
            </a:fld>
            <a:endParaRPr lang="en-US" dirty="0"/>
          </a:p>
        </p:txBody>
      </p:sp>
    </p:spTree>
    <p:extLst>
      <p:ext uri="{BB962C8B-B14F-4D97-AF65-F5344CB8AC3E}">
        <p14:creationId xmlns:p14="http://schemas.microsoft.com/office/powerpoint/2010/main" val="3520837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fgdc.gov/nga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fgdc.gov/nga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fgdc.gov/nga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3D30-DB4D-8945-815E-B7BE3214B494}"/>
              </a:ext>
            </a:extLst>
          </p:cNvPr>
          <p:cNvSpPr>
            <a:spLocks noGrp="1"/>
          </p:cNvSpPr>
          <p:nvPr>
            <p:ph type="ctrTitle"/>
          </p:nvPr>
        </p:nvSpPr>
        <p:spPr>
          <a:xfrm>
            <a:off x="836341" y="1301018"/>
            <a:ext cx="7716643" cy="748426"/>
          </a:xfrm>
        </p:spPr>
        <p:txBody>
          <a:bodyPr>
            <a:normAutofit fontScale="90000"/>
          </a:bodyPr>
          <a:lstStyle/>
          <a:p>
            <a:pPr algn="ctr"/>
            <a:r>
              <a:rPr lang="en-US" dirty="0"/>
              <a:t>National </a:t>
            </a:r>
            <a:r>
              <a:rPr lang="en-US" dirty="0">
                <a:ea typeface="Arial" charset="0"/>
              </a:rPr>
              <a:t>Geospatial Advisory Committee</a:t>
            </a:r>
            <a:br>
              <a:rPr lang="en-US" dirty="0">
                <a:ea typeface="Arial" charset="0"/>
              </a:rPr>
            </a:br>
            <a:r>
              <a:rPr lang="en-US" dirty="0">
                <a:ea typeface="Arial" charset="0"/>
              </a:rPr>
              <a:t> Nomination &amp; Appointment Process</a:t>
            </a:r>
            <a:endParaRPr lang="en-US" dirty="0"/>
          </a:p>
        </p:txBody>
      </p:sp>
      <p:sp>
        <p:nvSpPr>
          <p:cNvPr id="4" name="Text Box 4">
            <a:extLst>
              <a:ext uri="{FF2B5EF4-FFF2-40B4-BE49-F238E27FC236}">
                <a16:creationId xmlns:a16="http://schemas.microsoft.com/office/drawing/2014/main" id="{D116ECFA-7002-B644-8CC8-EA0E13B5CDD5}"/>
              </a:ext>
            </a:extLst>
          </p:cNvPr>
          <p:cNvSpPr txBox="1">
            <a:spLocks noChangeArrowheads="1"/>
          </p:cNvSpPr>
          <p:nvPr/>
        </p:nvSpPr>
        <p:spPr bwMode="auto">
          <a:xfrm>
            <a:off x="933162" y="5100151"/>
            <a:ext cx="3761500" cy="855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110000"/>
              <a:buFont typeface="Wingdings" pitchFamily="2" charset="2"/>
              <a:buBlip>
                <a:blip r:embed="rId2"/>
              </a:buBlip>
              <a:defRPr sz="3200">
                <a:solidFill>
                  <a:schemeClr val="tx1"/>
                </a:solidFill>
                <a:latin typeface="Tahoma" pitchFamily="34" charset="0"/>
                <a:ea typeface="ＭＳ Ｐゴシック" pitchFamily="34" charset="-128"/>
              </a:defRPr>
            </a:lvl1pPr>
            <a:lvl2pPr marL="742950" indent="-285750" eaLnBrk="0" hangingPunct="0">
              <a:spcBef>
                <a:spcPct val="20000"/>
              </a:spcBef>
              <a:buClr>
                <a:schemeClr val="tx1"/>
              </a:buClr>
              <a:buSzPct val="60000"/>
              <a:buFont typeface="Wingdings" pitchFamily="2" charset="2"/>
              <a:buChar char="n"/>
              <a:defRPr sz="2800">
                <a:solidFill>
                  <a:schemeClr val="tx1"/>
                </a:solidFill>
                <a:latin typeface="Tahoma" pitchFamily="34" charset="0"/>
                <a:ea typeface="ＭＳ Ｐゴシック" pitchFamily="34" charset="-128"/>
              </a:defRPr>
            </a:lvl2pPr>
            <a:lvl3pPr marL="1143000" indent="-228600" eaLnBrk="0" hangingPunct="0">
              <a:spcBef>
                <a:spcPct val="20000"/>
              </a:spcBef>
              <a:buClr>
                <a:schemeClr val="hlink"/>
              </a:buClr>
              <a:buSzPct val="95000"/>
              <a:buFont typeface="Wingdings" pitchFamily="2" charset="2"/>
              <a:buChar char="w"/>
              <a:defRPr sz="2400">
                <a:solidFill>
                  <a:schemeClr val="tx1"/>
                </a:solidFill>
                <a:latin typeface="Tahoma" pitchFamily="34" charset="0"/>
                <a:ea typeface="ＭＳ Ｐゴシック" pitchFamily="34" charset="-128"/>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itchFamily="34" charset="0"/>
                <a:ea typeface="ＭＳ Ｐゴシック" pitchFamily="34" charset="-128"/>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ea typeface="ＭＳ Ｐゴシック" pitchFamily="34" charset="-128"/>
              </a:defRPr>
            </a:lvl9pPr>
          </a:lstStyle>
          <a:p>
            <a:pPr>
              <a:lnSpc>
                <a:spcPct val="90000"/>
              </a:lnSpc>
              <a:buNone/>
            </a:pPr>
            <a:r>
              <a:rPr lang="en-US" sz="1600" dirty="0"/>
              <a:t>Webinar Briefing</a:t>
            </a:r>
          </a:p>
          <a:p>
            <a:pPr>
              <a:lnSpc>
                <a:spcPct val="90000"/>
              </a:lnSpc>
              <a:buNone/>
            </a:pPr>
            <a:r>
              <a:rPr lang="en-US" sz="1600" dirty="0"/>
              <a:t>Wednesday, August 8, 2018</a:t>
            </a:r>
          </a:p>
          <a:p>
            <a:pPr>
              <a:lnSpc>
                <a:spcPct val="90000"/>
              </a:lnSpc>
              <a:buNone/>
            </a:pPr>
            <a:r>
              <a:rPr lang="en-US" sz="1600" dirty="0"/>
              <a:t>3:00 – 4:00 pm EDT</a:t>
            </a:r>
          </a:p>
        </p:txBody>
      </p:sp>
    </p:spTree>
    <p:extLst>
      <p:ext uri="{BB962C8B-B14F-4D97-AF65-F5344CB8AC3E}">
        <p14:creationId xmlns:p14="http://schemas.microsoft.com/office/powerpoint/2010/main" val="278543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173BD-010C-894A-AAA0-FED24BF08122}"/>
              </a:ext>
            </a:extLst>
          </p:cNvPr>
          <p:cNvSpPr>
            <a:spLocks noGrp="1"/>
          </p:cNvSpPr>
          <p:nvPr>
            <p:ph idx="1"/>
          </p:nvPr>
        </p:nvSpPr>
        <p:spPr>
          <a:xfrm>
            <a:off x="629539" y="2395226"/>
            <a:ext cx="7602105" cy="1764180"/>
          </a:xfrm>
        </p:spPr>
        <p:txBody>
          <a:bodyPr>
            <a:normAutofit/>
          </a:bodyPr>
          <a:lstStyle/>
          <a:p>
            <a:pPr algn="ctr"/>
            <a:r>
              <a:rPr lang="en-US" sz="3200" b="1" dirty="0">
                <a:solidFill>
                  <a:srgbClr val="002060"/>
                </a:solidFill>
              </a:rPr>
              <a:t>NGAC Activities</a:t>
            </a:r>
          </a:p>
        </p:txBody>
      </p:sp>
      <p:sp>
        <p:nvSpPr>
          <p:cNvPr id="4" name="Slide Number Placeholder 3">
            <a:extLst>
              <a:ext uri="{FF2B5EF4-FFF2-40B4-BE49-F238E27FC236}">
                <a16:creationId xmlns:a16="http://schemas.microsoft.com/office/drawing/2014/main" id="{130A45FF-084D-1D4F-9635-CA385B97A1F0}"/>
              </a:ext>
            </a:extLst>
          </p:cNvPr>
          <p:cNvSpPr>
            <a:spLocks noGrp="1"/>
          </p:cNvSpPr>
          <p:nvPr>
            <p:ph type="sldNum" sz="quarter" idx="12"/>
          </p:nvPr>
        </p:nvSpPr>
        <p:spPr/>
        <p:txBody>
          <a:bodyPr/>
          <a:lstStyle/>
          <a:p>
            <a:fld id="{B54BC315-9560-46F5-B4AE-0DDBF6B14E63}" type="slidenum">
              <a:rPr lang="en-US" smtClean="0"/>
              <a:t>10</a:t>
            </a:fld>
            <a:endParaRPr lang="en-US" dirty="0"/>
          </a:p>
        </p:txBody>
      </p:sp>
    </p:spTree>
    <p:extLst>
      <p:ext uri="{BB962C8B-B14F-4D97-AF65-F5344CB8AC3E}">
        <p14:creationId xmlns:p14="http://schemas.microsoft.com/office/powerpoint/2010/main" val="108397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25916"/>
            <a:ext cx="8229600" cy="684213"/>
          </a:xfrm>
        </p:spPr>
        <p:txBody>
          <a:bodyPr/>
          <a:lstStyle/>
          <a:p>
            <a:pPr eaLnBrk="1" hangingPunct="1"/>
            <a:r>
              <a:rPr lang="en-US" sz="4000" dirty="0"/>
              <a:t>NGAC Activities</a:t>
            </a:r>
            <a:endParaRPr lang="en-US" sz="3800" dirty="0">
              <a:latin typeface="Tahoma" pitchFamily="34" charset="0"/>
            </a:endParaRPr>
          </a:p>
        </p:txBody>
      </p:sp>
      <p:sp>
        <p:nvSpPr>
          <p:cNvPr id="16387" name="Rectangle 3"/>
          <p:cNvSpPr>
            <a:spLocks noGrp="1" noChangeArrowheads="1"/>
          </p:cNvSpPr>
          <p:nvPr>
            <p:ph type="body" idx="1"/>
          </p:nvPr>
        </p:nvSpPr>
        <p:spPr>
          <a:xfrm>
            <a:off x="533400" y="1275203"/>
            <a:ext cx="8153400" cy="4724400"/>
          </a:xfrm>
        </p:spPr>
        <p:txBody>
          <a:bodyPr/>
          <a:lstStyle/>
          <a:p>
            <a:pPr marL="0" indent="0" eaLnBrk="1" hangingPunct="1">
              <a:buNone/>
            </a:pPr>
            <a:r>
              <a:rPr lang="en-US" sz="2400" dirty="0"/>
              <a:t>The NGAC engages in multiple activities, including:</a:t>
            </a:r>
          </a:p>
          <a:p>
            <a:pPr marL="342900" indent="-342900" eaLnBrk="1" hangingPunct="1">
              <a:buFont typeface="Arial" panose="020B0604020202020204" pitchFamily="34" charset="0"/>
              <a:buChar char="•"/>
            </a:pPr>
            <a:r>
              <a:rPr lang="en-US" sz="2400" dirty="0"/>
              <a:t>Developing papers/products addressing FGDC guidance topics</a:t>
            </a:r>
          </a:p>
          <a:p>
            <a:pPr marL="342900" indent="-342900" eaLnBrk="1" hangingPunct="1">
              <a:buFont typeface="Arial" panose="020B0604020202020204" pitchFamily="34" charset="0"/>
              <a:buChar char="•"/>
            </a:pPr>
            <a:r>
              <a:rPr lang="en-US" sz="2400" dirty="0"/>
              <a:t>Providing feedback on initiatives and management issues</a:t>
            </a:r>
          </a:p>
          <a:p>
            <a:pPr marL="342900" indent="-342900" eaLnBrk="1" hangingPunct="1">
              <a:buFont typeface="Arial" panose="020B0604020202020204" pitchFamily="34" charset="0"/>
              <a:buChar char="•"/>
            </a:pPr>
            <a:r>
              <a:rPr lang="en-US" sz="2400" dirty="0"/>
              <a:t>Providing advice and recommendations on Federal geospatial programs</a:t>
            </a:r>
          </a:p>
          <a:p>
            <a:pPr marL="342900" indent="-342900" eaLnBrk="1" hangingPunct="1">
              <a:buFont typeface="Arial" panose="020B0604020202020204" pitchFamily="34" charset="0"/>
              <a:buChar char="•"/>
            </a:pPr>
            <a:r>
              <a:rPr lang="en-US" sz="2400" dirty="0"/>
              <a:t>Spotlight sessions to educate geospatial community on emerging topics</a:t>
            </a:r>
          </a:p>
          <a:p>
            <a:pPr marL="342900" indent="-342900" eaLnBrk="1" hangingPunct="1">
              <a:buFont typeface="Arial" panose="020B0604020202020204" pitchFamily="34" charset="0"/>
              <a:buChar char="•"/>
            </a:pPr>
            <a:r>
              <a:rPr lang="en-US" sz="2400" dirty="0"/>
              <a:t>Discussing collaborative approaches to cross-sector and intergovernmental issues</a:t>
            </a:r>
          </a:p>
          <a:p>
            <a:pPr marL="0" indent="0" eaLnBrk="1" hangingPunct="1">
              <a:buNone/>
            </a:pPr>
            <a:endParaRPr lang="en-US" sz="2400" dirty="0"/>
          </a:p>
          <a:p>
            <a:pPr eaLnBrk="1" hangingPunct="1">
              <a:buFont typeface="Wingdings" pitchFamily="2" charset="2"/>
              <a:buNone/>
            </a:pPr>
            <a:endParaRPr lang="en-US" sz="2000" dirty="0"/>
          </a:p>
        </p:txBody>
      </p:sp>
    </p:spTree>
    <p:extLst>
      <p:ext uri="{BB962C8B-B14F-4D97-AF65-F5344CB8AC3E}">
        <p14:creationId xmlns:p14="http://schemas.microsoft.com/office/powerpoint/2010/main" val="109510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684213"/>
          </a:xfrm>
        </p:spPr>
        <p:txBody>
          <a:bodyPr>
            <a:normAutofit/>
          </a:bodyPr>
          <a:lstStyle/>
          <a:p>
            <a:pPr eaLnBrk="1" hangingPunct="1"/>
            <a:r>
              <a:rPr lang="en-US" dirty="0">
                <a:ea typeface="ＭＳ Ｐゴシック" charset="-128"/>
              </a:rPr>
              <a:t>NGAC Papers/Products </a:t>
            </a:r>
            <a:endParaRPr lang="en-US" dirty="0">
              <a:latin typeface="Tahoma" pitchFamily="34" charset="0"/>
              <a:ea typeface="ＭＳ Ｐゴシック" charset="-128"/>
            </a:endParaRPr>
          </a:p>
        </p:txBody>
      </p:sp>
      <p:graphicFrame>
        <p:nvGraphicFramePr>
          <p:cNvPr id="12293" name="Object 3"/>
          <p:cNvGraphicFramePr>
            <a:graphicFrameLocks noChangeAspect="1"/>
          </p:cNvGraphicFramePr>
          <p:nvPr>
            <p:extLst>
              <p:ext uri="{D42A27DB-BD31-4B8C-83A1-F6EECF244321}">
                <p14:modId xmlns:p14="http://schemas.microsoft.com/office/powerpoint/2010/main" val="1738974382"/>
              </p:ext>
            </p:extLst>
          </p:nvPr>
        </p:nvGraphicFramePr>
        <p:xfrm>
          <a:off x="1066800" y="1447800"/>
          <a:ext cx="3062288" cy="3962400"/>
        </p:xfrm>
        <a:graphic>
          <a:graphicData uri="http://schemas.openxmlformats.org/presentationml/2006/ole">
            <mc:AlternateContent xmlns:mc="http://schemas.openxmlformats.org/markup-compatibility/2006">
              <mc:Choice xmlns:v="urn:schemas-microsoft-com:vml" Requires="v">
                <p:oleObj spid="_x0000_s13416" name="Acrobat Document" r:id="rId4" imgW="5499100" imgH="7112000" progId="AcroExch.Document.7">
                  <p:embed/>
                </p:oleObj>
              </mc:Choice>
              <mc:Fallback>
                <p:oleObj name="Acrobat Document" r:id="rId4" imgW="5499100" imgH="7112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47800"/>
                        <a:ext cx="3062288" cy="3962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TextBox 7"/>
          <p:cNvSpPr txBox="1">
            <a:spLocks noChangeArrowheads="1"/>
          </p:cNvSpPr>
          <p:nvPr/>
        </p:nvSpPr>
        <p:spPr bwMode="auto">
          <a:xfrm>
            <a:off x="1232342" y="5470667"/>
            <a:ext cx="28648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3399"/>
                </a:solidFill>
                <a:latin typeface="Calibri" pitchFamily="34" charset="0"/>
                <a:ea typeface="ＭＳ Ｐゴシック" charset="-128"/>
              </a:rPr>
              <a:t>Changing Geospatial Landscape </a:t>
            </a:r>
          </a:p>
        </p:txBody>
      </p:sp>
      <p:sp>
        <p:nvSpPr>
          <p:cNvPr id="8" name="TextBox 5"/>
          <p:cNvSpPr txBox="1">
            <a:spLocks noChangeArrowheads="1"/>
          </p:cNvSpPr>
          <p:nvPr/>
        </p:nvSpPr>
        <p:spPr bwMode="auto">
          <a:xfrm>
            <a:off x="5720739" y="5482808"/>
            <a:ext cx="212333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3399"/>
                </a:solidFill>
                <a:latin typeface="Calibri" pitchFamily="34" charset="0"/>
                <a:ea typeface="ＭＳ Ｐゴシック" charset="-128"/>
              </a:rPr>
              <a:t>Emerging Technologies</a:t>
            </a:r>
          </a:p>
        </p:txBody>
      </p:sp>
      <p:pic>
        <p:nvPicPr>
          <p:cNvPr id="3" name="Picture 2">
            <a:extLst>
              <a:ext uri="{FF2B5EF4-FFF2-40B4-BE49-F238E27FC236}">
                <a16:creationId xmlns:a16="http://schemas.microsoft.com/office/drawing/2014/main" id="{B2D235CB-693E-ED47-B8CC-94D497546C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37359" y="1443865"/>
            <a:ext cx="3052406" cy="3966335"/>
          </a:xfrm>
          <a:prstGeom prst="rect">
            <a:avLst/>
          </a:prstGeom>
          <a:ln w="12700">
            <a:solidFill>
              <a:schemeClr val="tx1"/>
            </a:solidFill>
          </a:ln>
        </p:spPr>
      </p:pic>
    </p:spTree>
    <p:extLst>
      <p:ext uri="{BB962C8B-B14F-4D97-AF65-F5344CB8AC3E}">
        <p14:creationId xmlns:p14="http://schemas.microsoft.com/office/powerpoint/2010/main" val="105899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684213"/>
          </a:xfrm>
        </p:spPr>
        <p:txBody>
          <a:bodyPr>
            <a:normAutofit/>
          </a:bodyPr>
          <a:lstStyle/>
          <a:p>
            <a:pPr eaLnBrk="1" hangingPunct="1"/>
            <a:r>
              <a:rPr lang="en-US" dirty="0">
                <a:ea typeface="ＭＳ Ｐゴシック" charset="-128"/>
              </a:rPr>
              <a:t>Advice on Federal Programs </a:t>
            </a:r>
            <a:endParaRPr lang="en-US" dirty="0">
              <a:latin typeface="Tahoma" pitchFamily="34" charset="0"/>
              <a:ea typeface="ＭＳ Ｐゴシック" charset="-128"/>
            </a:endParaRPr>
          </a:p>
        </p:txBody>
      </p:sp>
      <p:sp>
        <p:nvSpPr>
          <p:cNvPr id="13315" name="TextBox 5"/>
          <p:cNvSpPr txBox="1">
            <a:spLocks noChangeArrowheads="1"/>
          </p:cNvSpPr>
          <p:nvPr/>
        </p:nvSpPr>
        <p:spPr bwMode="auto">
          <a:xfrm>
            <a:off x="1447800" y="5572998"/>
            <a:ext cx="205113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3399"/>
                </a:solidFill>
                <a:latin typeface="Calibri" pitchFamily="34" charset="0"/>
                <a:ea typeface="ＭＳ Ｐゴシック" charset="-128"/>
              </a:rPr>
              <a:t>3D Elevation Program</a:t>
            </a:r>
          </a:p>
        </p:txBody>
      </p:sp>
      <p:sp>
        <p:nvSpPr>
          <p:cNvPr id="13316" name="TextBox 7"/>
          <p:cNvSpPr txBox="1">
            <a:spLocks noChangeArrowheads="1"/>
          </p:cNvSpPr>
          <p:nvPr/>
        </p:nvSpPr>
        <p:spPr bwMode="auto">
          <a:xfrm>
            <a:off x="4878940" y="5581953"/>
            <a:ext cx="3429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3399"/>
                </a:solidFill>
                <a:latin typeface="Calibri" pitchFamily="34" charset="0"/>
                <a:ea typeface="ＭＳ Ｐゴシック" charset="-128"/>
              </a:rPr>
              <a:t>National Address Database</a:t>
            </a:r>
          </a:p>
        </p:txBody>
      </p:sp>
      <p:sp>
        <p:nvSpPr>
          <p:cNvPr id="2" name="AutoShape 2" descr="https://mail.google.com/mail/u/0/?ui=2&amp;ik=20436de39f&amp;view=fimg&amp;th=14e277813f538997&amp;attid=0.1.2&amp;disp=emb&amp;attbid=ANGjdJ_YGik1TpSfOBE7skm2KSXQVJ1oZLu2oCueut_in2Rqcbk7qXTDdXmsH_-ffUDTqinMZ_d5CU6p1cXZ1BXniJcGUgnEfkAw8FFO8Uc2Mjk1kd8wZbyIJKs5Too&amp;sz=w500-h650&amp;ats=1435181259463&amp;rm=14e277813f538997&amp;zw&amp;atsh=1"/>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5194" y="1295400"/>
            <a:ext cx="3275806" cy="4258548"/>
          </a:xfrm>
          <a:prstGeom prst="rect">
            <a:avLst/>
          </a:prstGeom>
        </p:spPr>
      </p:pic>
      <p:pic>
        <p:nvPicPr>
          <p:cNvPr id="5" name="Picture 4">
            <a:extLst>
              <a:ext uri="{FF2B5EF4-FFF2-40B4-BE49-F238E27FC236}">
                <a16:creationId xmlns:a16="http://schemas.microsoft.com/office/drawing/2014/main" id="{3EF7F497-267E-804B-8BDB-91E938E339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18047" y="1416205"/>
            <a:ext cx="2998663" cy="4137743"/>
          </a:xfrm>
          <a:prstGeom prst="rect">
            <a:avLst/>
          </a:prstGeom>
          <a:ln w="12700">
            <a:solidFill>
              <a:schemeClr val="tx1"/>
            </a:solidFill>
          </a:ln>
        </p:spPr>
      </p:pic>
    </p:spTree>
    <p:extLst>
      <p:ext uri="{BB962C8B-B14F-4D97-AF65-F5344CB8AC3E}">
        <p14:creationId xmlns:p14="http://schemas.microsoft.com/office/powerpoint/2010/main" val="227284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684213"/>
          </a:xfrm>
        </p:spPr>
        <p:txBody>
          <a:bodyPr>
            <a:normAutofit/>
          </a:bodyPr>
          <a:lstStyle/>
          <a:p>
            <a:pPr eaLnBrk="1" hangingPunct="1"/>
            <a:r>
              <a:rPr lang="en-US" dirty="0">
                <a:ea typeface="ＭＳ Ｐゴシック" charset="-128"/>
              </a:rPr>
              <a:t>Input on Key Initiatives</a:t>
            </a:r>
            <a:endParaRPr lang="en-US" dirty="0">
              <a:latin typeface="Tahoma" pitchFamily="34" charset="0"/>
              <a:ea typeface="ＭＳ Ｐゴシック" charset="-128"/>
            </a:endParaRPr>
          </a:p>
        </p:txBody>
      </p:sp>
      <p:sp>
        <p:nvSpPr>
          <p:cNvPr id="14339" name="TextBox 5"/>
          <p:cNvSpPr txBox="1">
            <a:spLocks noChangeArrowheads="1"/>
          </p:cNvSpPr>
          <p:nvPr/>
        </p:nvSpPr>
        <p:spPr bwMode="auto">
          <a:xfrm>
            <a:off x="672872" y="4760309"/>
            <a:ext cx="180600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3399"/>
                </a:solidFill>
                <a:latin typeface="Calibri" pitchFamily="34" charset="0"/>
                <a:ea typeface="ＭＳ Ｐゴシック" charset="-128"/>
              </a:rPr>
              <a:t>NSDI Strategic Plan</a:t>
            </a:r>
          </a:p>
        </p:txBody>
      </p:sp>
      <p:sp>
        <p:nvSpPr>
          <p:cNvPr id="14340" name="TextBox 7"/>
          <p:cNvSpPr txBox="1">
            <a:spLocks noChangeArrowheads="1"/>
          </p:cNvSpPr>
          <p:nvPr/>
        </p:nvSpPr>
        <p:spPr bwMode="auto">
          <a:xfrm>
            <a:off x="2679279" y="5287518"/>
            <a:ext cx="3429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3399"/>
                </a:solidFill>
                <a:latin typeface="Calibri" pitchFamily="34" charset="0"/>
                <a:ea typeface="ＭＳ Ｐゴシック" charset="-128"/>
              </a:rPr>
              <a:t>Geospatial Platform</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295912"/>
            <a:ext cx="2568300" cy="3323139"/>
          </a:xfrm>
          <a:prstGeom prst="rect">
            <a:avLst/>
          </a:prstGeom>
          <a:ln w="12700">
            <a:solidFill>
              <a:schemeClr val="tx1"/>
            </a:solidFill>
          </a:ln>
        </p:spPr>
      </p:pic>
      <p:pic>
        <p:nvPicPr>
          <p:cNvPr id="7" name="Picture 6" descr="Screen Shot 2016-11-15 at 8.21.2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57107" y="1827541"/>
            <a:ext cx="2819566" cy="3346738"/>
          </a:xfrm>
          <a:prstGeom prst="rect">
            <a:avLst/>
          </a:prstGeom>
          <a:ln w="12700" cmpd="sng">
            <a:solidFill>
              <a:schemeClr val="tx1"/>
            </a:solidFill>
          </a:ln>
        </p:spPr>
      </p:pic>
      <p:pic>
        <p:nvPicPr>
          <p:cNvPr id="4" name="Picture 3">
            <a:extLst>
              <a:ext uri="{FF2B5EF4-FFF2-40B4-BE49-F238E27FC236}">
                <a16:creationId xmlns:a16="http://schemas.microsoft.com/office/drawing/2014/main" id="{C6B91623-497A-4C4E-B352-8BCF9E9E04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8279" y="2369431"/>
            <a:ext cx="2667585" cy="3350502"/>
          </a:xfrm>
          <a:prstGeom prst="rect">
            <a:avLst/>
          </a:prstGeom>
          <a:ln w="12700">
            <a:solidFill>
              <a:schemeClr val="tx1"/>
            </a:solidFill>
          </a:ln>
        </p:spPr>
      </p:pic>
      <p:sp>
        <p:nvSpPr>
          <p:cNvPr id="9" name="TextBox 7">
            <a:extLst>
              <a:ext uri="{FF2B5EF4-FFF2-40B4-BE49-F238E27FC236}">
                <a16:creationId xmlns:a16="http://schemas.microsoft.com/office/drawing/2014/main" id="{445D02EF-5D99-2B44-8A96-0BB803DFF695}"/>
              </a:ext>
            </a:extLst>
          </p:cNvPr>
          <p:cNvSpPr txBox="1">
            <a:spLocks noChangeArrowheads="1"/>
          </p:cNvSpPr>
          <p:nvPr/>
        </p:nvSpPr>
        <p:spPr bwMode="auto">
          <a:xfrm>
            <a:off x="5715000" y="5864300"/>
            <a:ext cx="3429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3399"/>
                </a:solidFill>
                <a:latin typeface="Calibri" pitchFamily="34" charset="0"/>
                <a:ea typeface="ＭＳ Ｐゴシック" charset="-128"/>
              </a:rPr>
              <a:t>Geospatial Technology &amp;</a:t>
            </a:r>
          </a:p>
          <a:p>
            <a:pPr algn="ctr" eaLnBrk="1" hangingPunct="1"/>
            <a:r>
              <a:rPr lang="en-US" sz="1600" b="1" dirty="0">
                <a:solidFill>
                  <a:srgbClr val="003399"/>
                </a:solidFill>
                <a:latin typeface="Calibri" pitchFamily="34" charset="0"/>
                <a:ea typeface="ＭＳ Ｐゴシック" charset="-128"/>
              </a:rPr>
              <a:t>Infrastructure</a:t>
            </a:r>
          </a:p>
        </p:txBody>
      </p:sp>
    </p:spTree>
    <p:extLst>
      <p:ext uri="{BB962C8B-B14F-4D97-AF65-F5344CB8AC3E}">
        <p14:creationId xmlns:p14="http://schemas.microsoft.com/office/powerpoint/2010/main" val="344608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209550"/>
            <a:ext cx="8534400" cy="838200"/>
          </a:xfrm>
        </p:spPr>
        <p:txBody>
          <a:bodyPr>
            <a:normAutofit/>
          </a:bodyPr>
          <a:lstStyle/>
          <a:p>
            <a:pPr marL="342900" indent="-342900"/>
            <a:r>
              <a:rPr lang="en-US" altLang="en-US" dirty="0"/>
              <a:t>Spotlight Sessions</a:t>
            </a:r>
          </a:p>
        </p:txBody>
      </p:sp>
      <p:sp>
        <p:nvSpPr>
          <p:cNvPr id="9219" name="Content Placeholder 2"/>
          <p:cNvSpPr>
            <a:spLocks noGrp="1"/>
          </p:cNvSpPr>
          <p:nvPr>
            <p:ph idx="1"/>
          </p:nvPr>
        </p:nvSpPr>
        <p:spPr>
          <a:xfrm>
            <a:off x="338138" y="1333499"/>
            <a:ext cx="4411662" cy="4548685"/>
          </a:xfrm>
        </p:spPr>
        <p:txBody>
          <a:bodyPr>
            <a:normAutofit/>
          </a:bodyPr>
          <a:lstStyle/>
          <a:p>
            <a:r>
              <a:rPr lang="en-US" altLang="en-US" dirty="0"/>
              <a:t>Panel discussions highlighting key geospatial policy issues and exploring possible roles for FGDC/NGAC</a:t>
            </a:r>
          </a:p>
          <a:p>
            <a:pPr marL="0" indent="0">
              <a:buNone/>
            </a:pPr>
            <a:endParaRPr lang="en-US" altLang="en-US" sz="100" dirty="0"/>
          </a:p>
          <a:p>
            <a:r>
              <a:rPr lang="en-US" altLang="en-US" dirty="0"/>
              <a:t>Past Spotlight Sessions:</a:t>
            </a:r>
          </a:p>
          <a:p>
            <a:pPr marL="514350" lvl="1" indent="-230188">
              <a:buFont typeface="Arial" panose="020B0604020202020204" pitchFamily="34" charset="0"/>
              <a:buChar char="•"/>
            </a:pPr>
            <a:r>
              <a:rPr lang="en-US" altLang="en-US" sz="2400" dirty="0"/>
              <a:t>Data Sharing</a:t>
            </a:r>
          </a:p>
          <a:p>
            <a:pPr marL="514350" lvl="1" indent="-230188">
              <a:buFont typeface="Arial" panose="020B0604020202020204" pitchFamily="34" charset="0"/>
              <a:buChar char="•"/>
            </a:pPr>
            <a:r>
              <a:rPr lang="en-US" altLang="en-US" sz="2400" dirty="0"/>
              <a:t>Workforce Development</a:t>
            </a:r>
          </a:p>
          <a:p>
            <a:pPr marL="514350" lvl="1" indent="-230188">
              <a:buFont typeface="Arial" panose="020B0604020202020204" pitchFamily="34" charset="0"/>
              <a:buChar char="•"/>
            </a:pPr>
            <a:r>
              <a:rPr lang="en-US" altLang="en-US" sz="2400" dirty="0"/>
              <a:t>Geospatial Privacy</a:t>
            </a:r>
          </a:p>
          <a:p>
            <a:pPr marL="514350" lvl="1" indent="-230188">
              <a:buFont typeface="Arial" panose="020B0604020202020204" pitchFamily="34" charset="0"/>
              <a:buChar char="•"/>
            </a:pPr>
            <a:r>
              <a:rPr lang="en-US" altLang="en-US" sz="2400" dirty="0"/>
              <a:t>Crowdsourced Data</a:t>
            </a:r>
          </a:p>
          <a:p>
            <a:pPr marL="514350" lvl="1" indent="-230188">
              <a:buFont typeface="Arial" panose="020B0604020202020204" pitchFamily="34" charset="0"/>
              <a:buChar char="•"/>
            </a:pPr>
            <a:r>
              <a:rPr lang="en-US" altLang="en-US" sz="2400" dirty="0"/>
              <a:t>Emerging Technologies</a:t>
            </a:r>
          </a:p>
          <a:p>
            <a:pPr marL="514350" lvl="1" indent="-230188">
              <a:buFont typeface="Arial" panose="020B0604020202020204" pitchFamily="34" charset="0"/>
              <a:buChar char="•"/>
            </a:pPr>
            <a:r>
              <a:rPr lang="en-US" altLang="en-US" sz="2400" dirty="0"/>
              <a:t>Data as a Service</a:t>
            </a:r>
          </a:p>
        </p:txBody>
      </p:sp>
      <p:sp>
        <p:nvSpPr>
          <p:cNvPr id="9220" name="AutoShape 5" descr="https://mail.google.com/mail/u/0/?ui=2&amp;ik=20436de39f&amp;view=fimg&amp;th=14de083c8dbf85a4&amp;attid=0.1.1&amp;disp=emb&amp;attbid=ANGjdJ9EaNxZ7kRjYVLzUisLx3hQ8TFJFuRqHxDEY9kzfTUPqUtvXjrA0b_6xKRawv386bdQdmF6LUmrdJfxPNUrKgSvlquJDicu-ULeJasslKDLZviJ5jMvlaInlSk&amp;sz=w1280-h960&amp;ats=1433990855120&amp;rm=14de083c8dbf85a4&amp;zw&amp;atsh=1"/>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pic>
        <p:nvPicPr>
          <p:cNvPr id="9221"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49800" y="160020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62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85" y="270107"/>
            <a:ext cx="8087149" cy="714250"/>
          </a:xfrm>
        </p:spPr>
        <p:txBody>
          <a:bodyPr>
            <a:normAutofit/>
          </a:bodyPr>
          <a:lstStyle/>
          <a:p>
            <a:r>
              <a:rPr lang="en-US" dirty="0"/>
              <a:t>Current NGAC Subcommittee Activities</a:t>
            </a:r>
          </a:p>
        </p:txBody>
      </p:sp>
      <p:sp>
        <p:nvSpPr>
          <p:cNvPr id="3" name="Content Placeholder 2"/>
          <p:cNvSpPr>
            <a:spLocks noGrp="1"/>
          </p:cNvSpPr>
          <p:nvPr>
            <p:ph idx="1"/>
          </p:nvPr>
        </p:nvSpPr>
        <p:spPr>
          <a:xfrm>
            <a:off x="859904" y="1458523"/>
            <a:ext cx="7602105" cy="4423662"/>
          </a:xfrm>
        </p:spPr>
        <p:txBody>
          <a:bodyPr>
            <a:normAutofit fontScale="70000" lnSpcReduction="20000"/>
          </a:bodyPr>
          <a:lstStyle/>
          <a:p>
            <a:pPr>
              <a:lnSpc>
                <a:spcPct val="120000"/>
              </a:lnSpc>
            </a:pPr>
            <a:r>
              <a:rPr lang="en-US" sz="2900" b="1" dirty="0"/>
              <a:t>Geospatial Technology &amp; Infrastructure</a:t>
            </a:r>
          </a:p>
          <a:p>
            <a:pPr marL="520700" indent="-227013">
              <a:lnSpc>
                <a:spcPct val="120000"/>
              </a:lnSpc>
              <a:buFont typeface="Arial" panose="020B0604020202020204" pitchFamily="34" charset="0"/>
              <a:buChar char="•"/>
            </a:pPr>
            <a:r>
              <a:rPr lang="en-US" sz="2300" b="1" dirty="0"/>
              <a:t>Task</a:t>
            </a:r>
            <a:r>
              <a:rPr lang="en-US" sz="2300" dirty="0"/>
              <a:t>: Develop products describing how geospatial technology, tools, and information can help drive smart decision-making on infrastructure priorities and investments</a:t>
            </a:r>
          </a:p>
          <a:p>
            <a:pPr>
              <a:lnSpc>
                <a:spcPct val="120000"/>
              </a:lnSpc>
            </a:pPr>
            <a:r>
              <a:rPr lang="en-US" sz="2900" b="1" dirty="0"/>
              <a:t>Landsat Advisory Group</a:t>
            </a:r>
          </a:p>
          <a:p>
            <a:pPr marL="520700" indent="-227013">
              <a:lnSpc>
                <a:spcPct val="120000"/>
              </a:lnSpc>
              <a:buFont typeface="Arial" panose="020B0604020202020204" pitchFamily="34" charset="0"/>
              <a:buChar char="•"/>
            </a:pPr>
            <a:r>
              <a:rPr lang="en-US" sz="2300" b="1" dirty="0"/>
              <a:t>Task</a:t>
            </a:r>
            <a:r>
              <a:rPr lang="en-US" sz="2300" dirty="0"/>
              <a:t>: Examine cost sharing options for Landsat data</a:t>
            </a:r>
          </a:p>
          <a:p>
            <a:pPr>
              <a:lnSpc>
                <a:spcPct val="120000"/>
              </a:lnSpc>
            </a:pPr>
            <a:r>
              <a:rPr lang="en-US" sz="2900" b="1" dirty="0"/>
              <a:t>Data as a Service</a:t>
            </a:r>
          </a:p>
          <a:p>
            <a:pPr marL="520700" indent="-227013">
              <a:lnSpc>
                <a:spcPct val="120000"/>
              </a:lnSpc>
              <a:buFont typeface="Arial" panose="020B0604020202020204" pitchFamily="34" charset="0"/>
              <a:buChar char="•"/>
            </a:pPr>
            <a:r>
              <a:rPr lang="en-US" sz="2300" b="1" dirty="0"/>
              <a:t>Task</a:t>
            </a:r>
            <a:r>
              <a:rPr lang="en-US" sz="2300" dirty="0"/>
              <a:t>:  Provide advice and recommendations addressing current and future needs for data as services from Federal data repositories (GeoPlatform, Data.gov, etc.)</a:t>
            </a:r>
          </a:p>
          <a:p>
            <a:pPr>
              <a:lnSpc>
                <a:spcPct val="120000"/>
              </a:lnSpc>
            </a:pPr>
            <a:r>
              <a:rPr lang="en-US" sz="2900" b="1" dirty="0"/>
              <a:t>Cultural &amp; Historical Geospatial Resources</a:t>
            </a:r>
          </a:p>
          <a:p>
            <a:pPr marL="520700" indent="-227013">
              <a:lnSpc>
                <a:spcPct val="120000"/>
              </a:lnSpc>
              <a:buFont typeface="Arial" panose="020B0604020202020204" pitchFamily="34" charset="0"/>
              <a:buChar char="•"/>
            </a:pPr>
            <a:r>
              <a:rPr lang="en-US" sz="2300" b="1" dirty="0"/>
              <a:t>Task</a:t>
            </a:r>
            <a:r>
              <a:rPr lang="en-US" sz="2300" dirty="0"/>
              <a:t>:  Provide advice and feedback on policies and procedures to protect geospatial data assets that have cultural and historical significance.</a:t>
            </a:r>
          </a:p>
          <a:p>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16</a:t>
            </a:fld>
            <a:endParaRPr lang="en-US" dirty="0"/>
          </a:p>
        </p:txBody>
      </p:sp>
    </p:spTree>
    <p:extLst>
      <p:ext uri="{BB962C8B-B14F-4D97-AF65-F5344CB8AC3E}">
        <p14:creationId xmlns:p14="http://schemas.microsoft.com/office/powerpoint/2010/main" val="143040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5CB61C03-3DC1-5C41-906D-0847B08828AD}"/>
              </a:ext>
            </a:extLst>
          </p:cNvPr>
          <p:cNvSpPr>
            <a:spLocks noGrp="1" noChangeArrowheads="1"/>
          </p:cNvSpPr>
          <p:nvPr>
            <p:ph type="title"/>
          </p:nvPr>
        </p:nvSpPr>
        <p:spPr>
          <a:xfrm>
            <a:off x="457200" y="304800"/>
            <a:ext cx="8229600" cy="762000"/>
          </a:xfrm>
        </p:spPr>
        <p:txBody>
          <a:bodyPr>
            <a:normAutofit/>
          </a:bodyPr>
          <a:lstStyle/>
          <a:p>
            <a:pPr eaLnBrk="1" hangingPunct="1"/>
            <a:r>
              <a:rPr lang="en-US" altLang="en-US" dirty="0">
                <a:ea typeface="ＭＳ Ｐゴシック" panose="020B0600070205080204" pitchFamily="34" charset="-128"/>
              </a:rPr>
              <a:t>Upcoming Activities</a:t>
            </a:r>
          </a:p>
        </p:txBody>
      </p:sp>
      <p:sp>
        <p:nvSpPr>
          <p:cNvPr id="28674" name="Rectangle 3">
            <a:extLst>
              <a:ext uri="{FF2B5EF4-FFF2-40B4-BE49-F238E27FC236}">
                <a16:creationId xmlns:a16="http://schemas.microsoft.com/office/drawing/2014/main" id="{A3B8B777-59F4-EC46-9EBC-4143DCE67757}"/>
              </a:ext>
            </a:extLst>
          </p:cNvPr>
          <p:cNvSpPr>
            <a:spLocks noGrp="1" noChangeArrowheads="1"/>
          </p:cNvSpPr>
          <p:nvPr>
            <p:ph type="body" idx="1"/>
          </p:nvPr>
        </p:nvSpPr>
        <p:spPr>
          <a:xfrm>
            <a:off x="457200" y="1530713"/>
            <a:ext cx="8534400" cy="4503762"/>
          </a:xfrm>
        </p:spPr>
        <p:txBody>
          <a:bodyPr>
            <a:normAutofit/>
          </a:bodyPr>
          <a:lstStyle/>
          <a:p>
            <a:r>
              <a:rPr lang="en-US" b="1" dirty="0"/>
              <a:t>NGAC Subcommittees:</a:t>
            </a:r>
          </a:p>
          <a:p>
            <a:pPr marL="801688" indent="-334963">
              <a:buFont typeface="Arial" panose="020B0604020202020204" pitchFamily="34" charset="0"/>
              <a:buChar char="•"/>
            </a:pPr>
            <a:r>
              <a:rPr lang="en-US" sz="2000" dirty="0"/>
              <a:t>Developing products/papers to address FGDC guidance to the NGAC</a:t>
            </a:r>
            <a:endParaRPr lang="en-US" sz="1200" dirty="0"/>
          </a:p>
          <a:p>
            <a:pPr lvl="1"/>
            <a:endParaRPr lang="en-US" sz="1200" dirty="0"/>
          </a:p>
          <a:p>
            <a:r>
              <a:rPr lang="en-US" b="1" dirty="0"/>
              <a:t>Next NGAC Meetings:</a:t>
            </a:r>
          </a:p>
          <a:p>
            <a:pPr marL="801688" indent="-334963">
              <a:buFont typeface="Arial" panose="020B0604020202020204" pitchFamily="34" charset="0"/>
              <a:buChar char="•"/>
            </a:pPr>
            <a:r>
              <a:rPr lang="en-US" sz="2000" dirty="0"/>
              <a:t>September 5-6, 2018 (National Conservation Training Center, Shepherdstown, WV)</a:t>
            </a:r>
            <a:endParaRPr lang="en-US" sz="600" dirty="0"/>
          </a:p>
          <a:p>
            <a:pPr marL="801688" indent="-334963">
              <a:buFont typeface="Arial" panose="020B0604020202020204" pitchFamily="34" charset="0"/>
              <a:buChar char="•"/>
            </a:pPr>
            <a:r>
              <a:rPr lang="en-US" sz="2000" dirty="0"/>
              <a:t>December 2018 Webinar Meeting (date TBD)</a:t>
            </a:r>
          </a:p>
          <a:p>
            <a:pPr indent="-342900">
              <a:defRPr/>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23114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173BD-010C-894A-AAA0-FED24BF08122}"/>
              </a:ext>
            </a:extLst>
          </p:cNvPr>
          <p:cNvSpPr>
            <a:spLocks noGrp="1"/>
          </p:cNvSpPr>
          <p:nvPr>
            <p:ph idx="1"/>
          </p:nvPr>
        </p:nvSpPr>
        <p:spPr>
          <a:xfrm>
            <a:off x="629539" y="2395226"/>
            <a:ext cx="7602105" cy="1764180"/>
          </a:xfrm>
        </p:spPr>
        <p:txBody>
          <a:bodyPr>
            <a:normAutofit/>
          </a:bodyPr>
          <a:lstStyle/>
          <a:p>
            <a:pPr algn="ctr"/>
            <a:r>
              <a:rPr lang="en-US" sz="3200" b="1" dirty="0">
                <a:solidFill>
                  <a:srgbClr val="002060"/>
                </a:solidFill>
              </a:rPr>
              <a:t>2018 Nominations/       </a:t>
            </a:r>
          </a:p>
          <a:p>
            <a:pPr algn="ctr"/>
            <a:r>
              <a:rPr lang="en-US" sz="3200" b="1" dirty="0">
                <a:solidFill>
                  <a:srgbClr val="002060"/>
                </a:solidFill>
              </a:rPr>
              <a:t>Appointments Process</a:t>
            </a:r>
          </a:p>
          <a:p>
            <a:pPr algn="ctr"/>
            <a:endParaRPr lang="en-US" sz="3200" b="1" dirty="0">
              <a:solidFill>
                <a:srgbClr val="002060"/>
              </a:solidFill>
            </a:endParaRPr>
          </a:p>
        </p:txBody>
      </p:sp>
      <p:sp>
        <p:nvSpPr>
          <p:cNvPr id="4" name="Slide Number Placeholder 3">
            <a:extLst>
              <a:ext uri="{FF2B5EF4-FFF2-40B4-BE49-F238E27FC236}">
                <a16:creationId xmlns:a16="http://schemas.microsoft.com/office/drawing/2014/main" id="{130A45FF-084D-1D4F-9635-CA385B97A1F0}"/>
              </a:ext>
            </a:extLst>
          </p:cNvPr>
          <p:cNvSpPr>
            <a:spLocks noGrp="1"/>
          </p:cNvSpPr>
          <p:nvPr>
            <p:ph type="sldNum" sz="quarter" idx="12"/>
          </p:nvPr>
        </p:nvSpPr>
        <p:spPr/>
        <p:txBody>
          <a:bodyPr/>
          <a:lstStyle/>
          <a:p>
            <a:fld id="{B54BC315-9560-46F5-B4AE-0DDBF6B14E63}" type="slidenum">
              <a:rPr lang="en-US" smtClean="0"/>
              <a:t>18</a:t>
            </a:fld>
            <a:endParaRPr lang="en-US" dirty="0"/>
          </a:p>
        </p:txBody>
      </p:sp>
    </p:spTree>
    <p:extLst>
      <p:ext uri="{BB962C8B-B14F-4D97-AF65-F5344CB8AC3E}">
        <p14:creationId xmlns:p14="http://schemas.microsoft.com/office/powerpoint/2010/main" val="367255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C9E7-F7FC-734B-9A1B-64A80166A501}"/>
              </a:ext>
            </a:extLst>
          </p:cNvPr>
          <p:cNvSpPr>
            <a:spLocks noGrp="1"/>
          </p:cNvSpPr>
          <p:nvPr>
            <p:ph type="title"/>
          </p:nvPr>
        </p:nvSpPr>
        <p:spPr/>
        <p:txBody>
          <a:bodyPr/>
          <a:lstStyle/>
          <a:p>
            <a:r>
              <a:rPr lang="en-US" dirty="0"/>
              <a:t>NGAC Nominations</a:t>
            </a:r>
          </a:p>
        </p:txBody>
      </p:sp>
      <p:sp>
        <p:nvSpPr>
          <p:cNvPr id="3" name="Content Placeholder 2">
            <a:extLst>
              <a:ext uri="{FF2B5EF4-FFF2-40B4-BE49-F238E27FC236}">
                <a16:creationId xmlns:a16="http://schemas.microsoft.com/office/drawing/2014/main" id="{99ACEAB0-92F6-7A47-B2CF-F55208436D4C}"/>
              </a:ext>
            </a:extLst>
          </p:cNvPr>
          <p:cNvSpPr>
            <a:spLocks noGrp="1"/>
          </p:cNvSpPr>
          <p:nvPr>
            <p:ph idx="1"/>
          </p:nvPr>
        </p:nvSpPr>
        <p:spPr/>
        <p:txBody>
          <a:bodyPr>
            <a:normAutofit lnSpcReduction="10000"/>
          </a:bodyPr>
          <a:lstStyle/>
          <a:p>
            <a:pPr marL="342900" indent="-342900">
              <a:lnSpc>
                <a:spcPct val="100000"/>
              </a:lnSpc>
              <a:buFont typeface="Arial" panose="020B0604020202020204" pitchFamily="34" charset="0"/>
              <a:buChar char="•"/>
            </a:pPr>
            <a:r>
              <a:rPr lang="en-US" dirty="0"/>
              <a:t>Call for Nominations issued on July 13, 2018</a:t>
            </a:r>
          </a:p>
          <a:p>
            <a:pPr marL="342900" indent="-342900">
              <a:lnSpc>
                <a:spcPct val="100000"/>
              </a:lnSpc>
              <a:buFont typeface="Arial" panose="020B0604020202020204" pitchFamily="34" charset="0"/>
              <a:buChar char="•"/>
            </a:pPr>
            <a:r>
              <a:rPr lang="en-US" dirty="0"/>
              <a:t>Nominations due </a:t>
            </a:r>
            <a:r>
              <a:rPr lang="en-US" b="1" dirty="0"/>
              <a:t>August 27, 2018</a:t>
            </a:r>
          </a:p>
          <a:p>
            <a:pPr marL="342900" indent="-342900">
              <a:lnSpc>
                <a:spcPct val="100000"/>
              </a:lnSpc>
              <a:buFont typeface="Arial" panose="020B0604020202020204" pitchFamily="34" charset="0"/>
              <a:buChar char="•"/>
            </a:pPr>
            <a:r>
              <a:rPr lang="en-US" dirty="0"/>
              <a:t>Nominations received through this Call for Nominations may be used to fill vacancies that will become available in 2018 and 2019.</a:t>
            </a:r>
            <a:endParaRPr lang="en-US" sz="1400" dirty="0"/>
          </a:p>
          <a:p>
            <a:pPr marL="342900" indent="-342900">
              <a:lnSpc>
                <a:spcPct val="100000"/>
              </a:lnSpc>
              <a:buFont typeface="Arial" panose="020B0604020202020204" pitchFamily="34" charset="0"/>
              <a:buChar char="•"/>
            </a:pPr>
            <a:r>
              <a:rPr lang="en-US" dirty="0"/>
              <a:t>Nominations will be evaluated by interagency review panel</a:t>
            </a:r>
          </a:p>
          <a:p>
            <a:pPr marL="342900" indent="-342900">
              <a:lnSpc>
                <a:spcPct val="100000"/>
              </a:lnSpc>
              <a:buFont typeface="Arial" panose="020B0604020202020204" pitchFamily="34" charset="0"/>
              <a:buChar char="•"/>
            </a:pPr>
            <a:r>
              <a:rPr lang="en-US" dirty="0"/>
              <a:t>Appointments to the NGAC are made by the Secretary of the Interior</a:t>
            </a:r>
          </a:p>
          <a:p>
            <a:pPr marL="342900" indent="-342900">
              <a:lnSpc>
                <a:spcPct val="100000"/>
              </a:lnSpc>
              <a:buFont typeface="Arial" panose="020B0604020202020204" pitchFamily="34" charset="0"/>
              <a:buChar char="•"/>
            </a:pPr>
            <a:r>
              <a:rPr lang="en-US" dirty="0"/>
              <a:t>Next appointments – December 2018</a:t>
            </a:r>
          </a:p>
          <a:p>
            <a:endParaRPr lang="en-US" dirty="0"/>
          </a:p>
        </p:txBody>
      </p:sp>
      <p:sp>
        <p:nvSpPr>
          <p:cNvPr id="4" name="Slide Number Placeholder 3">
            <a:extLst>
              <a:ext uri="{FF2B5EF4-FFF2-40B4-BE49-F238E27FC236}">
                <a16:creationId xmlns:a16="http://schemas.microsoft.com/office/drawing/2014/main" id="{591CCD9F-8C9E-FD49-A32F-F05CEF5955A9}"/>
              </a:ext>
            </a:extLst>
          </p:cNvPr>
          <p:cNvSpPr>
            <a:spLocks noGrp="1"/>
          </p:cNvSpPr>
          <p:nvPr>
            <p:ph type="sldNum" sz="quarter" idx="12"/>
          </p:nvPr>
        </p:nvSpPr>
        <p:spPr/>
        <p:txBody>
          <a:bodyPr/>
          <a:lstStyle/>
          <a:p>
            <a:fld id="{B54BC315-9560-46F5-B4AE-0DDBF6B14E63}" type="slidenum">
              <a:rPr lang="en-US" smtClean="0"/>
              <a:t>19</a:t>
            </a:fld>
            <a:endParaRPr lang="en-US" dirty="0"/>
          </a:p>
        </p:txBody>
      </p:sp>
    </p:spTree>
    <p:extLst>
      <p:ext uri="{BB962C8B-B14F-4D97-AF65-F5344CB8AC3E}">
        <p14:creationId xmlns:p14="http://schemas.microsoft.com/office/powerpoint/2010/main" val="216189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775F-9D89-3047-8C60-63A5E9D22FC6}"/>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791A2D24-CE67-654C-8EF9-E11FE2A3B97C}"/>
              </a:ext>
            </a:extLst>
          </p:cNvPr>
          <p:cNvSpPr>
            <a:spLocks noGrp="1"/>
          </p:cNvSpPr>
          <p:nvPr>
            <p:ph type="sldNum" sz="quarter" idx="12"/>
          </p:nvPr>
        </p:nvSpPr>
        <p:spPr/>
        <p:txBody>
          <a:bodyPr/>
          <a:lstStyle/>
          <a:p>
            <a:fld id="{B54BC315-9560-46F5-B4AE-0DDBF6B14E63}" type="slidenum">
              <a:rPr lang="en-US" smtClean="0"/>
              <a:t>2</a:t>
            </a:fld>
            <a:endParaRPr lang="en-US" dirty="0"/>
          </a:p>
        </p:txBody>
      </p:sp>
      <p:graphicFrame>
        <p:nvGraphicFramePr>
          <p:cNvPr id="5" name="Content Placeholder 4">
            <a:extLst>
              <a:ext uri="{FF2B5EF4-FFF2-40B4-BE49-F238E27FC236}">
                <a16:creationId xmlns:a16="http://schemas.microsoft.com/office/drawing/2014/main" id="{E917401E-DD14-D44D-B148-BFC4C4EAA13C}"/>
              </a:ext>
            </a:extLst>
          </p:cNvPr>
          <p:cNvGraphicFramePr>
            <a:graphicFrameLocks noGrp="1"/>
          </p:cNvGraphicFramePr>
          <p:nvPr>
            <p:ph idx="1"/>
            <p:extLst>
              <p:ext uri="{D42A27DB-BD31-4B8C-83A1-F6EECF244321}">
                <p14:modId xmlns:p14="http://schemas.microsoft.com/office/powerpoint/2010/main" val="1304018604"/>
              </p:ext>
            </p:extLst>
          </p:nvPr>
        </p:nvGraphicFramePr>
        <p:xfrm>
          <a:off x="393756" y="1362419"/>
          <a:ext cx="8534400" cy="3677920"/>
        </p:xfrm>
        <a:graphic>
          <a:graphicData uri="http://schemas.openxmlformats.org/drawingml/2006/table">
            <a:tbl>
              <a:tblPr firstRow="1" bandRow="1">
                <a:tableStyleId>{F5AB1C69-6EDB-4FF4-983F-18BD219EF322}</a:tableStyleId>
              </a:tblPr>
              <a:tblGrid>
                <a:gridCol w="5029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endParaRPr lang="en-US" sz="1600" dirty="0"/>
                    </a:p>
                  </a:txBody>
                  <a:tcPr>
                    <a:noFill/>
                  </a:tcPr>
                </a:tc>
                <a:tc>
                  <a:txBody>
                    <a:bodyPr/>
                    <a:lstStyle/>
                    <a:p>
                      <a:endParaRPr lang="en-US" sz="1600" b="0" dirty="0"/>
                    </a:p>
                  </a:txBody>
                  <a:tcPr>
                    <a:noFill/>
                  </a:tcPr>
                </a:tc>
                <a:extLst>
                  <a:ext uri="{0D108BD9-81ED-4DB2-BD59-A6C34878D82A}">
                    <a16:rowId xmlns:a16="http://schemas.microsoft.com/office/drawing/2014/main" val="10000"/>
                  </a:ext>
                </a:extLst>
              </a:tr>
              <a:tr h="370840">
                <a:tc>
                  <a:txBody>
                    <a:bodyPr/>
                    <a:lstStyle/>
                    <a:p>
                      <a:pPr>
                        <a:buFont typeface="Arial" pitchFamily="34" charset="0"/>
                        <a:buChar char="•"/>
                      </a:pPr>
                      <a:r>
                        <a:rPr lang="en-US" sz="2000" b="1" baseline="0" dirty="0"/>
                        <a:t>    Welcome/NGAC Background</a:t>
                      </a:r>
                      <a:endParaRPr lang="en-US" sz="2000" b="1" dirty="0"/>
                    </a:p>
                  </a:txBody>
                  <a:tcPr>
                    <a:noFill/>
                  </a:tcPr>
                </a:tc>
                <a:tc>
                  <a:txBody>
                    <a:bodyPr/>
                    <a:lstStyle/>
                    <a:p>
                      <a:pPr marL="11113" indent="0">
                        <a:tabLst/>
                      </a:pPr>
                      <a:r>
                        <a:rPr lang="en-US" sz="2000" b="0" dirty="0"/>
                        <a:t>Ivan DeLoatch,                      FGDC Executive Director</a:t>
                      </a:r>
                    </a:p>
                    <a:p>
                      <a:endParaRPr lang="en-US" sz="1100" b="0" dirty="0"/>
                    </a:p>
                  </a:txBody>
                  <a:tcPr>
                    <a:noFill/>
                  </a:tcPr>
                </a:tc>
                <a:extLst>
                  <a:ext uri="{0D108BD9-81ED-4DB2-BD59-A6C34878D82A}">
                    <a16:rowId xmlns:a16="http://schemas.microsoft.com/office/drawing/2014/main" val="10001"/>
                  </a:ext>
                </a:extLst>
              </a:tr>
              <a:tr h="370840">
                <a:tc>
                  <a:txBody>
                    <a:bodyPr/>
                    <a:lstStyle/>
                    <a:p>
                      <a:pPr marL="342900" indent="-342900">
                        <a:buFont typeface="Arial" pitchFamily="34" charset="0"/>
                        <a:buChar char="•"/>
                      </a:pPr>
                      <a:r>
                        <a:rPr lang="en-US" sz="2000" b="1" dirty="0"/>
                        <a:t>NGAC Activities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Julie Sweetkind-Singer,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NGAC Chair</a:t>
                      </a:r>
                      <a:endParaRPr lang="en-US" sz="1100" b="0" dirty="0"/>
                    </a:p>
                    <a:p>
                      <a:endParaRPr lang="en-US" sz="1100" b="0" dirty="0"/>
                    </a:p>
                  </a:txBody>
                  <a:tcPr>
                    <a:noFill/>
                  </a:tcPr>
                </a:tc>
                <a:extLst>
                  <a:ext uri="{0D108BD9-81ED-4DB2-BD59-A6C34878D82A}">
                    <a16:rowId xmlns:a16="http://schemas.microsoft.com/office/drawing/2014/main" val="10002"/>
                  </a:ext>
                </a:extLst>
              </a:tr>
              <a:tr h="370840">
                <a:tc>
                  <a:txBody>
                    <a:bodyPr/>
                    <a:lstStyle/>
                    <a:p>
                      <a:pPr marL="342900" indent="-342900">
                        <a:buFont typeface="Arial" pitchFamily="34" charset="0"/>
                        <a:buChar char="•"/>
                      </a:pPr>
                      <a:r>
                        <a:rPr lang="en-US" sz="2000" b="1" dirty="0"/>
                        <a:t>2018 NGAC Nominations/       Appointments Process</a:t>
                      </a:r>
                    </a:p>
                  </a:txBody>
                  <a:tcPr>
                    <a:noFill/>
                  </a:tcPr>
                </a:tc>
                <a:tc>
                  <a:txBody>
                    <a:bodyPr/>
                    <a:lstStyle/>
                    <a:p>
                      <a:r>
                        <a:rPr lang="en-US" sz="2000" b="0" dirty="0"/>
                        <a:t>John Mahoney, </a:t>
                      </a:r>
                    </a:p>
                    <a:p>
                      <a:r>
                        <a:rPr lang="en-US" sz="2000" b="0" dirty="0"/>
                        <a:t>FGDC</a:t>
                      </a:r>
                    </a:p>
                    <a:p>
                      <a:endParaRPr lang="en-US" sz="2000" b="0" dirty="0"/>
                    </a:p>
                    <a:p>
                      <a:endParaRPr lang="en-US" sz="1100" b="0" dirty="0"/>
                    </a:p>
                  </a:txBody>
                  <a:tcPr>
                    <a:noFill/>
                  </a:tcPr>
                </a:tc>
                <a:extLst>
                  <a:ext uri="{0D108BD9-81ED-4DB2-BD59-A6C34878D82A}">
                    <a16:rowId xmlns:a16="http://schemas.microsoft.com/office/drawing/2014/main" val="10003"/>
                  </a:ext>
                </a:extLst>
              </a:tr>
              <a:tr h="370840">
                <a:tc>
                  <a:txBody>
                    <a:bodyPr/>
                    <a:lstStyle/>
                    <a:p>
                      <a:pPr>
                        <a:buFont typeface="Arial" pitchFamily="34" charset="0"/>
                        <a:buChar char="•"/>
                      </a:pPr>
                      <a:r>
                        <a:rPr lang="en-US" sz="2000" b="1" baseline="0" dirty="0"/>
                        <a:t>   </a:t>
                      </a:r>
                      <a:r>
                        <a:rPr lang="en-US" sz="2000" b="1" dirty="0"/>
                        <a:t>Questions/Discussion</a:t>
                      </a:r>
                    </a:p>
                  </a:txBody>
                  <a:tcPr>
                    <a:noFill/>
                  </a:tcPr>
                </a:tc>
                <a:tc>
                  <a:txBody>
                    <a:bodyPr/>
                    <a:lstStyle/>
                    <a:p>
                      <a:r>
                        <a:rPr lang="en-US" sz="2000" b="0" dirty="0"/>
                        <a:t>Group</a:t>
                      </a: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603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232A-1B51-AC45-B5A9-26F55618E8E3}"/>
              </a:ext>
            </a:extLst>
          </p:cNvPr>
          <p:cNvSpPr>
            <a:spLocks noGrp="1"/>
          </p:cNvSpPr>
          <p:nvPr>
            <p:ph type="title"/>
          </p:nvPr>
        </p:nvSpPr>
        <p:spPr/>
        <p:txBody>
          <a:bodyPr/>
          <a:lstStyle/>
          <a:p>
            <a:r>
              <a:rPr lang="en-US" dirty="0"/>
              <a:t>NGAC Appointments</a:t>
            </a:r>
          </a:p>
        </p:txBody>
      </p:sp>
      <p:sp>
        <p:nvSpPr>
          <p:cNvPr id="3" name="Content Placeholder 2">
            <a:extLst>
              <a:ext uri="{FF2B5EF4-FFF2-40B4-BE49-F238E27FC236}">
                <a16:creationId xmlns:a16="http://schemas.microsoft.com/office/drawing/2014/main" id="{F4EEA4CA-6700-CB43-B8AE-FF22D759DE83}"/>
              </a:ext>
            </a:extLst>
          </p:cNvPr>
          <p:cNvSpPr>
            <a:spLocks noGrp="1"/>
          </p:cNvSpPr>
          <p:nvPr>
            <p:ph idx="1"/>
          </p:nvPr>
        </p:nvSpPr>
        <p:spPr/>
        <p:txBody>
          <a:bodyPr>
            <a:normAutofit fontScale="85000" lnSpcReduction="10000"/>
          </a:bodyPr>
          <a:lstStyle/>
          <a:p>
            <a:pPr marL="342900" indent="-342900">
              <a:lnSpc>
                <a:spcPct val="110000"/>
              </a:lnSpc>
              <a:buFont typeface="Arial" panose="020B0604020202020204" pitchFamily="34" charset="0"/>
              <a:buChar char="•"/>
            </a:pPr>
            <a:r>
              <a:rPr lang="en-US" dirty="0"/>
              <a:t>NGAC members are selected to achieve a balanced representation of the perspectives of the various stakeholders or communities of interest involved in national geospatial activities and the development of the NSDI. </a:t>
            </a:r>
          </a:p>
          <a:p>
            <a:pPr marL="342900" indent="-342900">
              <a:lnSpc>
                <a:spcPct val="110000"/>
              </a:lnSpc>
              <a:buFont typeface="Arial" panose="020B0604020202020204" pitchFamily="34" charset="0"/>
              <a:buChar char="•"/>
            </a:pPr>
            <a:r>
              <a:rPr lang="en-US" dirty="0"/>
              <a:t>Selection of members includes consideration of geographic balance.</a:t>
            </a:r>
          </a:p>
          <a:p>
            <a:pPr marL="342900" indent="-342900">
              <a:lnSpc>
                <a:spcPct val="110000"/>
              </a:lnSpc>
              <a:buFont typeface="Arial" panose="020B0604020202020204" pitchFamily="34" charset="0"/>
              <a:buChar char="•"/>
            </a:pPr>
            <a:r>
              <a:rPr lang="en-US" dirty="0"/>
              <a:t>NGAC members serve staggered terms to promote continuity.</a:t>
            </a:r>
          </a:p>
          <a:p>
            <a:pPr marL="342900" indent="-342900">
              <a:lnSpc>
                <a:spcPct val="110000"/>
              </a:lnSpc>
              <a:buFont typeface="Arial" panose="020B0604020202020204" pitchFamily="34" charset="0"/>
              <a:buChar char="•"/>
            </a:pPr>
            <a:r>
              <a:rPr lang="en-US" dirty="0"/>
              <a:t>Appointments are for 3 year terms, and members may not serve more than 2 consecutive terms.</a:t>
            </a:r>
          </a:p>
          <a:p>
            <a:pPr marL="342900" indent="-342900">
              <a:lnSpc>
                <a:spcPct val="110000"/>
              </a:lnSpc>
              <a:buFont typeface="Arial" panose="020B0604020202020204" pitchFamily="34" charset="0"/>
              <a:buChar char="•"/>
            </a:pPr>
            <a:r>
              <a:rPr lang="en-US" dirty="0"/>
              <a:t>Members are reimbursed, per Federal travel regulations, for travel and per diem expenses while attending NGAC meetings.</a:t>
            </a:r>
          </a:p>
          <a:p>
            <a:endParaRPr lang="en-US" dirty="0"/>
          </a:p>
        </p:txBody>
      </p:sp>
      <p:sp>
        <p:nvSpPr>
          <p:cNvPr id="4" name="Slide Number Placeholder 3">
            <a:extLst>
              <a:ext uri="{FF2B5EF4-FFF2-40B4-BE49-F238E27FC236}">
                <a16:creationId xmlns:a16="http://schemas.microsoft.com/office/drawing/2014/main" id="{DC305CF0-8B17-ED4D-858B-7C47F7E12F6B}"/>
              </a:ext>
            </a:extLst>
          </p:cNvPr>
          <p:cNvSpPr>
            <a:spLocks noGrp="1"/>
          </p:cNvSpPr>
          <p:nvPr>
            <p:ph type="sldNum" sz="quarter" idx="12"/>
          </p:nvPr>
        </p:nvSpPr>
        <p:spPr/>
        <p:txBody>
          <a:bodyPr/>
          <a:lstStyle/>
          <a:p>
            <a:fld id="{B54BC315-9560-46F5-B4AE-0DDBF6B14E63}" type="slidenum">
              <a:rPr lang="en-US" smtClean="0"/>
              <a:t>20</a:t>
            </a:fld>
            <a:endParaRPr lang="en-US" dirty="0"/>
          </a:p>
        </p:txBody>
      </p:sp>
    </p:spTree>
    <p:extLst>
      <p:ext uri="{BB962C8B-B14F-4D97-AF65-F5344CB8AC3E}">
        <p14:creationId xmlns:p14="http://schemas.microsoft.com/office/powerpoint/2010/main" val="132155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8A67-C46D-3549-BA4B-2DBE040640AD}"/>
              </a:ext>
            </a:extLst>
          </p:cNvPr>
          <p:cNvSpPr>
            <a:spLocks noGrp="1"/>
          </p:cNvSpPr>
          <p:nvPr>
            <p:ph type="title"/>
          </p:nvPr>
        </p:nvSpPr>
        <p:spPr/>
        <p:txBody>
          <a:bodyPr/>
          <a:lstStyle/>
          <a:p>
            <a:r>
              <a:rPr lang="en-US" dirty="0"/>
              <a:t>Nomination Requirements</a:t>
            </a:r>
          </a:p>
        </p:txBody>
      </p:sp>
      <p:sp>
        <p:nvSpPr>
          <p:cNvPr id="3" name="Content Placeholder 2">
            <a:extLst>
              <a:ext uri="{FF2B5EF4-FFF2-40B4-BE49-F238E27FC236}">
                <a16:creationId xmlns:a16="http://schemas.microsoft.com/office/drawing/2014/main" id="{96DFF89C-CA01-AE44-BD5E-1B46B4A029EB}"/>
              </a:ext>
            </a:extLst>
          </p:cNvPr>
          <p:cNvSpPr>
            <a:spLocks noGrp="1"/>
          </p:cNvSpPr>
          <p:nvPr>
            <p:ph idx="1"/>
          </p:nvPr>
        </p:nvSpPr>
        <p:spPr>
          <a:xfrm>
            <a:off x="859904" y="1358162"/>
            <a:ext cx="7602105" cy="4540833"/>
          </a:xfrm>
        </p:spPr>
        <p:txBody>
          <a:bodyPr>
            <a:normAutofit fontScale="77500" lnSpcReduction="20000"/>
          </a:bodyPr>
          <a:lstStyle/>
          <a:p>
            <a:pPr marL="342900" indent="-342900">
              <a:lnSpc>
                <a:spcPct val="120000"/>
              </a:lnSpc>
              <a:buFont typeface="Arial" panose="020B0604020202020204" pitchFamily="34" charset="0"/>
              <a:buChar char="•"/>
            </a:pPr>
            <a:r>
              <a:rPr lang="en-US" dirty="0"/>
              <a:t>Nominations may come from employers, associations, professional organizations, or other geospatial organizations. </a:t>
            </a:r>
          </a:p>
          <a:p>
            <a:pPr marL="342900" indent="-342900">
              <a:lnSpc>
                <a:spcPct val="120000"/>
              </a:lnSpc>
              <a:buFont typeface="Arial" panose="020B0604020202020204" pitchFamily="34" charset="0"/>
              <a:buChar char="•"/>
            </a:pPr>
            <a:r>
              <a:rPr lang="en-US" dirty="0"/>
              <a:t>Nominations should include a resume providing an adequate description of the nominee’s qualifications, including information that would enable the Department of the Interior to make an informed decision regarding meeting the membership requirements of the Committee and permit the Department of the Interior to contact a potential member. </a:t>
            </a:r>
          </a:p>
          <a:p>
            <a:pPr marL="342900" indent="-342900">
              <a:lnSpc>
                <a:spcPct val="120000"/>
              </a:lnSpc>
              <a:buFont typeface="Arial" panose="020B0604020202020204" pitchFamily="34" charset="0"/>
              <a:buChar char="•"/>
            </a:pPr>
            <a:r>
              <a:rPr lang="en-US" dirty="0"/>
              <a:t>Nominees are strongly encouraged to include supporting letters from constituents, trade associations, alliances, and/or other organizations that indicate the support by a meaningful constituency for the nominee.</a:t>
            </a:r>
          </a:p>
          <a:p>
            <a:pPr marL="342900" indent="-342900">
              <a:lnSpc>
                <a:spcPct val="120000"/>
              </a:lnSpc>
              <a:buFont typeface="Arial" panose="020B0604020202020204" pitchFamily="34" charset="0"/>
              <a:buChar char="•"/>
            </a:pPr>
            <a:r>
              <a:rPr lang="en-US" dirty="0"/>
              <a:t>Additional information about the nomination process is available on the NGAC website at </a:t>
            </a:r>
            <a:r>
              <a:rPr lang="en-US" dirty="0">
                <a:hlinkClick r:id="rId2"/>
              </a:rPr>
              <a:t>www.fgdc.gov/ngac</a:t>
            </a:r>
            <a:endParaRPr lang="en-US" dirty="0"/>
          </a:p>
          <a:p>
            <a:endParaRPr lang="en-US" dirty="0"/>
          </a:p>
        </p:txBody>
      </p:sp>
      <p:sp>
        <p:nvSpPr>
          <p:cNvPr id="4" name="Slide Number Placeholder 3">
            <a:extLst>
              <a:ext uri="{FF2B5EF4-FFF2-40B4-BE49-F238E27FC236}">
                <a16:creationId xmlns:a16="http://schemas.microsoft.com/office/drawing/2014/main" id="{E2DED293-E1CF-844F-89EB-5D64A8E3732B}"/>
              </a:ext>
            </a:extLst>
          </p:cNvPr>
          <p:cNvSpPr>
            <a:spLocks noGrp="1"/>
          </p:cNvSpPr>
          <p:nvPr>
            <p:ph type="sldNum" sz="quarter" idx="12"/>
          </p:nvPr>
        </p:nvSpPr>
        <p:spPr/>
        <p:txBody>
          <a:bodyPr/>
          <a:lstStyle/>
          <a:p>
            <a:fld id="{B54BC315-9560-46F5-B4AE-0DDBF6B14E63}" type="slidenum">
              <a:rPr lang="en-US" smtClean="0"/>
              <a:t>21</a:t>
            </a:fld>
            <a:endParaRPr lang="en-US" dirty="0"/>
          </a:p>
        </p:txBody>
      </p:sp>
    </p:spTree>
    <p:extLst>
      <p:ext uri="{BB962C8B-B14F-4D97-AF65-F5344CB8AC3E}">
        <p14:creationId xmlns:p14="http://schemas.microsoft.com/office/powerpoint/2010/main" val="208785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NGAC Appointments Status</a:t>
            </a:r>
          </a:p>
        </p:txBody>
      </p:sp>
      <p:sp>
        <p:nvSpPr>
          <p:cNvPr id="4" name="Slide Number Placeholder 3"/>
          <p:cNvSpPr>
            <a:spLocks noGrp="1"/>
          </p:cNvSpPr>
          <p:nvPr>
            <p:ph type="sldNum" sz="quarter" idx="12"/>
          </p:nvPr>
        </p:nvSpPr>
        <p:spPr/>
        <p:txBody>
          <a:bodyPr/>
          <a:lstStyle/>
          <a:p>
            <a:fld id="{B54BC315-9560-46F5-B4AE-0DDBF6B14E63}" type="slidenum">
              <a:rPr lang="en-US" smtClean="0"/>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9482516"/>
              </p:ext>
            </p:extLst>
          </p:nvPr>
        </p:nvGraphicFramePr>
        <p:xfrm>
          <a:off x="3243029" y="1138688"/>
          <a:ext cx="4843704" cy="5373080"/>
        </p:xfrm>
        <a:graphic>
          <a:graphicData uri="http://schemas.openxmlformats.org/drawingml/2006/table">
            <a:tbl>
              <a:tblPr/>
              <a:tblGrid>
                <a:gridCol w="2421853">
                  <a:extLst>
                    <a:ext uri="{9D8B030D-6E8A-4147-A177-3AD203B41FA5}">
                      <a16:colId xmlns:a16="http://schemas.microsoft.com/office/drawing/2014/main" val="20000"/>
                    </a:ext>
                  </a:extLst>
                </a:gridCol>
                <a:gridCol w="2421851">
                  <a:extLst>
                    <a:ext uri="{9D8B030D-6E8A-4147-A177-3AD203B41FA5}">
                      <a16:colId xmlns:a16="http://schemas.microsoft.com/office/drawing/2014/main" val="20001"/>
                    </a:ext>
                  </a:extLst>
                </a:gridCol>
              </a:tblGrid>
              <a:tr h="1993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rPr>
                        <a:t>Non-Governmental (14)</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rPr>
                        <a:t>Governmental (13)</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36717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Private Sector</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Sarah Battersby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Matthew Gentile*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Roger Mitchell*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Rebecca Moore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Carl Reed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Pat Cummens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Roberta Lenczowski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Kevin Pomfret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Rebecca Somers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State</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Gar Clarke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Stuart Davis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Cy Smith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Jennie Stapp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Harvey Thorleifson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70C0"/>
                        </a:solidFill>
                        <a:effectLst/>
                        <a:latin typeface="Calibri" charset="0"/>
                        <a:ea typeface="ＭＳ Ｐゴシック" charset="0"/>
                        <a:cs typeface="ＭＳ Ｐゴシック" charset="0"/>
                      </a:endParaRP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35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County</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(1)</a:t>
                      </a:r>
                      <a:endPar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Jason Warzinik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69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Academia</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(3)</a:t>
                      </a:r>
                      <a:endPar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Laxmi Ramasubramanian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May Yuan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Julie Sweetkind-Singer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70C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Federal </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(2)</a:t>
                      </a:r>
                      <a:endPar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David Alexander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Frank Avila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69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Regional</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Xavier Irias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269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Non-Profit</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Douglas Richardson*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Keith Masback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70C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City/Municipal</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Amber Reynolds</a:t>
                      </a:r>
                      <a:endPar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35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Tribal </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Frank Harjo*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FF0000"/>
                          </a:solidFill>
                          <a:effectLst/>
                          <a:latin typeface="Calibri" charset="0"/>
                          <a:ea typeface="ＭＳ Ｐゴシック" charset="0"/>
                          <a:cs typeface="ＭＳ Ｐゴシック" charset="0"/>
                        </a:rPr>
                        <a:t>Garet Couch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610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0000"/>
                          </a:solidFill>
                          <a:effectLst/>
                          <a:latin typeface="Calibri" charset="0"/>
                          <a:ea typeface="ＭＳ Ｐゴシック" charset="0"/>
                          <a:cs typeface="ＭＳ Ｐゴシック" charset="0"/>
                        </a:rPr>
                        <a:t>Emergency Services</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Calibri" charset="0"/>
                          <a:ea typeface="ＭＳ Ｐゴシック" charset="0"/>
                          <a:cs typeface="ＭＳ Ｐゴシック" charset="0"/>
                        </a:rPr>
                        <a:t>Talbot Brooks*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60194" marR="601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623951" y="1459782"/>
            <a:ext cx="2362200" cy="3893374"/>
          </a:xfrm>
          <a:prstGeom prst="rect">
            <a:avLst/>
          </a:prstGeom>
          <a:noFill/>
        </p:spPr>
        <p:txBody>
          <a:bodyPr>
            <a:spAutoFit/>
          </a:bodyPr>
          <a:lstStyle/>
          <a:p>
            <a:pPr>
              <a:defRPr/>
            </a:pPr>
            <a:r>
              <a:rPr lang="en-US" sz="1200" b="1" dirty="0">
                <a:solidFill>
                  <a:srgbClr val="0000FF"/>
                </a:solidFill>
                <a:latin typeface="Calibri" pitchFamily="34" charset="0"/>
                <a:ea typeface="ＭＳ Ｐゴシック" pitchFamily="-109" charset="-128"/>
                <a:cs typeface="+mn-cs"/>
              </a:rPr>
              <a:t>Current Members </a:t>
            </a:r>
          </a:p>
          <a:p>
            <a:pPr>
              <a:defRPr/>
            </a:pPr>
            <a:r>
              <a:rPr lang="en-US" sz="1200" b="1" dirty="0">
                <a:solidFill>
                  <a:srgbClr val="0000FF"/>
                </a:solidFill>
                <a:latin typeface="Calibri" pitchFamily="34" charset="0"/>
                <a:ea typeface="ＭＳ Ｐゴシック" pitchFamily="-109" charset="-128"/>
                <a:cs typeface="+mn-cs"/>
              </a:rPr>
              <a:t>(Terms expire December 2018)</a:t>
            </a:r>
          </a:p>
          <a:p>
            <a:pPr>
              <a:defRPr/>
            </a:pPr>
            <a:endParaRPr lang="en-US" sz="1200" dirty="0">
              <a:solidFill>
                <a:schemeClr val="bg2">
                  <a:lumMod val="50000"/>
                </a:schemeClr>
              </a:solidFill>
              <a:latin typeface="Calibri" pitchFamily="34" charset="0"/>
              <a:ea typeface="ＭＳ Ｐゴシック" pitchFamily="-109" charset="-128"/>
              <a:cs typeface="+mn-cs"/>
            </a:endParaRPr>
          </a:p>
          <a:p>
            <a:pPr>
              <a:defRPr/>
            </a:pPr>
            <a:r>
              <a:rPr lang="en-US" sz="1200" b="1" dirty="0">
                <a:solidFill>
                  <a:srgbClr val="FF0000"/>
                </a:solidFill>
                <a:latin typeface="Calibri" pitchFamily="34" charset="0"/>
                <a:ea typeface="ＭＳ Ｐゴシック" pitchFamily="-109" charset="-128"/>
                <a:cs typeface="+mn-cs"/>
              </a:rPr>
              <a:t>Current Members </a:t>
            </a:r>
          </a:p>
          <a:p>
            <a:pPr>
              <a:defRPr/>
            </a:pPr>
            <a:r>
              <a:rPr lang="en-US" sz="1200" b="1" dirty="0">
                <a:solidFill>
                  <a:srgbClr val="FF0000"/>
                </a:solidFill>
                <a:latin typeface="Calibri" pitchFamily="34" charset="0"/>
                <a:ea typeface="ＭＳ Ｐゴシック" pitchFamily="-109" charset="-128"/>
                <a:cs typeface="+mn-cs"/>
              </a:rPr>
              <a:t>(Terms expire December 2019)</a:t>
            </a:r>
          </a:p>
          <a:p>
            <a:pPr>
              <a:defRPr/>
            </a:pPr>
            <a:endParaRPr lang="en-US" sz="1100" b="1" dirty="0">
              <a:solidFill>
                <a:srgbClr val="FF0000"/>
              </a:solidFill>
              <a:latin typeface="Calibri" pitchFamily="34" charset="0"/>
              <a:ea typeface="ＭＳ Ｐゴシック" pitchFamily="-109" charset="-128"/>
              <a:cs typeface="+mn-cs"/>
            </a:endParaRPr>
          </a:p>
          <a:p>
            <a:pPr>
              <a:defRPr/>
            </a:pPr>
            <a:endParaRPr lang="en-US" sz="1100" b="1" dirty="0">
              <a:solidFill>
                <a:srgbClr val="FF0000"/>
              </a:solidFill>
              <a:latin typeface="Calibri" pitchFamily="34" charset="0"/>
              <a:ea typeface="ＭＳ Ｐゴシック" pitchFamily="-109" charset="-128"/>
              <a:cs typeface="+mn-cs"/>
            </a:endParaRPr>
          </a:p>
          <a:p>
            <a:pPr>
              <a:defRPr/>
            </a:pPr>
            <a:endParaRPr lang="en-US" sz="1100" b="1" dirty="0">
              <a:solidFill>
                <a:srgbClr val="FF0000"/>
              </a:solidFill>
              <a:latin typeface="Calibri" pitchFamily="34" charset="0"/>
              <a:ea typeface="ＭＳ Ｐゴシック" pitchFamily="-109" charset="-128"/>
              <a:cs typeface="+mn-cs"/>
            </a:endParaRPr>
          </a:p>
          <a:p>
            <a:pPr>
              <a:defRPr/>
            </a:pPr>
            <a:endParaRPr lang="en-US" sz="1100" b="1" dirty="0">
              <a:solidFill>
                <a:srgbClr val="FF0000"/>
              </a:solidFill>
              <a:latin typeface="Calibri" pitchFamily="34" charset="0"/>
              <a:ea typeface="ＭＳ Ｐゴシック" pitchFamily="-109" charset="-128"/>
              <a:cs typeface="+mn-cs"/>
            </a:endParaRPr>
          </a:p>
          <a:p>
            <a:pPr>
              <a:defRPr/>
            </a:pPr>
            <a:endParaRPr lang="en-US" sz="1100" b="1" dirty="0">
              <a:solidFill>
                <a:srgbClr val="FF0000"/>
              </a:solidFill>
              <a:latin typeface="Calibri" pitchFamily="34" charset="0"/>
              <a:ea typeface="ＭＳ Ｐゴシック" pitchFamily="-109" charset="-128"/>
              <a:cs typeface="+mn-cs"/>
            </a:endParaRPr>
          </a:p>
          <a:p>
            <a:pPr>
              <a:defRPr/>
            </a:pPr>
            <a:r>
              <a:rPr lang="en-US" sz="1100" b="1" i="1" dirty="0">
                <a:solidFill>
                  <a:srgbClr val="0000FF"/>
                </a:solidFill>
                <a:latin typeface="Calibri" pitchFamily="34" charset="0"/>
              </a:rPr>
              <a:t>* Asterisk denotes Members completing second term on NGAC in December 2018.  Per the NGAC Charter, cannot be appointed to third consecutive term.</a:t>
            </a:r>
            <a:endParaRPr lang="en-US" sz="1100" i="1" dirty="0">
              <a:solidFill>
                <a:srgbClr val="0000FF"/>
              </a:solidFill>
              <a:latin typeface="Calibri" pitchFamily="34" charset="0"/>
            </a:endParaRPr>
          </a:p>
          <a:p>
            <a:pPr>
              <a:defRPr/>
            </a:pPr>
            <a:endParaRPr lang="en-US" sz="1100" i="1" dirty="0">
              <a:solidFill>
                <a:srgbClr val="FF0000"/>
              </a:solidFill>
              <a:latin typeface="Calibri" pitchFamily="34" charset="0"/>
              <a:ea typeface="ＭＳ Ｐゴシック" pitchFamily="-109" charset="-128"/>
              <a:cs typeface="+mn-cs"/>
            </a:endParaRPr>
          </a:p>
          <a:p>
            <a:pPr>
              <a:defRPr/>
            </a:pPr>
            <a:endParaRPr lang="en-US" sz="1200" b="1" dirty="0">
              <a:solidFill>
                <a:srgbClr val="000000"/>
              </a:solidFill>
              <a:latin typeface="Calibri" pitchFamily="34" charset="0"/>
              <a:ea typeface="Calibri"/>
              <a:cs typeface="Arial"/>
            </a:endParaRPr>
          </a:p>
          <a:p>
            <a:pPr>
              <a:defRPr/>
            </a:pPr>
            <a:endParaRPr lang="en-US" sz="1200" b="1" dirty="0">
              <a:solidFill>
                <a:srgbClr val="000000"/>
              </a:solidFill>
              <a:latin typeface="Calibri" pitchFamily="34" charset="0"/>
              <a:ea typeface="Calibri"/>
              <a:cs typeface="Arial"/>
            </a:endParaRPr>
          </a:p>
          <a:p>
            <a:pPr>
              <a:defRPr/>
            </a:pPr>
            <a:endParaRPr lang="en-US" sz="1200" b="1" dirty="0">
              <a:solidFill>
                <a:srgbClr val="000000"/>
              </a:solidFill>
              <a:latin typeface="Calibri" pitchFamily="34" charset="0"/>
              <a:ea typeface="Calibri"/>
              <a:cs typeface="Arial"/>
            </a:endParaRPr>
          </a:p>
          <a:p>
            <a:pPr>
              <a:defRPr/>
            </a:pPr>
            <a:endParaRPr lang="en-US" sz="1200" b="1" dirty="0">
              <a:solidFill>
                <a:srgbClr val="000000"/>
              </a:solidFill>
              <a:latin typeface="Calibri" pitchFamily="34" charset="0"/>
              <a:ea typeface="Calibri"/>
              <a:cs typeface="Arial"/>
            </a:endParaRPr>
          </a:p>
          <a:p>
            <a:pPr algn="ctr">
              <a:defRPr/>
            </a:pPr>
            <a:r>
              <a:rPr lang="en-US" b="1" dirty="0">
                <a:solidFill>
                  <a:srgbClr val="000000"/>
                </a:solidFill>
                <a:latin typeface="Calibri" pitchFamily="34" charset="0"/>
                <a:ea typeface="Calibri"/>
                <a:cs typeface="Arial"/>
              </a:rPr>
              <a:t>August 2018</a:t>
            </a:r>
            <a:endParaRPr lang="en-US" sz="1000" dirty="0">
              <a:ea typeface="ＭＳ Ｐゴシック" pitchFamily="-109" charset="-128"/>
              <a:cs typeface="+mn-cs"/>
            </a:endParaRPr>
          </a:p>
        </p:txBody>
      </p:sp>
    </p:spTree>
    <p:extLst>
      <p:ext uri="{BB962C8B-B14F-4D97-AF65-F5344CB8AC3E}">
        <p14:creationId xmlns:p14="http://schemas.microsoft.com/office/powerpoint/2010/main" val="406211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228600"/>
            <a:ext cx="7772400" cy="838200"/>
          </a:xfrm>
        </p:spPr>
        <p:txBody>
          <a:bodyPr/>
          <a:lstStyle/>
          <a:p>
            <a:pPr eaLnBrk="1" hangingPunct="1"/>
            <a:r>
              <a:rPr lang="en-US" sz="3600" dirty="0"/>
              <a:t>2018 NGAC Appointments 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232328"/>
              </p:ext>
            </p:extLst>
          </p:nvPr>
        </p:nvGraphicFramePr>
        <p:xfrm>
          <a:off x="408562" y="1323824"/>
          <a:ext cx="8382000" cy="321975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37699">
                <a:tc>
                  <a:txBody>
                    <a:bodyPr/>
                    <a:lstStyle/>
                    <a:p>
                      <a:r>
                        <a:rPr lang="en-US" sz="1400" dirty="0"/>
                        <a:t>Date</a:t>
                      </a:r>
                    </a:p>
                  </a:txBody>
                  <a:tcPr/>
                </a:tc>
                <a:tc>
                  <a:txBody>
                    <a:bodyPr/>
                    <a:lstStyle/>
                    <a:p>
                      <a:r>
                        <a:rPr lang="en-US" sz="1400" dirty="0"/>
                        <a:t>Action</a:t>
                      </a:r>
                    </a:p>
                  </a:txBody>
                  <a:tcPr/>
                </a:tc>
                <a:extLst>
                  <a:ext uri="{0D108BD9-81ED-4DB2-BD59-A6C34878D82A}">
                    <a16:rowId xmlns:a16="http://schemas.microsoft.com/office/drawing/2014/main" val="10000"/>
                  </a:ext>
                </a:extLst>
              </a:tr>
              <a:tr h="337699">
                <a:tc>
                  <a:txBody>
                    <a:bodyPr/>
                    <a:lstStyle/>
                    <a:p>
                      <a:r>
                        <a:rPr lang="en-US" sz="1400" dirty="0"/>
                        <a:t>May/June/July, ongoing</a:t>
                      </a:r>
                    </a:p>
                  </a:txBody>
                  <a:tcPr/>
                </a:tc>
                <a:tc>
                  <a:txBody>
                    <a:bodyPr/>
                    <a:lstStyle/>
                    <a:p>
                      <a:r>
                        <a:rPr lang="en-US" sz="1400" dirty="0"/>
                        <a:t>Outreach to partners</a:t>
                      </a:r>
                      <a:r>
                        <a:rPr lang="en-US" sz="1400" baseline="0" dirty="0"/>
                        <a:t> about nominations/appointments</a:t>
                      </a:r>
                      <a:endParaRPr lang="en-US" sz="1400" dirty="0"/>
                    </a:p>
                  </a:txBody>
                  <a:tcPr/>
                </a:tc>
                <a:extLst>
                  <a:ext uri="{0D108BD9-81ED-4DB2-BD59-A6C34878D82A}">
                    <a16:rowId xmlns:a16="http://schemas.microsoft.com/office/drawing/2014/main" val="10001"/>
                  </a:ext>
                </a:extLst>
              </a:tr>
              <a:tr h="337699">
                <a:tc>
                  <a:txBody>
                    <a:bodyPr/>
                    <a:lstStyle/>
                    <a:p>
                      <a:r>
                        <a:rPr lang="en-US" sz="1400" b="1" dirty="0"/>
                        <a:t>July 13</a:t>
                      </a:r>
                    </a:p>
                  </a:txBody>
                  <a:tcPr/>
                </a:tc>
                <a:tc>
                  <a:txBody>
                    <a:bodyPr/>
                    <a:lstStyle/>
                    <a:p>
                      <a:r>
                        <a:rPr lang="en-US" sz="1400" b="1" dirty="0"/>
                        <a:t>Call for Nominations issued (open</a:t>
                      </a:r>
                      <a:r>
                        <a:rPr lang="en-US" sz="1400" b="1" baseline="0" dirty="0"/>
                        <a:t> for 45 days)</a:t>
                      </a:r>
                      <a:endParaRPr lang="en-US" sz="1400" b="1" dirty="0"/>
                    </a:p>
                  </a:txBody>
                  <a:tcPr/>
                </a:tc>
                <a:extLst>
                  <a:ext uri="{0D108BD9-81ED-4DB2-BD59-A6C34878D82A}">
                    <a16:rowId xmlns:a16="http://schemas.microsoft.com/office/drawing/2014/main" val="10002"/>
                  </a:ext>
                </a:extLst>
              </a:tr>
              <a:tr h="512264">
                <a:tc>
                  <a:txBody>
                    <a:bodyPr/>
                    <a:lstStyle/>
                    <a:p>
                      <a:r>
                        <a:rPr lang="en-US" sz="1400" dirty="0">
                          <a:solidFill>
                            <a:srgbClr val="FF0000"/>
                          </a:solidFill>
                        </a:rPr>
                        <a:t>August 8</a:t>
                      </a:r>
                      <a:endParaRPr lang="en-US" sz="1400" b="0" dirty="0">
                        <a:solidFill>
                          <a:srgbClr val="FF0000"/>
                        </a:solidFill>
                      </a:endParaRPr>
                    </a:p>
                  </a:txBody>
                  <a:tcPr/>
                </a:tc>
                <a:tc>
                  <a:txBody>
                    <a:bodyPr/>
                    <a:lstStyle/>
                    <a:p>
                      <a:r>
                        <a:rPr lang="en-US" sz="1400" dirty="0">
                          <a:solidFill>
                            <a:srgbClr val="FF0000"/>
                          </a:solidFill>
                        </a:rPr>
                        <a:t>Informational</a:t>
                      </a:r>
                      <a:r>
                        <a:rPr lang="en-US" sz="1400" baseline="0" dirty="0">
                          <a:solidFill>
                            <a:srgbClr val="FF0000"/>
                          </a:solidFill>
                        </a:rPr>
                        <a:t> Webinar – provide information to stakeholder/partner organizations, interested parties</a:t>
                      </a:r>
                      <a:endParaRPr lang="en-US" sz="1400" dirty="0">
                        <a:solidFill>
                          <a:srgbClr val="FF0000"/>
                        </a:solidFill>
                      </a:endParaRPr>
                    </a:p>
                  </a:txBody>
                  <a:tcPr/>
                </a:tc>
                <a:extLst>
                  <a:ext uri="{0D108BD9-81ED-4DB2-BD59-A6C34878D82A}">
                    <a16:rowId xmlns:a16="http://schemas.microsoft.com/office/drawing/2014/main" val="10003"/>
                  </a:ext>
                </a:extLst>
              </a:tr>
              <a:tr h="337699">
                <a:tc>
                  <a:txBody>
                    <a:bodyPr/>
                    <a:lstStyle/>
                    <a:p>
                      <a:r>
                        <a:rPr lang="en-US" sz="1400" b="1" dirty="0"/>
                        <a:t>August 27</a:t>
                      </a:r>
                    </a:p>
                  </a:txBody>
                  <a:tcPr/>
                </a:tc>
                <a:tc>
                  <a:txBody>
                    <a:bodyPr/>
                    <a:lstStyle/>
                    <a:p>
                      <a:r>
                        <a:rPr lang="en-US" sz="1400" b="1" dirty="0"/>
                        <a:t>Nominations due</a:t>
                      </a:r>
                    </a:p>
                  </a:txBody>
                  <a:tcPr/>
                </a:tc>
                <a:extLst>
                  <a:ext uri="{0D108BD9-81ED-4DB2-BD59-A6C34878D82A}">
                    <a16:rowId xmlns:a16="http://schemas.microsoft.com/office/drawing/2014/main" val="10004"/>
                  </a:ext>
                </a:extLst>
              </a:tr>
              <a:tr h="337699">
                <a:tc>
                  <a:txBody>
                    <a:bodyPr/>
                    <a:lstStyle/>
                    <a:p>
                      <a:r>
                        <a:rPr lang="en-US" sz="1400" dirty="0"/>
                        <a:t>September/October</a:t>
                      </a:r>
                    </a:p>
                  </a:txBody>
                  <a:tcPr/>
                </a:tc>
                <a:tc>
                  <a:txBody>
                    <a:bodyPr/>
                    <a:lstStyle/>
                    <a:p>
                      <a:r>
                        <a:rPr lang="en-US" sz="1400" dirty="0"/>
                        <a:t>Review Panel – evaluation of nominations</a:t>
                      </a:r>
                    </a:p>
                  </a:txBody>
                  <a:tcPr/>
                </a:tc>
                <a:extLst>
                  <a:ext uri="{0D108BD9-81ED-4DB2-BD59-A6C34878D82A}">
                    <a16:rowId xmlns:a16="http://schemas.microsoft.com/office/drawing/2014/main" val="10006"/>
                  </a:ext>
                </a:extLst>
              </a:tr>
              <a:tr h="337699">
                <a:tc>
                  <a:txBody>
                    <a:bodyPr/>
                    <a:lstStyle/>
                    <a:p>
                      <a:r>
                        <a:rPr lang="en-US" sz="1400" dirty="0"/>
                        <a:t>October</a:t>
                      </a:r>
                    </a:p>
                  </a:txBody>
                  <a:tcPr/>
                </a:tc>
                <a:tc>
                  <a:txBody>
                    <a:bodyPr/>
                    <a:lstStyle/>
                    <a:p>
                      <a:r>
                        <a:rPr lang="en-US" sz="1400" dirty="0"/>
                        <a:t>Appointments</a:t>
                      </a:r>
                      <a:r>
                        <a:rPr lang="en-US" sz="1400" baseline="0" dirty="0"/>
                        <a:t> </a:t>
                      </a:r>
                      <a:r>
                        <a:rPr lang="en-US" sz="1400" dirty="0"/>
                        <a:t>package submitted to Office of Secretary of Interior</a:t>
                      </a:r>
                    </a:p>
                  </a:txBody>
                  <a:tcPr/>
                </a:tc>
                <a:extLst>
                  <a:ext uri="{0D108BD9-81ED-4DB2-BD59-A6C34878D82A}">
                    <a16:rowId xmlns:a16="http://schemas.microsoft.com/office/drawing/2014/main" val="10007"/>
                  </a:ext>
                </a:extLst>
              </a:tr>
              <a:tr h="337699">
                <a:tc>
                  <a:txBody>
                    <a:bodyPr/>
                    <a:lstStyle/>
                    <a:p>
                      <a:r>
                        <a:rPr lang="en-US" sz="1400" dirty="0"/>
                        <a:t>October-December</a:t>
                      </a:r>
                    </a:p>
                  </a:txBody>
                  <a:tcPr/>
                </a:tc>
                <a:tc>
                  <a:txBody>
                    <a:bodyPr/>
                    <a:lstStyle/>
                    <a:p>
                      <a:r>
                        <a:rPr lang="en-US" sz="1400" dirty="0"/>
                        <a:t>Appointments reviewed &amp; approved</a:t>
                      </a:r>
                    </a:p>
                  </a:txBody>
                  <a:tcPr/>
                </a:tc>
                <a:extLst>
                  <a:ext uri="{0D108BD9-81ED-4DB2-BD59-A6C34878D82A}">
                    <a16:rowId xmlns:a16="http://schemas.microsoft.com/office/drawing/2014/main" val="10008"/>
                  </a:ext>
                </a:extLst>
              </a:tr>
              <a:tr h="337699">
                <a:tc>
                  <a:txBody>
                    <a:bodyPr/>
                    <a:lstStyle/>
                    <a:p>
                      <a:r>
                        <a:rPr lang="en-US" sz="1400" dirty="0"/>
                        <a:t>Dec. 31, 2018 (est.)</a:t>
                      </a:r>
                    </a:p>
                  </a:txBody>
                  <a:tcPr/>
                </a:tc>
                <a:tc>
                  <a:txBody>
                    <a:bodyPr/>
                    <a:lstStyle/>
                    <a:p>
                      <a:r>
                        <a:rPr lang="en-US" sz="1400" dirty="0"/>
                        <a:t>New appointments take effect</a:t>
                      </a:r>
                    </a:p>
                  </a:txBody>
                  <a:tcPr/>
                </a:tc>
                <a:extLst>
                  <a:ext uri="{0D108BD9-81ED-4DB2-BD59-A6C34878D82A}">
                    <a16:rowId xmlns:a16="http://schemas.microsoft.com/office/drawing/2014/main" val="10009"/>
                  </a:ext>
                </a:extLst>
              </a:tr>
            </a:tbl>
          </a:graphicData>
        </a:graphic>
      </p:graphicFrame>
      <p:sp>
        <p:nvSpPr>
          <p:cNvPr id="3107" name="TextBox 4"/>
          <p:cNvSpPr txBox="1">
            <a:spLocks noChangeArrowheads="1"/>
          </p:cNvSpPr>
          <p:nvPr/>
        </p:nvSpPr>
        <p:spPr bwMode="auto">
          <a:xfrm>
            <a:off x="7746018" y="5939400"/>
            <a:ext cx="659155" cy="307777"/>
          </a:xfrm>
          <a:prstGeom prst="rect">
            <a:avLst/>
          </a:prstGeom>
          <a:noFill/>
          <a:ln w="9525">
            <a:noFill/>
            <a:miter lim="800000"/>
            <a:headEnd/>
            <a:tailEnd/>
          </a:ln>
        </p:spPr>
        <p:txBody>
          <a:bodyPr wrap="none">
            <a:spAutoFit/>
          </a:bodyPr>
          <a:lstStyle/>
          <a:p>
            <a:r>
              <a:rPr lang="en-US" sz="1400" b="1" dirty="0"/>
              <a:t>8-8-18</a:t>
            </a:r>
          </a:p>
        </p:txBody>
      </p:sp>
      <p:sp>
        <p:nvSpPr>
          <p:cNvPr id="2" name="TextBox 1"/>
          <p:cNvSpPr txBox="1"/>
          <p:nvPr/>
        </p:nvSpPr>
        <p:spPr>
          <a:xfrm>
            <a:off x="408562" y="4800600"/>
            <a:ext cx="8001000" cy="1107996"/>
          </a:xfrm>
          <a:prstGeom prst="rect">
            <a:avLst/>
          </a:prstGeom>
          <a:noFill/>
        </p:spPr>
        <p:txBody>
          <a:bodyPr wrap="square" rtlCol="0">
            <a:spAutoFit/>
          </a:bodyPr>
          <a:lstStyle/>
          <a:p>
            <a:r>
              <a:rPr lang="en-US" sz="1400" b="1" u="sng" dirty="0">
                <a:latin typeface="+mn-lt"/>
              </a:rPr>
              <a:t>Note</a:t>
            </a:r>
            <a:r>
              <a:rPr lang="en-US" sz="1400" dirty="0">
                <a:latin typeface="+mn-lt"/>
              </a:rPr>
              <a:t> – Nominations received through this Call for Nominations may be used to fill vacancies that will become available in 2018 and 2019.</a:t>
            </a:r>
            <a:endParaRPr lang="en-US" sz="1000" dirty="0">
              <a:latin typeface="+mn-lt"/>
            </a:endParaRPr>
          </a:p>
          <a:p>
            <a:endParaRPr lang="en-US" sz="1000" dirty="0">
              <a:latin typeface="+mn-lt"/>
            </a:endParaRPr>
          </a:p>
          <a:p>
            <a:r>
              <a:rPr lang="en-US" sz="1400" dirty="0">
                <a:latin typeface="+mn-lt"/>
              </a:rPr>
              <a:t>Additional information is posted at: </a:t>
            </a:r>
            <a:r>
              <a:rPr lang="en-US" sz="1400" dirty="0">
                <a:latin typeface="+mn-lt"/>
                <a:hlinkClick r:id="rId2"/>
              </a:rPr>
              <a:t>www.fgdc.gov/ngac</a:t>
            </a:r>
            <a:endParaRPr lang="en-US" sz="1400" dirty="0">
              <a:latin typeface="+mn-lt"/>
            </a:endParaRPr>
          </a:p>
          <a:p>
            <a:endParaRPr lang="en-US" sz="1400" dirty="0">
              <a:latin typeface="+mn-lt"/>
            </a:endParaRPr>
          </a:p>
        </p:txBody>
      </p:sp>
    </p:spTree>
    <p:extLst>
      <p:ext uri="{BB962C8B-B14F-4D97-AF65-F5344CB8AC3E}">
        <p14:creationId xmlns:p14="http://schemas.microsoft.com/office/powerpoint/2010/main" val="103039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8BC1-2D82-F748-90F8-AC04A097D9A2}"/>
              </a:ext>
            </a:extLst>
          </p:cNvPr>
          <p:cNvSpPr>
            <a:spLocks noGrp="1"/>
          </p:cNvSpPr>
          <p:nvPr>
            <p:ph type="title"/>
          </p:nvPr>
        </p:nvSpPr>
        <p:spPr/>
        <p:txBody>
          <a:bodyPr/>
          <a:lstStyle/>
          <a:p>
            <a:r>
              <a:rPr lang="en-US" dirty="0"/>
              <a:t>Draft Review Panel Criteria</a:t>
            </a:r>
          </a:p>
        </p:txBody>
      </p:sp>
      <p:sp>
        <p:nvSpPr>
          <p:cNvPr id="3" name="Content Placeholder 2">
            <a:extLst>
              <a:ext uri="{FF2B5EF4-FFF2-40B4-BE49-F238E27FC236}">
                <a16:creationId xmlns:a16="http://schemas.microsoft.com/office/drawing/2014/main" id="{81985279-7EC3-7A46-ACFB-37820A7E91E0}"/>
              </a:ext>
            </a:extLst>
          </p:cNvPr>
          <p:cNvSpPr>
            <a:spLocks noGrp="1"/>
          </p:cNvSpPr>
          <p:nvPr>
            <p:ph idx="1"/>
          </p:nvPr>
        </p:nvSpPr>
        <p:spPr>
          <a:xfrm>
            <a:off x="859904" y="1458523"/>
            <a:ext cx="7759989" cy="4310215"/>
          </a:xfrm>
        </p:spPr>
        <p:txBody>
          <a:bodyPr>
            <a:normAutofit fontScale="62500" lnSpcReduction="20000"/>
          </a:bodyPr>
          <a:lstStyle/>
          <a:p>
            <a:pPr>
              <a:lnSpc>
                <a:spcPct val="120000"/>
              </a:lnSpc>
            </a:pPr>
            <a:r>
              <a:rPr lang="en-US" sz="2800" b="1" u="sng" dirty="0"/>
              <a:t>General Criteria</a:t>
            </a:r>
            <a:r>
              <a:rPr lang="en-US" sz="2800" b="1" dirty="0"/>
              <a:t>:</a:t>
            </a:r>
          </a:p>
          <a:p>
            <a:pPr marL="342900" indent="-342900">
              <a:lnSpc>
                <a:spcPct val="120000"/>
              </a:lnSpc>
              <a:buFont typeface="Arial" panose="020B0604020202020204" pitchFamily="34" charset="0"/>
              <a:buChar char="•"/>
            </a:pPr>
            <a:r>
              <a:rPr lang="en-US" dirty="0"/>
              <a:t>Committee membership should reflect a balanced representation of the viewpoints of the various interests involved in national geospatial activities and the development of the NSDI</a:t>
            </a:r>
          </a:p>
          <a:p>
            <a:pPr marL="342900" indent="-342900">
              <a:lnSpc>
                <a:spcPct val="120000"/>
              </a:lnSpc>
              <a:buFont typeface="Arial" panose="020B0604020202020204" pitchFamily="34" charset="0"/>
              <a:buChar char="•"/>
            </a:pPr>
            <a:r>
              <a:rPr lang="en-US" dirty="0"/>
              <a:t>Committee membership should reflect diversity, geographic balance, and experience with multiple sectors of the geospatial community</a:t>
            </a:r>
          </a:p>
          <a:p>
            <a:pPr>
              <a:lnSpc>
                <a:spcPct val="120000"/>
              </a:lnSpc>
            </a:pPr>
            <a:r>
              <a:rPr lang="en-US" sz="2800" b="1" u="sng" dirty="0"/>
              <a:t>Specific Criteria</a:t>
            </a:r>
            <a:r>
              <a:rPr lang="en-US" sz="2800" b="1" dirty="0"/>
              <a:t>:</a:t>
            </a:r>
          </a:p>
          <a:p>
            <a:pPr marL="342900" indent="-342900">
              <a:lnSpc>
                <a:spcPct val="120000"/>
              </a:lnSpc>
              <a:buFont typeface="Arial" panose="020B0604020202020204" pitchFamily="34" charset="0"/>
              <a:buChar char="•"/>
            </a:pPr>
            <a:r>
              <a:rPr lang="en-US" dirty="0"/>
              <a:t>Members should effectively represent a constituency or community of interest </a:t>
            </a:r>
          </a:p>
          <a:p>
            <a:pPr marL="342900" indent="-342900">
              <a:lnSpc>
                <a:spcPct val="120000"/>
              </a:lnSpc>
              <a:buFont typeface="Arial" panose="020B0604020202020204" pitchFamily="34" charset="0"/>
              <a:buChar char="•"/>
            </a:pPr>
            <a:r>
              <a:rPr lang="en-US" dirty="0"/>
              <a:t>Members should have a record of significant accomplishment and be recognized and respected within their fields</a:t>
            </a:r>
          </a:p>
          <a:p>
            <a:pPr marL="342900" indent="-342900">
              <a:lnSpc>
                <a:spcPct val="120000"/>
              </a:lnSpc>
              <a:buFont typeface="Arial" panose="020B0604020202020204" pitchFamily="34" charset="0"/>
              <a:buChar char="•"/>
            </a:pPr>
            <a:r>
              <a:rPr lang="en-US" dirty="0"/>
              <a:t>Members should be able to speak authoritatively on geospatial matters and communicate complex issues to a broad audience in a simple manner</a:t>
            </a:r>
          </a:p>
          <a:p>
            <a:pPr marL="342900" indent="-342900">
              <a:lnSpc>
                <a:spcPct val="120000"/>
              </a:lnSpc>
              <a:buFont typeface="Arial" panose="020B0604020202020204" pitchFamily="34" charset="0"/>
              <a:buChar char="•"/>
            </a:pPr>
            <a:r>
              <a:rPr lang="en-US" dirty="0"/>
              <a:t>Members should have a collaborative, consensus-building approach </a:t>
            </a:r>
          </a:p>
          <a:p>
            <a:endParaRPr lang="en-US" dirty="0"/>
          </a:p>
        </p:txBody>
      </p:sp>
      <p:sp>
        <p:nvSpPr>
          <p:cNvPr id="4" name="Slide Number Placeholder 3">
            <a:extLst>
              <a:ext uri="{FF2B5EF4-FFF2-40B4-BE49-F238E27FC236}">
                <a16:creationId xmlns:a16="http://schemas.microsoft.com/office/drawing/2014/main" id="{2C50967F-93EB-2B4C-AC92-C20F931CA5DE}"/>
              </a:ext>
            </a:extLst>
          </p:cNvPr>
          <p:cNvSpPr>
            <a:spLocks noGrp="1"/>
          </p:cNvSpPr>
          <p:nvPr>
            <p:ph type="sldNum" sz="quarter" idx="12"/>
          </p:nvPr>
        </p:nvSpPr>
        <p:spPr/>
        <p:txBody>
          <a:bodyPr/>
          <a:lstStyle/>
          <a:p>
            <a:fld id="{B54BC315-9560-46F5-B4AE-0DDBF6B14E63}" type="slidenum">
              <a:rPr lang="en-US" smtClean="0"/>
              <a:t>24</a:t>
            </a:fld>
            <a:endParaRPr lang="en-US" dirty="0"/>
          </a:p>
        </p:txBody>
      </p:sp>
    </p:spTree>
    <p:extLst>
      <p:ext uri="{BB962C8B-B14F-4D97-AF65-F5344CB8AC3E}">
        <p14:creationId xmlns:p14="http://schemas.microsoft.com/office/powerpoint/2010/main" val="40862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9D28D1-4A34-B44A-AA41-435DC988A2CD}"/>
              </a:ext>
            </a:extLst>
          </p:cNvPr>
          <p:cNvSpPr>
            <a:spLocks noGrp="1"/>
          </p:cNvSpPr>
          <p:nvPr>
            <p:ph type="sldNum" sz="quarter" idx="12"/>
          </p:nvPr>
        </p:nvSpPr>
        <p:spPr/>
        <p:txBody>
          <a:bodyPr/>
          <a:lstStyle/>
          <a:p>
            <a:fld id="{B54BC315-9560-46F5-B4AE-0DDBF6B14E63}" type="slidenum">
              <a:rPr lang="en-US" smtClean="0"/>
              <a:t>25</a:t>
            </a:fld>
            <a:endParaRPr lang="en-US" dirty="0"/>
          </a:p>
        </p:txBody>
      </p:sp>
      <p:sp>
        <p:nvSpPr>
          <p:cNvPr id="5" name="Title 1">
            <a:extLst>
              <a:ext uri="{FF2B5EF4-FFF2-40B4-BE49-F238E27FC236}">
                <a16:creationId xmlns:a16="http://schemas.microsoft.com/office/drawing/2014/main" id="{5C5B074F-9445-C743-9008-9CF29C5BB0E0}"/>
              </a:ext>
            </a:extLst>
          </p:cNvPr>
          <p:cNvSpPr txBox="1">
            <a:spLocks/>
          </p:cNvSpPr>
          <p:nvPr/>
        </p:nvSpPr>
        <p:spPr>
          <a:xfrm>
            <a:off x="2590800" y="1981200"/>
            <a:ext cx="3886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latin typeface="Times New Roman" panose="02020603050405020304" pitchFamily="18" charset="0"/>
                <a:cs typeface="Times New Roman" panose="02020603050405020304" pitchFamily="18" charset="0"/>
              </a:rPr>
              <a:t>QUESTIONS?</a:t>
            </a:r>
          </a:p>
        </p:txBody>
      </p:sp>
      <p:graphicFrame>
        <p:nvGraphicFramePr>
          <p:cNvPr id="6" name="Table 5">
            <a:extLst>
              <a:ext uri="{FF2B5EF4-FFF2-40B4-BE49-F238E27FC236}">
                <a16:creationId xmlns:a16="http://schemas.microsoft.com/office/drawing/2014/main" id="{6EA4C84C-360F-5549-94DB-03AED875DE9D}"/>
              </a:ext>
            </a:extLst>
          </p:cNvPr>
          <p:cNvGraphicFramePr>
            <a:graphicFrameLocks noGrp="1"/>
          </p:cNvGraphicFramePr>
          <p:nvPr>
            <p:extLst>
              <p:ext uri="{D42A27DB-BD31-4B8C-83A1-F6EECF244321}">
                <p14:modId xmlns:p14="http://schemas.microsoft.com/office/powerpoint/2010/main" val="3065583257"/>
              </p:ext>
            </p:extLst>
          </p:nvPr>
        </p:nvGraphicFramePr>
        <p:xfrm>
          <a:off x="1524000" y="3733800"/>
          <a:ext cx="6096000" cy="1097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800" dirty="0">
                          <a:solidFill>
                            <a:schemeClr val="tx1"/>
                          </a:solidFill>
                          <a:latin typeface="Arial" panose="020B0604020202020204" pitchFamily="34" charset="0"/>
                          <a:cs typeface="Arial" panose="020B0604020202020204" pitchFamily="34" charset="0"/>
                        </a:rPr>
                        <a:t>Ivan DeLoatch</a:t>
                      </a:r>
                    </a:p>
                    <a:p>
                      <a:pPr algn="ctr"/>
                      <a:r>
                        <a:rPr lang="en-US" sz="1600" dirty="0">
                          <a:solidFill>
                            <a:schemeClr val="tx1"/>
                          </a:solidFill>
                          <a:latin typeface="Arial" panose="020B0604020202020204" pitchFamily="34" charset="0"/>
                          <a:cs typeface="Arial" panose="020B0604020202020204" pitchFamily="34" charset="0"/>
                        </a:rPr>
                        <a:t>703-648-5752</a:t>
                      </a:r>
                    </a:p>
                    <a:p>
                      <a:pPr algn="ctr"/>
                      <a:r>
                        <a:rPr lang="en-US" sz="1600" dirty="0">
                          <a:solidFill>
                            <a:schemeClr val="tx1"/>
                          </a:solidFill>
                          <a:latin typeface="Arial" panose="020B0604020202020204" pitchFamily="34" charset="0"/>
                          <a:cs typeface="Arial" panose="020B0604020202020204" pitchFamily="34" charset="0"/>
                        </a:rPr>
                        <a:t>ideloatch@usgs.gov</a:t>
                      </a:r>
                    </a:p>
                  </a:txBody>
                  <a:tcPr>
                    <a:noFill/>
                  </a:tcPr>
                </a:tc>
                <a:tc>
                  <a:txBody>
                    <a:bodyPr/>
                    <a:lstStyle/>
                    <a:p>
                      <a:pPr algn="ctr"/>
                      <a:r>
                        <a:rPr lang="en-US" sz="1800" dirty="0">
                          <a:solidFill>
                            <a:schemeClr val="tx1"/>
                          </a:solidFill>
                          <a:latin typeface="Arial" panose="020B0604020202020204" pitchFamily="34" charset="0"/>
                          <a:cs typeface="Arial" panose="020B0604020202020204" pitchFamily="34" charset="0"/>
                        </a:rPr>
                        <a:t>John Mahoney</a:t>
                      </a:r>
                    </a:p>
                    <a:p>
                      <a:pPr algn="ctr"/>
                      <a:r>
                        <a:rPr lang="en-US" sz="1600" dirty="0">
                          <a:solidFill>
                            <a:schemeClr val="tx1"/>
                          </a:solidFill>
                          <a:latin typeface="Arial" panose="020B0604020202020204" pitchFamily="34" charset="0"/>
                          <a:cs typeface="Arial" panose="020B0604020202020204" pitchFamily="34" charset="0"/>
                        </a:rPr>
                        <a:t>206-220-4621</a:t>
                      </a:r>
                    </a:p>
                    <a:p>
                      <a:pPr algn="ctr"/>
                      <a:r>
                        <a:rPr lang="en-US" sz="1600" dirty="0">
                          <a:solidFill>
                            <a:schemeClr val="tx1"/>
                          </a:solidFill>
                          <a:latin typeface="Arial" panose="020B0604020202020204" pitchFamily="34" charset="0"/>
                          <a:cs typeface="Arial" panose="020B0604020202020204" pitchFamily="34" charset="0"/>
                        </a:rPr>
                        <a:t>jmahoney@usgs.gov</a:t>
                      </a:r>
                    </a:p>
                    <a:p>
                      <a:pPr algn="ctr"/>
                      <a:endParaRPr lang="en-US" sz="16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4925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solidFill>
              </a:rPr>
              <a:t>FGDC </a:t>
            </a:r>
            <a:r>
              <a:rPr lang="en-US" sz="3600" dirty="0"/>
              <a:t>Structure</a:t>
            </a:r>
          </a:p>
        </p:txBody>
      </p:sp>
      <p:sp>
        <p:nvSpPr>
          <p:cNvPr id="4" name="Slide Number Placeholder 3"/>
          <p:cNvSpPr>
            <a:spLocks noGrp="1"/>
          </p:cNvSpPr>
          <p:nvPr>
            <p:ph type="sldNum" sz="quarter" idx="12"/>
          </p:nvPr>
        </p:nvSpPr>
        <p:spPr/>
        <p:txBody>
          <a:bodyPr/>
          <a:lstStyle/>
          <a:p>
            <a:fld id="{B54BC315-9560-46F5-B4AE-0DDBF6B14E63}" type="slidenum">
              <a:rPr lang="en-US" smtClean="0"/>
              <a:t>3</a:t>
            </a:fld>
            <a:endParaRPr lang="en-US" dirty="0"/>
          </a:p>
        </p:txBody>
      </p:sp>
      <p:sp>
        <p:nvSpPr>
          <p:cNvPr id="12" name="Rounded Rectangle 11"/>
          <p:cNvSpPr/>
          <p:nvPr/>
        </p:nvSpPr>
        <p:spPr>
          <a:xfrm>
            <a:off x="6134684" y="1767039"/>
            <a:ext cx="2386263" cy="59970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lumMod val="95000"/>
                      <a:lumOff val="5000"/>
                    </a:schemeClr>
                  </a:solidFill>
                </a:ln>
                <a:solidFill>
                  <a:schemeClr val="tx1"/>
                </a:solidFill>
              </a:rPr>
              <a:t>National Geospatial Advisory Committee</a:t>
            </a:r>
          </a:p>
        </p:txBody>
      </p:sp>
      <p:sp>
        <p:nvSpPr>
          <p:cNvPr id="55" name="Trapezoid 54">
            <a:extLst>
              <a:ext uri="{FF2B5EF4-FFF2-40B4-BE49-F238E27FC236}">
                <a16:creationId xmlns:a16="http://schemas.microsoft.com/office/drawing/2014/main" id="{ED838070-313C-409E-A3B8-5539FEF04A8F}"/>
              </a:ext>
            </a:extLst>
          </p:cNvPr>
          <p:cNvSpPr/>
          <p:nvPr/>
        </p:nvSpPr>
        <p:spPr>
          <a:xfrm>
            <a:off x="2136403" y="3724116"/>
            <a:ext cx="3521596" cy="7810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Coordination Group</a:t>
            </a:r>
          </a:p>
        </p:txBody>
      </p:sp>
      <p:sp>
        <p:nvSpPr>
          <p:cNvPr id="56" name="Trapezoid 55">
            <a:extLst>
              <a:ext uri="{FF2B5EF4-FFF2-40B4-BE49-F238E27FC236}">
                <a16:creationId xmlns:a16="http://schemas.microsoft.com/office/drawing/2014/main" id="{F8707E82-8144-4BF0-92EE-63938F297122}"/>
              </a:ext>
            </a:extLst>
          </p:cNvPr>
          <p:cNvSpPr/>
          <p:nvPr/>
        </p:nvSpPr>
        <p:spPr>
          <a:xfrm>
            <a:off x="2333775" y="2682902"/>
            <a:ext cx="3124288" cy="89351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dirty="0">
                <a:effectLst>
                  <a:outerShdw blurRad="38100" dist="38100" dir="2700000" algn="tl">
                    <a:srgbClr val="000000">
                      <a:alpha val="43137"/>
                    </a:srgbClr>
                  </a:outerShdw>
                </a:effectLst>
              </a:rPr>
              <a:t>Steering Committee</a:t>
            </a:r>
          </a:p>
          <a:p>
            <a:pPr algn="ctr"/>
            <a:r>
              <a:rPr lang="en-US" sz="2000" dirty="0"/>
              <a:t>Executive Committee</a:t>
            </a:r>
          </a:p>
        </p:txBody>
      </p:sp>
      <p:sp>
        <p:nvSpPr>
          <p:cNvPr id="57" name="Trapezoid 56">
            <a:extLst>
              <a:ext uri="{FF2B5EF4-FFF2-40B4-BE49-F238E27FC236}">
                <a16:creationId xmlns:a16="http://schemas.microsoft.com/office/drawing/2014/main" id="{FADA8F46-47FA-423E-8C40-C0797142C3F4}"/>
              </a:ext>
            </a:extLst>
          </p:cNvPr>
          <p:cNvSpPr/>
          <p:nvPr/>
        </p:nvSpPr>
        <p:spPr>
          <a:xfrm>
            <a:off x="1895625" y="4643341"/>
            <a:ext cx="4010024" cy="97662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Subcommittees &amp; </a:t>
            </a:r>
          </a:p>
          <a:p>
            <a:pPr algn="ctr"/>
            <a:r>
              <a:rPr lang="en-US" sz="2000" dirty="0"/>
              <a:t>Working Groups</a:t>
            </a:r>
          </a:p>
        </p:txBody>
      </p:sp>
      <p:sp>
        <p:nvSpPr>
          <p:cNvPr id="58" name="Up-Down Arrow 20">
            <a:extLst>
              <a:ext uri="{FF2B5EF4-FFF2-40B4-BE49-F238E27FC236}">
                <a16:creationId xmlns:a16="http://schemas.microsoft.com/office/drawing/2014/main" id="{C66C85D3-6AF9-4F6F-94EB-42E50570D72F}"/>
              </a:ext>
            </a:extLst>
          </p:cNvPr>
          <p:cNvSpPr/>
          <p:nvPr/>
        </p:nvSpPr>
        <p:spPr>
          <a:xfrm rot="16200000">
            <a:off x="5522825" y="1468593"/>
            <a:ext cx="182880" cy="1005840"/>
          </a:xfrm>
          <a:prstGeom prst="upDownArrow">
            <a:avLst/>
          </a:prstGeom>
          <a:solidFill>
            <a:schemeClr val="accent6">
              <a:lumMod val="60000"/>
              <a:lumOff val="4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Up-Down Arrow 20">
            <a:extLst>
              <a:ext uri="{FF2B5EF4-FFF2-40B4-BE49-F238E27FC236}">
                <a16:creationId xmlns:a16="http://schemas.microsoft.com/office/drawing/2014/main" id="{D4E2405D-C085-4E69-9F51-5984F9CE6315}"/>
              </a:ext>
            </a:extLst>
          </p:cNvPr>
          <p:cNvSpPr/>
          <p:nvPr/>
        </p:nvSpPr>
        <p:spPr>
          <a:xfrm>
            <a:off x="7236375" y="2368863"/>
            <a:ext cx="182880" cy="384048"/>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apezoid 61">
            <a:extLst>
              <a:ext uri="{FF2B5EF4-FFF2-40B4-BE49-F238E27FC236}">
                <a16:creationId xmlns:a16="http://schemas.microsoft.com/office/drawing/2014/main" id="{D48AFF65-D774-44CE-BCE6-598944688B9B}"/>
              </a:ext>
            </a:extLst>
          </p:cNvPr>
          <p:cNvSpPr/>
          <p:nvPr/>
        </p:nvSpPr>
        <p:spPr>
          <a:xfrm>
            <a:off x="2560797" y="1726236"/>
            <a:ext cx="2675000" cy="80605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Chair: DOI</a:t>
            </a:r>
          </a:p>
          <a:p>
            <a:pPr algn="ctr"/>
            <a:r>
              <a:rPr lang="en-US" sz="2000" dirty="0">
                <a:solidFill>
                  <a:schemeClr val="bg1"/>
                </a:solidFill>
              </a:rPr>
              <a:t>Vice-Chair: OMB</a:t>
            </a:r>
          </a:p>
        </p:txBody>
      </p:sp>
      <p:sp>
        <p:nvSpPr>
          <p:cNvPr id="13" name="Rounded Rectangle 12"/>
          <p:cNvSpPr/>
          <p:nvPr/>
        </p:nvSpPr>
        <p:spPr>
          <a:xfrm>
            <a:off x="6159161" y="2752911"/>
            <a:ext cx="2361786" cy="639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FGDC Office </a:t>
            </a:r>
          </a:p>
          <a:p>
            <a:pPr algn="ctr"/>
            <a:r>
              <a:rPr lang="en-US" sz="2000" dirty="0"/>
              <a:t>of the Secretariat</a:t>
            </a:r>
          </a:p>
        </p:txBody>
      </p:sp>
      <p:cxnSp>
        <p:nvCxnSpPr>
          <p:cNvPr id="77" name="Straight Connector 76">
            <a:extLst>
              <a:ext uri="{FF2B5EF4-FFF2-40B4-BE49-F238E27FC236}">
                <a16:creationId xmlns:a16="http://schemas.microsoft.com/office/drawing/2014/main" id="{EB88CA51-3D96-4617-BCEE-388056F7FB51}"/>
              </a:ext>
            </a:extLst>
          </p:cNvPr>
          <p:cNvCxnSpPr>
            <a:cxnSpLocks/>
          </p:cNvCxnSpPr>
          <p:nvPr/>
        </p:nvCxnSpPr>
        <p:spPr>
          <a:xfrm>
            <a:off x="5137221" y="2224784"/>
            <a:ext cx="640080" cy="0"/>
          </a:xfrm>
          <a:prstGeom prst="line">
            <a:avLst/>
          </a:prstGeom>
          <a:ln w="104775">
            <a:prstDash val="solid"/>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7EA0D2-0F6D-4610-BFDE-EBC91C389797}"/>
              </a:ext>
            </a:extLst>
          </p:cNvPr>
          <p:cNvCxnSpPr>
            <a:cxnSpLocks/>
          </p:cNvCxnSpPr>
          <p:nvPr/>
        </p:nvCxnSpPr>
        <p:spPr>
          <a:xfrm>
            <a:off x="5530647" y="4133691"/>
            <a:ext cx="365760" cy="0"/>
          </a:xfrm>
          <a:prstGeom prst="line">
            <a:avLst/>
          </a:prstGeom>
          <a:ln w="104775">
            <a:prstDash val="solid"/>
            <a:head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19F210-8AED-4691-ABF5-E3E54C3C7ADE}"/>
              </a:ext>
            </a:extLst>
          </p:cNvPr>
          <p:cNvCxnSpPr>
            <a:cxnSpLocks/>
          </p:cNvCxnSpPr>
          <p:nvPr/>
        </p:nvCxnSpPr>
        <p:spPr>
          <a:xfrm>
            <a:off x="5819461" y="2170543"/>
            <a:ext cx="33495" cy="2011680"/>
          </a:xfrm>
          <a:prstGeom prst="line">
            <a:avLst/>
          </a:prstGeom>
          <a:ln w="104775">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471670-86A0-4F29-843F-79E530A14A51}"/>
              </a:ext>
            </a:extLst>
          </p:cNvPr>
          <p:cNvCxnSpPr>
            <a:cxnSpLocks/>
          </p:cNvCxnSpPr>
          <p:nvPr/>
        </p:nvCxnSpPr>
        <p:spPr>
          <a:xfrm>
            <a:off x="5298748" y="3072509"/>
            <a:ext cx="914400" cy="0"/>
          </a:xfrm>
          <a:prstGeom prst="line">
            <a:avLst/>
          </a:prstGeom>
          <a:ln w="104775">
            <a:prstDash val="solid"/>
            <a:head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E8969AE-5AD4-4F80-8AA0-DD4CE01170C4}"/>
              </a:ext>
            </a:extLst>
          </p:cNvPr>
          <p:cNvCxnSpPr>
            <a:cxnSpLocks/>
          </p:cNvCxnSpPr>
          <p:nvPr/>
        </p:nvCxnSpPr>
        <p:spPr>
          <a:xfrm>
            <a:off x="5850894" y="4039455"/>
            <a:ext cx="23043" cy="980621"/>
          </a:xfrm>
          <a:prstGeom prst="line">
            <a:avLst/>
          </a:prstGeom>
          <a:ln w="104775">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EBC8EC-2D39-495D-AD89-8C5146FD8EEA}"/>
              </a:ext>
            </a:extLst>
          </p:cNvPr>
          <p:cNvCxnSpPr>
            <a:cxnSpLocks/>
          </p:cNvCxnSpPr>
          <p:nvPr/>
        </p:nvCxnSpPr>
        <p:spPr>
          <a:xfrm>
            <a:off x="5419443" y="5122002"/>
            <a:ext cx="507957" cy="0"/>
          </a:xfrm>
          <a:prstGeom prst="line">
            <a:avLst/>
          </a:prstGeom>
          <a:ln w="104775">
            <a:prstDash val="soli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DE140DD1-D32B-485A-9A27-C0322D6F5FEA}"/>
              </a:ext>
            </a:extLst>
          </p:cNvPr>
          <p:cNvSpPr txBox="1"/>
          <p:nvPr/>
        </p:nvSpPr>
        <p:spPr>
          <a:xfrm>
            <a:off x="259395" y="1892037"/>
            <a:ext cx="1752600" cy="307777"/>
          </a:xfrm>
          <a:prstGeom prst="rect">
            <a:avLst/>
          </a:prstGeom>
          <a:noFill/>
        </p:spPr>
        <p:txBody>
          <a:bodyPr wrap="square" rtlCol="0">
            <a:spAutoFit/>
          </a:bodyPr>
          <a:lstStyle/>
          <a:p>
            <a:r>
              <a:rPr lang="en-US" sz="1400" dirty="0"/>
              <a:t>- Per OMB Policy</a:t>
            </a:r>
          </a:p>
        </p:txBody>
      </p:sp>
      <p:sp>
        <p:nvSpPr>
          <p:cNvPr id="90" name="TextBox 89">
            <a:extLst>
              <a:ext uri="{FF2B5EF4-FFF2-40B4-BE49-F238E27FC236}">
                <a16:creationId xmlns:a16="http://schemas.microsoft.com/office/drawing/2014/main" id="{6AC23308-0D3A-48CF-BA8F-2D80934F913B}"/>
              </a:ext>
            </a:extLst>
          </p:cNvPr>
          <p:cNvSpPr txBox="1"/>
          <p:nvPr/>
        </p:nvSpPr>
        <p:spPr>
          <a:xfrm>
            <a:off x="259395" y="2593287"/>
            <a:ext cx="1877008" cy="954107"/>
          </a:xfrm>
          <a:prstGeom prst="rect">
            <a:avLst/>
          </a:prstGeom>
          <a:noFill/>
        </p:spPr>
        <p:txBody>
          <a:bodyPr wrap="square" rtlCol="0">
            <a:spAutoFit/>
          </a:bodyPr>
          <a:lstStyle/>
          <a:p>
            <a:r>
              <a:rPr lang="en-US" sz="1400" dirty="0"/>
              <a:t>- Departmental</a:t>
            </a:r>
          </a:p>
          <a:p>
            <a:r>
              <a:rPr lang="en-US" sz="1400" dirty="0"/>
              <a:t>- Executives (SAOGIs)</a:t>
            </a:r>
          </a:p>
          <a:p>
            <a:r>
              <a:rPr lang="en-US" sz="1400" dirty="0"/>
              <a:t>- Decision Making Body</a:t>
            </a:r>
          </a:p>
          <a:p>
            <a:r>
              <a:rPr lang="en-US" sz="1400" dirty="0"/>
              <a:t>- ExCom Assists Chair</a:t>
            </a:r>
          </a:p>
        </p:txBody>
      </p:sp>
      <p:sp>
        <p:nvSpPr>
          <p:cNvPr id="92" name="TextBox 91">
            <a:extLst>
              <a:ext uri="{FF2B5EF4-FFF2-40B4-BE49-F238E27FC236}">
                <a16:creationId xmlns:a16="http://schemas.microsoft.com/office/drawing/2014/main" id="{1B57BCCF-D6A1-40C2-A47C-138AA1FA415D}"/>
              </a:ext>
            </a:extLst>
          </p:cNvPr>
          <p:cNvSpPr txBox="1"/>
          <p:nvPr/>
        </p:nvSpPr>
        <p:spPr>
          <a:xfrm>
            <a:off x="259394" y="3751674"/>
            <a:ext cx="2027484" cy="738664"/>
          </a:xfrm>
          <a:prstGeom prst="rect">
            <a:avLst/>
          </a:prstGeom>
          <a:noFill/>
        </p:spPr>
        <p:txBody>
          <a:bodyPr wrap="square" rtlCol="0">
            <a:spAutoFit/>
          </a:bodyPr>
          <a:lstStyle/>
          <a:p>
            <a:r>
              <a:rPr lang="en-US" sz="1400" dirty="0"/>
              <a:t>- Bureaus/Agencies</a:t>
            </a:r>
          </a:p>
          <a:p>
            <a:r>
              <a:rPr lang="en-US" sz="1400" dirty="0"/>
              <a:t>- Program Leads</a:t>
            </a:r>
          </a:p>
          <a:p>
            <a:r>
              <a:rPr lang="en-US" sz="1400" dirty="0"/>
              <a:t>- Business Execution</a:t>
            </a:r>
          </a:p>
        </p:txBody>
      </p:sp>
      <p:sp>
        <p:nvSpPr>
          <p:cNvPr id="93" name="TextBox 92">
            <a:extLst>
              <a:ext uri="{FF2B5EF4-FFF2-40B4-BE49-F238E27FC236}">
                <a16:creationId xmlns:a16="http://schemas.microsoft.com/office/drawing/2014/main" id="{2E400830-9DBB-4BAF-BCE9-C7E8C66DC78E}"/>
              </a:ext>
            </a:extLst>
          </p:cNvPr>
          <p:cNvSpPr txBox="1"/>
          <p:nvPr/>
        </p:nvSpPr>
        <p:spPr>
          <a:xfrm>
            <a:off x="259394" y="4865138"/>
            <a:ext cx="1752601" cy="523220"/>
          </a:xfrm>
          <a:prstGeom prst="rect">
            <a:avLst/>
          </a:prstGeom>
          <a:noFill/>
        </p:spPr>
        <p:txBody>
          <a:bodyPr wrap="square" rtlCol="0">
            <a:spAutoFit/>
          </a:bodyPr>
          <a:lstStyle/>
          <a:p>
            <a:r>
              <a:rPr lang="en-US" sz="1400" dirty="0"/>
              <a:t>- Data Themes</a:t>
            </a:r>
          </a:p>
          <a:p>
            <a:r>
              <a:rPr lang="en-US" sz="1400" dirty="0"/>
              <a:t>- Cross-cutting Issues</a:t>
            </a:r>
          </a:p>
        </p:txBody>
      </p:sp>
      <p:sp>
        <p:nvSpPr>
          <p:cNvPr id="94" name="TextBox 93">
            <a:extLst>
              <a:ext uri="{FF2B5EF4-FFF2-40B4-BE49-F238E27FC236}">
                <a16:creationId xmlns:a16="http://schemas.microsoft.com/office/drawing/2014/main" id="{21F96625-19DA-4EAC-9897-97F95C25D557}"/>
              </a:ext>
            </a:extLst>
          </p:cNvPr>
          <p:cNvSpPr txBox="1"/>
          <p:nvPr/>
        </p:nvSpPr>
        <p:spPr>
          <a:xfrm>
            <a:off x="5340028" y="1676223"/>
            <a:ext cx="587371" cy="307777"/>
          </a:xfrm>
          <a:prstGeom prst="rect">
            <a:avLst/>
          </a:prstGeom>
          <a:noFill/>
        </p:spPr>
        <p:txBody>
          <a:bodyPr wrap="square" rtlCol="0">
            <a:spAutoFit/>
          </a:bodyPr>
          <a:lstStyle/>
          <a:p>
            <a:pPr algn="ctr"/>
            <a:r>
              <a:rPr lang="en-US" sz="1400" dirty="0"/>
              <a:t>DFO*</a:t>
            </a:r>
          </a:p>
        </p:txBody>
      </p:sp>
      <p:sp>
        <p:nvSpPr>
          <p:cNvPr id="95" name="TextBox 94">
            <a:extLst>
              <a:ext uri="{FF2B5EF4-FFF2-40B4-BE49-F238E27FC236}">
                <a16:creationId xmlns:a16="http://schemas.microsoft.com/office/drawing/2014/main" id="{3EDAFD5B-7380-4595-832C-184CFF8EAB5B}"/>
              </a:ext>
            </a:extLst>
          </p:cNvPr>
          <p:cNvSpPr txBox="1"/>
          <p:nvPr/>
        </p:nvSpPr>
        <p:spPr>
          <a:xfrm>
            <a:off x="3622289" y="6231715"/>
            <a:ext cx="3705526" cy="461665"/>
          </a:xfrm>
          <a:prstGeom prst="rect">
            <a:avLst/>
          </a:prstGeom>
          <a:noFill/>
        </p:spPr>
        <p:txBody>
          <a:bodyPr wrap="square" rtlCol="0">
            <a:spAutoFit/>
          </a:bodyPr>
          <a:lstStyle/>
          <a:p>
            <a:r>
              <a:rPr lang="en-US" sz="1200" dirty="0"/>
              <a:t>*Reports through the Designated Federal Officer (DFO), Executive Director of the FGDC OS </a:t>
            </a:r>
          </a:p>
        </p:txBody>
      </p:sp>
      <p:sp>
        <p:nvSpPr>
          <p:cNvPr id="96" name="TextBox 95">
            <a:extLst>
              <a:ext uri="{FF2B5EF4-FFF2-40B4-BE49-F238E27FC236}">
                <a16:creationId xmlns:a16="http://schemas.microsoft.com/office/drawing/2014/main" id="{82456573-B705-42C1-8004-32102C3897DD}"/>
              </a:ext>
            </a:extLst>
          </p:cNvPr>
          <p:cNvSpPr txBox="1"/>
          <p:nvPr/>
        </p:nvSpPr>
        <p:spPr>
          <a:xfrm>
            <a:off x="6404610" y="3369933"/>
            <a:ext cx="1869924" cy="307777"/>
          </a:xfrm>
          <a:prstGeom prst="rect">
            <a:avLst/>
          </a:prstGeom>
          <a:noFill/>
        </p:spPr>
        <p:txBody>
          <a:bodyPr wrap="square" rtlCol="0">
            <a:spAutoFit/>
          </a:bodyPr>
          <a:lstStyle/>
          <a:p>
            <a:pPr algn="ctr"/>
            <a:r>
              <a:rPr lang="en-US" sz="1400" dirty="0"/>
              <a:t>- Hosted in the USGS</a:t>
            </a:r>
          </a:p>
        </p:txBody>
      </p:sp>
    </p:spTree>
    <p:extLst>
      <p:ext uri="{BB962C8B-B14F-4D97-AF65-F5344CB8AC3E}">
        <p14:creationId xmlns:p14="http://schemas.microsoft.com/office/powerpoint/2010/main" val="2228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2" grpId="0"/>
      <p:bldP spid="93" grpId="0"/>
      <p:bldP spid="94" grpId="0"/>
      <p:bldP spid="95" grpId="0"/>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normAutofit/>
          </a:bodyPr>
          <a:lstStyle/>
          <a:p>
            <a:r>
              <a:rPr lang="en-US" dirty="0"/>
              <a:t>National Geospatial Advisory Committee</a:t>
            </a:r>
          </a:p>
        </p:txBody>
      </p:sp>
      <p:sp>
        <p:nvSpPr>
          <p:cNvPr id="2" name="Slide Number Placeholder 1"/>
          <p:cNvSpPr>
            <a:spLocks noGrp="1"/>
          </p:cNvSpPr>
          <p:nvPr>
            <p:ph type="sldNum" sz="quarter" idx="12"/>
          </p:nvPr>
        </p:nvSpPr>
        <p:spPr/>
        <p:txBody>
          <a:bodyPr/>
          <a:lstStyle/>
          <a:p>
            <a:fld id="{B54BC315-9560-46F5-B4AE-0DDBF6B14E63}" type="slidenum">
              <a:rPr lang="en-US" smtClean="0">
                <a:solidFill>
                  <a:prstClr val="black">
                    <a:tint val="75000"/>
                  </a:prstClr>
                </a:solidFill>
              </a:rPr>
              <a:pPr/>
              <a:t>4</a:t>
            </a:fld>
            <a:endParaRPr lang="en-US" dirty="0">
              <a:solidFill>
                <a:prstClr val="black">
                  <a:tint val="75000"/>
                </a:prstClr>
              </a:solidFill>
            </a:endParaRPr>
          </a:p>
        </p:txBody>
      </p:sp>
      <p:pic>
        <p:nvPicPr>
          <p:cNvPr id="5" name="Picture 2">
            <a:extLst>
              <a:ext uri="{FF2B5EF4-FFF2-40B4-BE49-F238E27FC236}">
                <a16:creationId xmlns:a16="http://schemas.microsoft.com/office/drawing/2014/main" id="{BE11BE8F-A46A-41DD-AC42-4C45ADC80E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3212" y="1206635"/>
            <a:ext cx="3073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D0A6DC9-FE9E-443E-9563-44C142C36FDB}"/>
              </a:ext>
            </a:extLst>
          </p:cNvPr>
          <p:cNvSpPr/>
          <p:nvPr/>
        </p:nvSpPr>
        <p:spPr>
          <a:xfrm>
            <a:off x="700336" y="1280506"/>
            <a:ext cx="4772416" cy="4585871"/>
          </a:xfrm>
          <a:prstGeom prst="rect">
            <a:avLst/>
          </a:prstGeom>
        </p:spPr>
        <p:txBody>
          <a:bodyPr wrap="square">
            <a:spAutoFit/>
          </a:bodyPr>
          <a:lstStyle/>
          <a:p>
            <a:pPr marL="342900" indent="-342900">
              <a:spcAft>
                <a:spcPts val="1200"/>
              </a:spcAft>
              <a:buFont typeface="Wingdings" panose="05000000000000000000" pitchFamily="2" charset="2"/>
              <a:buChar char="v"/>
              <a:defRPr/>
            </a:pPr>
            <a:r>
              <a:rPr lang="en-US" dirty="0">
                <a:solidFill>
                  <a:prstClr val="black"/>
                </a:solidFill>
                <a:latin typeface="Arial" panose="020B0604020202020204" pitchFamily="34" charset="0"/>
                <a:ea typeface="Arial" charset="0"/>
                <a:cs typeface="Arial" panose="020B0604020202020204" pitchFamily="34" charset="0"/>
              </a:rPr>
              <a:t>Federal Advisory Committee, sponsored by DOI, providing advice &amp; recommendations on national geospatial policy issues to FGDC.</a:t>
            </a:r>
          </a:p>
          <a:p>
            <a:pPr marL="342900" indent="-342900">
              <a:spcAft>
                <a:spcPts val="1200"/>
              </a:spcAft>
              <a:buFont typeface="Wingdings" panose="05000000000000000000" pitchFamily="2" charset="2"/>
              <a:buChar char="v"/>
              <a:defRPr/>
            </a:pPr>
            <a:r>
              <a:rPr lang="en-US" dirty="0">
                <a:latin typeface="Arial" panose="020B0604020202020204" pitchFamily="34" charset="0"/>
                <a:cs typeface="Arial" panose="020B0604020202020204" pitchFamily="34" charset="0"/>
              </a:rPr>
              <a:t>Balanced membership:</a:t>
            </a:r>
          </a:p>
          <a:p>
            <a:pPr marL="579438" lvl="1" indent="-228600">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14 members from non-governmental organizations (private sector, non-profits, academia)</a:t>
            </a:r>
          </a:p>
          <a:p>
            <a:pPr marL="579438" lvl="1" indent="-228600">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14 members from governmental organizations (federal, state, local, county, tribal, regional)</a:t>
            </a:r>
          </a:p>
          <a:p>
            <a:pPr marL="342900" indent="-342900">
              <a:spcAft>
                <a:spcPts val="1200"/>
              </a:spcAft>
              <a:buFont typeface="Wingdings" panose="05000000000000000000" pitchFamily="2" charset="2"/>
              <a:buChar char="v"/>
              <a:defRPr/>
            </a:pPr>
            <a:r>
              <a:rPr lang="en-US" dirty="0">
                <a:solidFill>
                  <a:prstClr val="black"/>
                </a:solidFill>
                <a:latin typeface="Arial" panose="020B0604020202020204" pitchFamily="34" charset="0"/>
                <a:ea typeface="Arial" charset="0"/>
                <a:cs typeface="Arial" panose="020B0604020202020204" pitchFamily="34" charset="0"/>
              </a:rPr>
              <a:t>A primary means to collaborate with FGDC’s wide network of partners &amp; stakeholders.</a:t>
            </a:r>
            <a:endParaRPr lang="en-US" dirty="0">
              <a:solidFill>
                <a:prstClr val="black"/>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1B6B582-4BAB-8F4D-BA7E-A45FDAE3B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3212" y="3781493"/>
            <a:ext cx="3073400" cy="2305050"/>
          </a:xfrm>
          <a:prstGeom prst="rect">
            <a:avLst/>
          </a:prstGeom>
        </p:spPr>
      </p:pic>
    </p:spTree>
    <p:extLst>
      <p:ext uri="{BB962C8B-B14F-4D97-AF65-F5344CB8AC3E}">
        <p14:creationId xmlns:p14="http://schemas.microsoft.com/office/powerpoint/2010/main" val="419652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9ADA6C7A-728C-D741-BE37-0F727C2F0DEE}"/>
              </a:ext>
            </a:extLst>
          </p:cNvPr>
          <p:cNvSpPr>
            <a:spLocks noGrp="1" noChangeArrowheads="1"/>
          </p:cNvSpPr>
          <p:nvPr>
            <p:ph type="title"/>
          </p:nvPr>
        </p:nvSpPr>
        <p:spPr>
          <a:xfrm>
            <a:off x="528637" y="84463"/>
            <a:ext cx="8534400" cy="1139825"/>
          </a:xfrm>
        </p:spPr>
        <p:txBody>
          <a:bodyPr/>
          <a:lstStyle/>
          <a:p>
            <a:r>
              <a:rPr lang="en-US" altLang="en-US" sz="3200" dirty="0">
                <a:ea typeface="ＭＳ Ｐゴシック" panose="020B0600070205080204" pitchFamily="34" charset="-128"/>
              </a:rPr>
              <a:t>National Geospatial Advisory Committee</a:t>
            </a:r>
          </a:p>
        </p:txBody>
      </p:sp>
      <p:graphicFrame>
        <p:nvGraphicFramePr>
          <p:cNvPr id="5" name="Content Placeholder 4">
            <a:extLst>
              <a:ext uri="{FF2B5EF4-FFF2-40B4-BE49-F238E27FC236}">
                <a16:creationId xmlns:a16="http://schemas.microsoft.com/office/drawing/2014/main" id="{C44CF762-DF65-F24D-B2EE-4A2D0E5A9CE2}"/>
              </a:ext>
            </a:extLst>
          </p:cNvPr>
          <p:cNvGraphicFramePr>
            <a:graphicFrameLocks noGrp="1"/>
          </p:cNvGraphicFramePr>
          <p:nvPr>
            <p:ph idx="1"/>
            <p:extLst>
              <p:ext uri="{D42A27DB-BD31-4B8C-83A1-F6EECF244321}">
                <p14:modId xmlns:p14="http://schemas.microsoft.com/office/powerpoint/2010/main" val="653784005"/>
              </p:ext>
            </p:extLst>
          </p:nvPr>
        </p:nvGraphicFramePr>
        <p:xfrm>
          <a:off x="528637" y="1444625"/>
          <a:ext cx="8391525" cy="4556129"/>
        </p:xfrm>
        <a:graphic>
          <a:graphicData uri="http://schemas.openxmlformats.org/drawingml/2006/table">
            <a:tbl>
              <a:tblPr/>
              <a:tblGrid>
                <a:gridCol w="2797175">
                  <a:extLst>
                    <a:ext uri="{9D8B030D-6E8A-4147-A177-3AD203B41FA5}">
                      <a16:colId xmlns:a16="http://schemas.microsoft.com/office/drawing/2014/main" val="1679648679"/>
                    </a:ext>
                  </a:extLst>
                </a:gridCol>
                <a:gridCol w="2797175">
                  <a:extLst>
                    <a:ext uri="{9D8B030D-6E8A-4147-A177-3AD203B41FA5}">
                      <a16:colId xmlns:a16="http://schemas.microsoft.com/office/drawing/2014/main" val="2199925013"/>
                    </a:ext>
                  </a:extLst>
                </a:gridCol>
                <a:gridCol w="2797175">
                  <a:extLst>
                    <a:ext uri="{9D8B030D-6E8A-4147-A177-3AD203B41FA5}">
                      <a16:colId xmlns:a16="http://schemas.microsoft.com/office/drawing/2014/main" val="3445359698"/>
                    </a:ext>
                  </a:extLst>
                </a:gridCol>
              </a:tblGrid>
              <a:tr h="484187">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Julie Sweetkind-Singer (Chair)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Stanford University</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Stuart Davis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Ohio</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Carl Reed</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Carl Reed and Associates, LLC </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02837391"/>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Keith Masback (Vice-Chair)</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U.S. Geospatial Intelligence Foundation</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Matthew Gentile</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Deloitte Financial Advisory Services, LLP</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Amber Reynolds</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City of Topeka, KS</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72904321"/>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David Alexander</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Department of Homeland Security</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Frank Harjo</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Muscogee (Creek) Nation</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Douglas Richardson</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Association of American Geographers</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33505543"/>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Frank Avila</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National Geospatial-Intelligence Agency</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Xavier Irias</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East Bay Municipal Utility District</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Cy Smith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Oregon</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64459915"/>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Sarah Battersby</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Tableau Software</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Roberta Lenczowski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Roberta E. Lenczowski Consulting, LLC</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Rebecca Somers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Somers-St. Claire GIS Consultants</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25142231"/>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Talbot Brooks</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Delta State University</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Roger Mitchell</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MDA Information Systems, Inc.</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Jennie Stapp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Montana</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04251678"/>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Gar Clarke</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New Mexico</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Rebecca Moore</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Google, Inc. </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Harvey Thorleifson</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Minnesota Geological Survey</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55984106"/>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Garet Couch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National Tribal GIS Center</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Kevin Pomfret</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Centre for Spatial Law and Policy</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Jason Warzinik</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Boone County (MO) Fire District</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01725539"/>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Patricia Cummens</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ESRI</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Laxmi Ramasubramanian</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Hunter College, City University of  NY</a:t>
                      </a: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May Yuan</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University of Texas – Dallas</a:t>
                      </a: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84620681"/>
                  </a:ext>
                </a:extLst>
              </a:tr>
              <a:tr h="452438">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endParaRP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endParaRPr>
                    </a:p>
                  </a:txBody>
                  <a:tcPr marL="91463" marR="91463" marT="45723" marB="45723"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91463" marR="91463"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21815587"/>
                  </a:ext>
                </a:extLst>
              </a:tr>
            </a:tbl>
          </a:graphicData>
        </a:graphic>
      </p:graphicFrame>
      <p:sp>
        <p:nvSpPr>
          <p:cNvPr id="2" name="TextBox 1">
            <a:extLst>
              <a:ext uri="{FF2B5EF4-FFF2-40B4-BE49-F238E27FC236}">
                <a16:creationId xmlns:a16="http://schemas.microsoft.com/office/drawing/2014/main" id="{D86A80BF-064A-6E42-8466-05F3AB4161C9}"/>
              </a:ext>
            </a:extLst>
          </p:cNvPr>
          <p:cNvSpPr txBox="1"/>
          <p:nvPr/>
        </p:nvSpPr>
        <p:spPr>
          <a:xfrm>
            <a:off x="6166624" y="5913314"/>
            <a:ext cx="124745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August 2018</a:t>
            </a:r>
          </a:p>
        </p:txBody>
      </p:sp>
    </p:spTree>
    <p:extLst>
      <p:ext uri="{BB962C8B-B14F-4D97-AF65-F5344CB8AC3E}">
        <p14:creationId xmlns:p14="http://schemas.microsoft.com/office/powerpoint/2010/main" val="347485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1" descr="1627.jpg">
            <a:extLst>
              <a:ext uri="{FF2B5EF4-FFF2-40B4-BE49-F238E27FC236}">
                <a16:creationId xmlns:a16="http://schemas.microsoft.com/office/drawing/2014/main" id="{72209A11-CD64-AA4C-8799-E8A10C6CFCC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8406"/>
            <a:ext cx="9117467" cy="565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92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25E2-5D7F-1047-80F5-34A1C05EFDDE}"/>
              </a:ext>
            </a:extLst>
          </p:cNvPr>
          <p:cNvSpPr>
            <a:spLocks noGrp="1"/>
          </p:cNvSpPr>
          <p:nvPr>
            <p:ph type="title"/>
          </p:nvPr>
        </p:nvSpPr>
        <p:spPr/>
        <p:txBody>
          <a:bodyPr/>
          <a:lstStyle/>
          <a:p>
            <a:r>
              <a:rPr lang="en-US" dirty="0"/>
              <a:t>NGAC Purpose</a:t>
            </a:r>
          </a:p>
        </p:txBody>
      </p:sp>
      <p:sp>
        <p:nvSpPr>
          <p:cNvPr id="3" name="Content Placeholder 2">
            <a:extLst>
              <a:ext uri="{FF2B5EF4-FFF2-40B4-BE49-F238E27FC236}">
                <a16:creationId xmlns:a16="http://schemas.microsoft.com/office/drawing/2014/main" id="{7CA2481F-B3B3-9E48-AAB8-E6F069AFD60B}"/>
              </a:ext>
            </a:extLst>
          </p:cNvPr>
          <p:cNvSpPr>
            <a:spLocks noGrp="1"/>
          </p:cNvSpPr>
          <p:nvPr>
            <p:ph idx="1"/>
          </p:nvPr>
        </p:nvSpPr>
        <p:spPr>
          <a:xfrm>
            <a:off x="859904" y="1458523"/>
            <a:ext cx="7602105" cy="3604131"/>
          </a:xfrm>
        </p:spPr>
        <p:txBody>
          <a:bodyPr>
            <a:normAutofit fontScale="85000" lnSpcReduction="10000"/>
          </a:bodyPr>
          <a:lstStyle/>
          <a:p>
            <a:pPr>
              <a:lnSpc>
                <a:spcPct val="120000"/>
              </a:lnSpc>
            </a:pPr>
            <a:r>
              <a:rPr lang="en-US" dirty="0"/>
              <a:t>The Committee will provide advice and recommendations related to management of Federal and national geospatial programs, development of the NSDI, and implementation of OMB Circular A-16 and Executive Order 12906. The Committee will review and comment on geospatial policy and management issues and provide a forum to convey views representative of non-Federal stakeholders in the geospatial community.</a:t>
            </a:r>
          </a:p>
          <a:p>
            <a:pPr>
              <a:lnSpc>
                <a:spcPct val="120000"/>
              </a:lnSpc>
            </a:pPr>
            <a:r>
              <a:rPr lang="en-US" dirty="0"/>
              <a:t>The duties of the Committee are solely advisory.  The Committee provides counsel and advice to the Secretary of the Interior through the Designated Federal Officer (DFO).</a:t>
            </a:r>
          </a:p>
          <a:p>
            <a:endParaRPr lang="en-US" dirty="0"/>
          </a:p>
        </p:txBody>
      </p:sp>
      <p:sp>
        <p:nvSpPr>
          <p:cNvPr id="4" name="Slide Number Placeholder 3">
            <a:extLst>
              <a:ext uri="{FF2B5EF4-FFF2-40B4-BE49-F238E27FC236}">
                <a16:creationId xmlns:a16="http://schemas.microsoft.com/office/drawing/2014/main" id="{7819BDF8-5566-354A-B084-C0069D2BB8F7}"/>
              </a:ext>
            </a:extLst>
          </p:cNvPr>
          <p:cNvSpPr>
            <a:spLocks noGrp="1"/>
          </p:cNvSpPr>
          <p:nvPr>
            <p:ph type="sldNum" sz="quarter" idx="12"/>
          </p:nvPr>
        </p:nvSpPr>
        <p:spPr/>
        <p:txBody>
          <a:bodyPr/>
          <a:lstStyle/>
          <a:p>
            <a:fld id="{B54BC315-9560-46F5-B4AE-0DDBF6B14E63}" type="slidenum">
              <a:rPr lang="en-US" smtClean="0"/>
              <a:t>7</a:t>
            </a:fld>
            <a:endParaRPr lang="en-US" dirty="0"/>
          </a:p>
        </p:txBody>
      </p:sp>
      <p:sp>
        <p:nvSpPr>
          <p:cNvPr id="5" name="Text Box 1028">
            <a:extLst>
              <a:ext uri="{FF2B5EF4-FFF2-40B4-BE49-F238E27FC236}">
                <a16:creationId xmlns:a16="http://schemas.microsoft.com/office/drawing/2014/main" id="{FC863E2F-0D85-AC4C-8704-75CAD1D22D97}"/>
              </a:ext>
            </a:extLst>
          </p:cNvPr>
          <p:cNvSpPr txBox="1">
            <a:spLocks noChangeArrowheads="1"/>
          </p:cNvSpPr>
          <p:nvPr/>
        </p:nvSpPr>
        <p:spPr bwMode="auto">
          <a:xfrm>
            <a:off x="6404610" y="5478521"/>
            <a:ext cx="1774825" cy="461963"/>
          </a:xfrm>
          <a:prstGeom prst="rect">
            <a:avLst/>
          </a:prstGeom>
          <a:noFill/>
          <a:ln w="9525">
            <a:noFill/>
            <a:miter lim="800000"/>
            <a:headEnd/>
            <a:tailEnd/>
          </a:ln>
        </p:spPr>
        <p:txBody>
          <a:bodyPr wrap="none">
            <a:spAutoFit/>
          </a:bodyPr>
          <a:lstStyle/>
          <a:p>
            <a:r>
              <a:rPr lang="en-US" dirty="0"/>
              <a:t>*NGAC Charter</a:t>
            </a:r>
            <a:endParaRPr lang="en-US" sz="2400" dirty="0"/>
          </a:p>
        </p:txBody>
      </p:sp>
    </p:spTree>
    <p:extLst>
      <p:ext uri="{BB962C8B-B14F-4D97-AF65-F5344CB8AC3E}">
        <p14:creationId xmlns:p14="http://schemas.microsoft.com/office/powerpoint/2010/main" val="209761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84D3-275D-3D45-B013-B0225183CCDC}"/>
              </a:ext>
            </a:extLst>
          </p:cNvPr>
          <p:cNvSpPr>
            <a:spLocks noGrp="1"/>
          </p:cNvSpPr>
          <p:nvPr>
            <p:ph type="title"/>
          </p:nvPr>
        </p:nvSpPr>
        <p:spPr/>
        <p:txBody>
          <a:bodyPr/>
          <a:lstStyle/>
          <a:p>
            <a:r>
              <a:rPr lang="en-US" dirty="0"/>
              <a:t>NGAC Mission</a:t>
            </a:r>
          </a:p>
        </p:txBody>
      </p:sp>
      <p:sp>
        <p:nvSpPr>
          <p:cNvPr id="3" name="Content Placeholder 2">
            <a:extLst>
              <a:ext uri="{FF2B5EF4-FFF2-40B4-BE49-F238E27FC236}">
                <a16:creationId xmlns:a16="http://schemas.microsoft.com/office/drawing/2014/main" id="{9722C521-FA6C-EC47-9572-3B8B24390E7C}"/>
              </a:ext>
            </a:extLst>
          </p:cNvPr>
          <p:cNvSpPr>
            <a:spLocks noGrp="1"/>
          </p:cNvSpPr>
          <p:nvPr>
            <p:ph idx="1"/>
          </p:nvPr>
        </p:nvSpPr>
        <p:spPr/>
        <p:txBody>
          <a:bodyPr/>
          <a:lstStyle/>
          <a:p>
            <a:pPr>
              <a:defRPr/>
            </a:pPr>
            <a:r>
              <a:rPr lang="en-US" sz="2000" dirty="0"/>
              <a:t>To provide strategies regarding the creation, management and dissemination of cohesive geospatial data, information and knowledge to enable commercial, academic, and nonprofit organizations and all levels of government to more effectively:</a:t>
            </a:r>
          </a:p>
          <a:p>
            <a:pPr lvl="1">
              <a:buFont typeface="Arial" panose="020B0604020202020204" pitchFamily="34" charset="0"/>
              <a:buChar char="•"/>
              <a:defRPr/>
            </a:pPr>
            <a:r>
              <a:rPr lang="en-US" dirty="0"/>
              <a:t>empower and serve the public </a:t>
            </a:r>
          </a:p>
          <a:p>
            <a:pPr lvl="1">
              <a:buFont typeface="Arial" panose="020B0604020202020204" pitchFamily="34" charset="0"/>
              <a:buChar char="•"/>
              <a:defRPr/>
            </a:pPr>
            <a:r>
              <a:rPr lang="en-US" dirty="0"/>
              <a:t>protect our homeland</a:t>
            </a:r>
          </a:p>
          <a:p>
            <a:pPr lvl="1">
              <a:buFont typeface="Arial" panose="020B0604020202020204" pitchFamily="34" charset="0"/>
              <a:buChar char="•"/>
              <a:defRPr/>
            </a:pPr>
            <a:r>
              <a:rPr lang="en-US" dirty="0"/>
              <a:t>foster economic growth</a:t>
            </a:r>
          </a:p>
          <a:p>
            <a:pPr lvl="1">
              <a:buFont typeface="Arial" panose="020B0604020202020204" pitchFamily="34" charset="0"/>
              <a:buChar char="•"/>
              <a:defRPr/>
            </a:pPr>
            <a:r>
              <a:rPr lang="en-US" dirty="0"/>
              <a:t>advance science</a:t>
            </a:r>
          </a:p>
          <a:p>
            <a:pPr lvl="1">
              <a:buFont typeface="Arial" panose="020B0604020202020204" pitchFamily="34" charset="0"/>
              <a:buChar char="•"/>
              <a:defRPr/>
            </a:pPr>
            <a:r>
              <a:rPr lang="en-US" dirty="0"/>
              <a:t>manage our resources</a:t>
            </a:r>
          </a:p>
          <a:p>
            <a:pPr lvl="1">
              <a:buFont typeface="Arial" panose="020B0604020202020204" pitchFamily="34" charset="0"/>
              <a:buChar char="•"/>
              <a:defRPr/>
            </a:pPr>
            <a:r>
              <a:rPr lang="en-US" dirty="0"/>
              <a:t>prepare for and respond to emergencies</a:t>
            </a:r>
          </a:p>
          <a:p>
            <a:pPr lvl="1">
              <a:buFont typeface="Arial" panose="020B0604020202020204" pitchFamily="34" charset="0"/>
              <a:buChar char="•"/>
              <a:defRPr/>
            </a:pPr>
            <a:r>
              <a:rPr lang="en-US" dirty="0"/>
              <a:t>govern our nation</a:t>
            </a:r>
          </a:p>
          <a:p>
            <a:endParaRPr lang="en-US" dirty="0"/>
          </a:p>
        </p:txBody>
      </p:sp>
      <p:sp>
        <p:nvSpPr>
          <p:cNvPr id="4" name="Slide Number Placeholder 3">
            <a:extLst>
              <a:ext uri="{FF2B5EF4-FFF2-40B4-BE49-F238E27FC236}">
                <a16:creationId xmlns:a16="http://schemas.microsoft.com/office/drawing/2014/main" id="{ABB00D93-11CD-334D-8FD0-95B4DA55AC7B}"/>
              </a:ext>
            </a:extLst>
          </p:cNvPr>
          <p:cNvSpPr>
            <a:spLocks noGrp="1"/>
          </p:cNvSpPr>
          <p:nvPr>
            <p:ph type="sldNum" sz="quarter" idx="12"/>
          </p:nvPr>
        </p:nvSpPr>
        <p:spPr/>
        <p:txBody>
          <a:bodyPr/>
          <a:lstStyle/>
          <a:p>
            <a:fld id="{B54BC315-9560-46F5-B4AE-0DDBF6B14E63}" type="slidenum">
              <a:rPr lang="en-US" smtClean="0"/>
              <a:t>8</a:t>
            </a:fld>
            <a:endParaRPr lang="en-US" dirty="0"/>
          </a:p>
        </p:txBody>
      </p:sp>
      <p:sp>
        <p:nvSpPr>
          <p:cNvPr id="5" name="TextBox 3">
            <a:extLst>
              <a:ext uri="{FF2B5EF4-FFF2-40B4-BE49-F238E27FC236}">
                <a16:creationId xmlns:a16="http://schemas.microsoft.com/office/drawing/2014/main" id="{97321D36-CD2C-A445-B325-9097ACF312DA}"/>
              </a:ext>
            </a:extLst>
          </p:cNvPr>
          <p:cNvSpPr txBox="1">
            <a:spLocks noChangeArrowheads="1"/>
          </p:cNvSpPr>
          <p:nvPr/>
        </p:nvSpPr>
        <p:spPr bwMode="auto">
          <a:xfrm>
            <a:off x="5791200" y="5715000"/>
            <a:ext cx="2705100" cy="307975"/>
          </a:xfrm>
          <a:prstGeom prst="rect">
            <a:avLst/>
          </a:prstGeom>
          <a:noFill/>
          <a:ln w="9525">
            <a:noFill/>
            <a:miter lim="800000"/>
            <a:headEnd/>
            <a:tailEnd/>
          </a:ln>
        </p:spPr>
        <p:txBody>
          <a:bodyPr wrap="none">
            <a:spAutoFit/>
          </a:bodyPr>
          <a:lstStyle/>
          <a:p>
            <a:r>
              <a:rPr lang="en-US" sz="1400" dirty="0"/>
              <a:t>* Adopted by NGAC, June 2008</a:t>
            </a:r>
          </a:p>
        </p:txBody>
      </p:sp>
    </p:spTree>
    <p:extLst>
      <p:ext uri="{BB962C8B-B14F-4D97-AF65-F5344CB8AC3E}">
        <p14:creationId xmlns:p14="http://schemas.microsoft.com/office/powerpoint/2010/main" val="100403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8E60-DD78-3349-A3BE-0DCFB3D2E204}"/>
              </a:ext>
            </a:extLst>
          </p:cNvPr>
          <p:cNvSpPr>
            <a:spLocks noGrp="1"/>
          </p:cNvSpPr>
          <p:nvPr>
            <p:ph type="title"/>
          </p:nvPr>
        </p:nvSpPr>
        <p:spPr/>
        <p:txBody>
          <a:bodyPr/>
          <a:lstStyle/>
          <a:p>
            <a:r>
              <a:rPr lang="en-US" dirty="0"/>
              <a:t>NGAC Operations</a:t>
            </a:r>
          </a:p>
        </p:txBody>
      </p:sp>
      <p:sp>
        <p:nvSpPr>
          <p:cNvPr id="3" name="Content Placeholder 2">
            <a:extLst>
              <a:ext uri="{FF2B5EF4-FFF2-40B4-BE49-F238E27FC236}">
                <a16:creationId xmlns:a16="http://schemas.microsoft.com/office/drawing/2014/main" id="{FE31E031-781F-A848-88F5-E29CE42AA073}"/>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US" dirty="0"/>
              <a:t>Sponsored by Interior Department – administrative support provided by FGDC Secretariat</a:t>
            </a:r>
          </a:p>
          <a:p>
            <a:pPr marL="342900" indent="-342900">
              <a:lnSpc>
                <a:spcPct val="100000"/>
              </a:lnSpc>
              <a:buFont typeface="Arial" panose="020B0604020202020204" pitchFamily="34" charset="0"/>
              <a:buChar char="•"/>
            </a:pPr>
            <a:r>
              <a:rPr lang="en-US" dirty="0"/>
              <a:t>Meets 3-4 times per year</a:t>
            </a:r>
          </a:p>
          <a:p>
            <a:pPr marL="342900" indent="-342900">
              <a:lnSpc>
                <a:spcPct val="100000"/>
              </a:lnSpc>
              <a:buFont typeface="Arial" panose="020B0604020202020204" pitchFamily="34" charset="0"/>
              <a:buChar char="•"/>
            </a:pPr>
            <a:r>
              <a:rPr lang="en-US" dirty="0"/>
              <a:t>Public meetings – including opportunities for public comment/input</a:t>
            </a:r>
          </a:p>
          <a:p>
            <a:pPr marL="342900" indent="-342900">
              <a:lnSpc>
                <a:spcPct val="100000"/>
              </a:lnSpc>
              <a:buFont typeface="Arial" panose="020B0604020202020204" pitchFamily="34" charset="0"/>
              <a:buChar char="•"/>
            </a:pPr>
            <a:r>
              <a:rPr lang="en-US" dirty="0"/>
              <a:t>Subcommittees meet between committee meetings to develop materials for consideration by full committee</a:t>
            </a:r>
          </a:p>
          <a:p>
            <a:pPr marL="342900" indent="-342900">
              <a:lnSpc>
                <a:spcPct val="100000"/>
              </a:lnSpc>
              <a:buFont typeface="Arial" panose="020B0604020202020204" pitchFamily="34" charset="0"/>
              <a:buChar char="•"/>
            </a:pPr>
            <a:r>
              <a:rPr lang="en-US" dirty="0"/>
              <a:t>More information, including all meeting minutes and materials, posted at:  </a:t>
            </a:r>
            <a:r>
              <a:rPr lang="en-US" dirty="0">
                <a:hlinkClick r:id="rId2"/>
              </a:rPr>
              <a:t>www.fgdc.gov/ngac</a:t>
            </a:r>
            <a:endParaRPr lang="en-US" dirty="0"/>
          </a:p>
          <a:p>
            <a:endParaRPr lang="en-US" dirty="0"/>
          </a:p>
        </p:txBody>
      </p:sp>
      <p:sp>
        <p:nvSpPr>
          <p:cNvPr id="4" name="Slide Number Placeholder 3">
            <a:extLst>
              <a:ext uri="{FF2B5EF4-FFF2-40B4-BE49-F238E27FC236}">
                <a16:creationId xmlns:a16="http://schemas.microsoft.com/office/drawing/2014/main" id="{9D93008F-BA5D-CE47-BA1A-DD146B5DC9E1}"/>
              </a:ext>
            </a:extLst>
          </p:cNvPr>
          <p:cNvSpPr>
            <a:spLocks noGrp="1"/>
          </p:cNvSpPr>
          <p:nvPr>
            <p:ph type="sldNum" sz="quarter" idx="12"/>
          </p:nvPr>
        </p:nvSpPr>
        <p:spPr/>
        <p:txBody>
          <a:bodyPr/>
          <a:lstStyle/>
          <a:p>
            <a:fld id="{B54BC315-9560-46F5-B4AE-0DDBF6B14E63}" type="slidenum">
              <a:rPr lang="en-US" smtClean="0"/>
              <a:t>9</a:t>
            </a:fld>
            <a:endParaRPr lang="en-US" dirty="0"/>
          </a:p>
        </p:txBody>
      </p:sp>
    </p:spTree>
    <p:extLst>
      <p:ext uri="{BB962C8B-B14F-4D97-AF65-F5344CB8AC3E}">
        <p14:creationId xmlns:p14="http://schemas.microsoft.com/office/powerpoint/2010/main" val="1345648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ppt5D0D.tmp</Template>
  <TotalTime>3931</TotalTime>
  <Words>1649</Words>
  <Application>Microsoft Macintosh PowerPoint</Application>
  <PresentationFormat>On-screen Show (4:3)</PresentationFormat>
  <Paragraphs>313</Paragraphs>
  <Slides>25</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ＭＳ Ｐゴシック</vt:lpstr>
      <vt:lpstr>Arial</vt:lpstr>
      <vt:lpstr>Calibri</vt:lpstr>
      <vt:lpstr>Calibri Light</vt:lpstr>
      <vt:lpstr>Tahoma</vt:lpstr>
      <vt:lpstr>Times New Roman</vt:lpstr>
      <vt:lpstr>Wingdings</vt:lpstr>
      <vt:lpstr>Office Theme</vt:lpstr>
      <vt:lpstr>Acrobat Document</vt:lpstr>
      <vt:lpstr>National Geospatial Advisory Committee  Nomination &amp; Appointment Process</vt:lpstr>
      <vt:lpstr>Agenda</vt:lpstr>
      <vt:lpstr>FGDC Structure</vt:lpstr>
      <vt:lpstr>National Geospatial Advisory Committee</vt:lpstr>
      <vt:lpstr>National Geospatial Advisory Committee</vt:lpstr>
      <vt:lpstr>PowerPoint Presentation</vt:lpstr>
      <vt:lpstr>NGAC Purpose</vt:lpstr>
      <vt:lpstr>NGAC Mission</vt:lpstr>
      <vt:lpstr>NGAC Operations</vt:lpstr>
      <vt:lpstr>PowerPoint Presentation</vt:lpstr>
      <vt:lpstr>NGAC Activities</vt:lpstr>
      <vt:lpstr>NGAC Papers/Products </vt:lpstr>
      <vt:lpstr>Advice on Federal Programs </vt:lpstr>
      <vt:lpstr>Input on Key Initiatives</vt:lpstr>
      <vt:lpstr>Spotlight Sessions</vt:lpstr>
      <vt:lpstr>Current NGAC Subcommittee Activities</vt:lpstr>
      <vt:lpstr>Upcoming Activities</vt:lpstr>
      <vt:lpstr>PowerPoint Presentation</vt:lpstr>
      <vt:lpstr>NGAC Nominations</vt:lpstr>
      <vt:lpstr>NGAC Appointments</vt:lpstr>
      <vt:lpstr>Nomination Requirements</vt:lpstr>
      <vt:lpstr>NGAC Appointments Status</vt:lpstr>
      <vt:lpstr>2018 NGAC Appointments Timeline</vt:lpstr>
      <vt:lpstr>Draft Review Panel Criteria</vt:lpstr>
      <vt:lpstr>PowerPoint Presentation</vt:lpstr>
    </vt:vector>
  </TitlesOfParts>
  <Company>ArdentMC</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NGDA MP Evaluation/NSDI SP Update</dc:title>
  <dc:creator>ArdentMC/FGDC</dc:creator>
  <cp:lastModifiedBy>John Mahoney</cp:lastModifiedBy>
  <cp:revision>222</cp:revision>
  <cp:lastPrinted>2018-08-09T16:36:58Z</cp:lastPrinted>
  <dcterms:created xsi:type="dcterms:W3CDTF">2015-12-07T16:12:35Z</dcterms:created>
  <dcterms:modified xsi:type="dcterms:W3CDTF">2018-08-09T16:41:56Z</dcterms:modified>
</cp:coreProperties>
</file>