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Lst>
  <p:notesMasterIdLst>
    <p:notesMasterId r:id="rId27"/>
  </p:notesMasterIdLst>
  <p:sldIdLst>
    <p:sldId id="275" r:id="rId3"/>
    <p:sldId id="341" r:id="rId4"/>
    <p:sldId id="344" r:id="rId5"/>
    <p:sldId id="343" r:id="rId6"/>
    <p:sldId id="308" r:id="rId7"/>
    <p:sldId id="334" r:id="rId8"/>
    <p:sldId id="335" r:id="rId9"/>
    <p:sldId id="317" r:id="rId10"/>
    <p:sldId id="318" r:id="rId11"/>
    <p:sldId id="331" r:id="rId12"/>
    <p:sldId id="321" r:id="rId13"/>
    <p:sldId id="324" r:id="rId14"/>
    <p:sldId id="325" r:id="rId15"/>
    <p:sldId id="326" r:id="rId16"/>
    <p:sldId id="328" r:id="rId17"/>
    <p:sldId id="345" r:id="rId18"/>
    <p:sldId id="292" r:id="rId19"/>
    <p:sldId id="337" r:id="rId20"/>
    <p:sldId id="336" r:id="rId21"/>
    <p:sldId id="338" r:id="rId22"/>
    <p:sldId id="339" r:id="rId23"/>
    <p:sldId id="332" r:id="rId24"/>
    <p:sldId id="333" r:id="rId25"/>
    <p:sldId id="330" r:id="rId2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3" orient="horz" pos="162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ino, Jennifer" initials="CJ" lastIdx="8" clrIdx="0"/>
  <p:cmAuthor id="2" name="James Irvine" initials="JRI" lastIdx="3" clrIdx="1"/>
  <p:cmAuthor id="3" name="Hoban, Robin [USA]" initials="HR[" lastIdx="7"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F99"/>
    <a:srgbClr val="BAAA7D"/>
    <a:srgbClr val="3A889D"/>
    <a:srgbClr val="FFD579"/>
    <a:srgbClr val="DCD6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55" autoAdjust="0"/>
    <p:restoredTop sz="84478" autoAdjust="0"/>
  </p:normalViewPr>
  <p:slideViewPr>
    <p:cSldViewPr snapToGrid="0">
      <p:cViewPr>
        <p:scale>
          <a:sx n="130" d="100"/>
          <a:sy n="130" d="100"/>
        </p:scale>
        <p:origin x="2088" y="1134"/>
      </p:cViewPr>
      <p:guideLst>
        <p:guide orient="horz" pos="2160"/>
        <p:guide orient="horz" pos="1620"/>
        <p:guide pos="2880"/>
      </p:guideLst>
    </p:cSldViewPr>
  </p:slideViewPr>
  <p:outlineViewPr>
    <p:cViewPr>
      <p:scale>
        <a:sx n="33" d="100"/>
        <a:sy n="33" d="100"/>
      </p:scale>
      <p:origin x="0" y="-11352"/>
    </p:cViewPr>
  </p:outlineViewPr>
  <p:notesTextViewPr>
    <p:cViewPr>
      <p:scale>
        <a:sx n="1" d="1"/>
        <a:sy n="1" d="1"/>
      </p:scale>
      <p:origin x="0" y="0"/>
    </p:cViewPr>
  </p:notesTextViewPr>
  <p:sorterViewPr>
    <p:cViewPr>
      <p:scale>
        <a:sx n="141" d="100"/>
        <a:sy n="141" d="100"/>
      </p:scale>
      <p:origin x="0" y="0"/>
    </p:cViewPr>
  </p:sorterViewPr>
  <p:notesViewPr>
    <p:cSldViewPr snapToGrid="0">
      <p:cViewPr varScale="1">
        <p:scale>
          <a:sx n="54" d="100"/>
          <a:sy n="54" d="100"/>
        </p:scale>
        <p:origin x="282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0.159069643206043"/>
          <c:y val="2.9938305045712502E-2"/>
          <c:w val="0.82842744046357897"/>
          <c:h val="0.84343471663796299"/>
        </c:manualLayout>
      </c:layout>
      <c:bar3DChart>
        <c:barDir val="col"/>
        <c:grouping val="standard"/>
        <c:varyColors val="0"/>
        <c:ser>
          <c:idx val="0"/>
          <c:order val="0"/>
          <c:tx>
            <c:strRef>
              <c:f>Sheet1!$B$1</c:f>
              <c:strCache>
                <c:ptCount val="1"/>
                <c:pt idx="0">
                  <c:v>Publications</c:v>
                </c:pt>
              </c:strCache>
            </c:strRef>
          </c:tx>
          <c:spPr>
            <a:gradFill flip="none" rotWithShape="1">
              <a:gsLst>
                <a:gs pos="52000">
                  <a:srgbClr val="2E7454">
                    <a:alpha val="91000"/>
                  </a:srgbClr>
                </a:gs>
                <a:gs pos="100000">
                  <a:srgbClr val="FFFFFF">
                    <a:alpha val="65000"/>
                  </a:srgbClr>
                </a:gs>
              </a:gsLst>
              <a:lin ang="6000000" scaled="0"/>
              <a:tileRect/>
            </a:gradFill>
          </c:spPr>
          <c:invertIfNegative val="0"/>
          <c:cat>
            <c:numRef>
              <c:f>Sheet1!$A$2:$A$8</c:f>
              <c:numCache>
                <c:formatCode>General</c:formatCode>
                <c:ptCount val="7"/>
                <c:pt idx="0">
                  <c:v>2008</c:v>
                </c:pt>
                <c:pt idx="1">
                  <c:v>2009</c:v>
                </c:pt>
                <c:pt idx="2">
                  <c:v>2010</c:v>
                </c:pt>
                <c:pt idx="3">
                  <c:v>2011</c:v>
                </c:pt>
                <c:pt idx="4">
                  <c:v>2012</c:v>
                </c:pt>
                <c:pt idx="5">
                  <c:v>2013</c:v>
                </c:pt>
                <c:pt idx="6">
                  <c:v>2014</c:v>
                </c:pt>
              </c:numCache>
            </c:numRef>
          </c:cat>
          <c:val>
            <c:numRef>
              <c:f>Sheet1!$B$2:$B$8</c:f>
              <c:numCache>
                <c:formatCode>General</c:formatCode>
                <c:ptCount val="7"/>
                <c:pt idx="0">
                  <c:v>550</c:v>
                </c:pt>
                <c:pt idx="1">
                  <c:v>550</c:v>
                </c:pt>
                <c:pt idx="2">
                  <c:v>500</c:v>
                </c:pt>
                <c:pt idx="3">
                  <c:v>650</c:v>
                </c:pt>
                <c:pt idx="4">
                  <c:v>750</c:v>
                </c:pt>
                <c:pt idx="5">
                  <c:v>800</c:v>
                </c:pt>
                <c:pt idx="6">
                  <c:v>950</c:v>
                </c:pt>
              </c:numCache>
            </c:numRef>
          </c:val>
        </c:ser>
        <c:ser>
          <c:idx val="1"/>
          <c:order val="1"/>
          <c:tx>
            <c:strRef>
              <c:f>Sheet1!$C$1</c:f>
              <c:strCache>
                <c:ptCount val="1"/>
                <c:pt idx="0">
                  <c:v>Citations (x10)</c:v>
                </c:pt>
              </c:strCache>
            </c:strRef>
          </c:tx>
          <c:spPr>
            <a:gradFill flip="none" rotWithShape="1">
              <a:gsLst>
                <a:gs pos="55000">
                  <a:schemeClr val="accent5">
                    <a:alpha val="86000"/>
                  </a:schemeClr>
                </a:gs>
                <a:gs pos="100000">
                  <a:schemeClr val="accent1">
                    <a:lumMod val="60000"/>
                    <a:lumOff val="40000"/>
                    <a:alpha val="86000"/>
                  </a:schemeClr>
                </a:gs>
              </a:gsLst>
              <a:lin ang="5700000" scaled="0"/>
              <a:tileRect/>
            </a:gradFill>
          </c:spPr>
          <c:invertIfNegative val="0"/>
          <c:cat>
            <c:numRef>
              <c:f>Sheet1!$A$2:$A$8</c:f>
              <c:numCache>
                <c:formatCode>General</c:formatCode>
                <c:ptCount val="7"/>
                <c:pt idx="0">
                  <c:v>2008</c:v>
                </c:pt>
                <c:pt idx="1">
                  <c:v>2009</c:v>
                </c:pt>
                <c:pt idx="2">
                  <c:v>2010</c:v>
                </c:pt>
                <c:pt idx="3">
                  <c:v>2011</c:v>
                </c:pt>
                <c:pt idx="4">
                  <c:v>2012</c:v>
                </c:pt>
                <c:pt idx="5">
                  <c:v>2013</c:v>
                </c:pt>
                <c:pt idx="6">
                  <c:v>2014</c:v>
                </c:pt>
              </c:numCache>
            </c:numRef>
          </c:cat>
          <c:val>
            <c:numRef>
              <c:f>Sheet1!$C$2:$C$8</c:f>
              <c:numCache>
                <c:formatCode>General</c:formatCode>
                <c:ptCount val="7"/>
                <c:pt idx="0">
                  <c:v>1500</c:v>
                </c:pt>
                <c:pt idx="1">
                  <c:v>1550</c:v>
                </c:pt>
                <c:pt idx="2">
                  <c:v>1650</c:v>
                </c:pt>
                <c:pt idx="3">
                  <c:v>1900</c:v>
                </c:pt>
                <c:pt idx="4">
                  <c:v>2250</c:v>
                </c:pt>
                <c:pt idx="5">
                  <c:v>2500</c:v>
                </c:pt>
                <c:pt idx="6">
                  <c:v>2950</c:v>
                </c:pt>
              </c:numCache>
            </c:numRef>
          </c:val>
        </c:ser>
        <c:dLbls>
          <c:showLegendKey val="0"/>
          <c:showVal val="0"/>
          <c:showCatName val="0"/>
          <c:showSerName val="0"/>
          <c:showPercent val="0"/>
          <c:showBubbleSize val="0"/>
        </c:dLbls>
        <c:gapWidth val="150"/>
        <c:shape val="box"/>
        <c:axId val="41526400"/>
        <c:axId val="41527936"/>
        <c:axId val="41462848"/>
      </c:bar3DChart>
      <c:catAx>
        <c:axId val="41526400"/>
        <c:scaling>
          <c:orientation val="minMax"/>
        </c:scaling>
        <c:delete val="0"/>
        <c:axPos val="b"/>
        <c:numFmt formatCode="General" sourceLinked="1"/>
        <c:majorTickMark val="out"/>
        <c:minorTickMark val="none"/>
        <c:tickLblPos val="nextTo"/>
        <c:txPr>
          <a:bodyPr/>
          <a:lstStyle/>
          <a:p>
            <a:pPr>
              <a:defRPr sz="1200" b="1">
                <a:effectLst>
                  <a:outerShdw blurRad="50800" dist="76200" dir="18900000" algn="bl" rotWithShape="0">
                    <a:prstClr val="black">
                      <a:alpha val="40000"/>
                    </a:prstClr>
                  </a:outerShdw>
                </a:effectLst>
              </a:defRPr>
            </a:pPr>
            <a:endParaRPr lang="en-US"/>
          </a:p>
        </c:txPr>
        <c:crossAx val="41527936"/>
        <c:crosses val="autoZero"/>
        <c:auto val="1"/>
        <c:lblAlgn val="ctr"/>
        <c:lblOffset val="100"/>
        <c:noMultiLvlLbl val="0"/>
      </c:catAx>
      <c:valAx>
        <c:axId val="41527936"/>
        <c:scaling>
          <c:orientation val="minMax"/>
        </c:scaling>
        <c:delete val="0"/>
        <c:axPos val="l"/>
        <c:numFmt formatCode="General" sourceLinked="1"/>
        <c:majorTickMark val="out"/>
        <c:minorTickMark val="none"/>
        <c:tickLblPos val="nextTo"/>
        <c:spPr>
          <a:effectLst/>
        </c:spPr>
        <c:txPr>
          <a:bodyPr/>
          <a:lstStyle/>
          <a:p>
            <a:pPr>
              <a:defRPr sz="1200" b="1">
                <a:effectLst>
                  <a:outerShdw blurRad="50800" dist="76200" dir="18900000" algn="bl" rotWithShape="0">
                    <a:prstClr val="black">
                      <a:alpha val="40000"/>
                    </a:prstClr>
                  </a:outerShdw>
                </a:effectLst>
              </a:defRPr>
            </a:pPr>
            <a:endParaRPr lang="en-US"/>
          </a:p>
        </c:txPr>
        <c:crossAx val="41526400"/>
        <c:crosses val="autoZero"/>
        <c:crossBetween val="between"/>
      </c:valAx>
      <c:serAx>
        <c:axId val="41462848"/>
        <c:scaling>
          <c:orientation val="minMax"/>
        </c:scaling>
        <c:delete val="1"/>
        <c:axPos val="b"/>
        <c:majorTickMark val="out"/>
        <c:minorTickMark val="none"/>
        <c:tickLblPos val="nextTo"/>
        <c:crossAx val="41527936"/>
        <c:crosses val="autoZero"/>
      </c:serAx>
    </c:plotArea>
    <c:legend>
      <c:legendPos val="b"/>
      <c:layout>
        <c:manualLayout>
          <c:xMode val="edge"/>
          <c:yMode val="edge"/>
          <c:x val="7.5871824012416697E-2"/>
          <c:y val="0.73571787854369497"/>
          <c:w val="0.60600314757579798"/>
          <c:h val="8.5628099424576304E-2"/>
        </c:manualLayout>
      </c:layout>
      <c:overlay val="0"/>
      <c:txPr>
        <a:bodyPr/>
        <a:lstStyle/>
        <a:p>
          <a:pPr>
            <a:defRPr sz="1400" b="1">
              <a:effectLst>
                <a:outerShdw blurRad="50800" dist="76200" algn="l" rotWithShape="0">
                  <a:prstClr val="black">
                    <a:alpha val="40000"/>
                  </a:prstClr>
                </a:outerShdw>
              </a:effectLst>
            </a:defRPr>
          </a:pPr>
          <a:endParaRPr lang="en-US"/>
        </a:p>
      </c:txPr>
    </c:legend>
    <c:plotVisOnly val="1"/>
    <c:dispBlanksAs val="gap"/>
    <c:showDLblsOverMax val="0"/>
  </c:chart>
  <c:txPr>
    <a:bodyPr/>
    <a:lstStyle/>
    <a:p>
      <a:pPr>
        <a:defRPr sz="1100" b="0">
          <a:solidFill>
            <a:schemeClr val="bg1"/>
          </a:solidFill>
          <a:latin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AA629-9D21-4756-8DE1-EE36229D5DDC}" type="datetimeFigureOut">
              <a:rPr lang="en-US" smtClean="0"/>
              <a:t>12/8/2017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6FF7A-5CD5-4C43-B108-D8B1436E8A72}" type="slidenum">
              <a:rPr lang="en-US" smtClean="0"/>
              <a:t>‹#›</a:t>
            </a:fld>
            <a:endParaRPr lang="en-US"/>
          </a:p>
        </p:txBody>
      </p:sp>
    </p:spTree>
    <p:extLst>
      <p:ext uri="{BB962C8B-B14F-4D97-AF65-F5344CB8AC3E}">
        <p14:creationId xmlns:p14="http://schemas.microsoft.com/office/powerpoint/2010/main" val="938222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Ivan </a:t>
            </a:r>
            <a:r>
              <a:rPr lang="en-US" dirty="0" err="1" smtClean="0"/>
              <a:t>DeLoatch</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BB96FF7A-5CD5-4C43-B108-D8B1436E8A72}" type="slidenum">
              <a:rPr lang="en-US" smtClean="0"/>
              <a:t>1</a:t>
            </a:fld>
            <a:endParaRPr lang="en-US"/>
          </a:p>
        </p:txBody>
      </p:sp>
    </p:spTree>
    <p:extLst>
      <p:ext uri="{BB962C8B-B14F-4D97-AF65-F5344CB8AC3E}">
        <p14:creationId xmlns:p14="http://schemas.microsoft.com/office/powerpoint/2010/main" val="17740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smtClean="0"/>
              <a:t>Chart Source:  http://</a:t>
            </a:r>
            <a:r>
              <a:rPr lang="en-US" dirty="0" err="1" smtClean="0"/>
              <a:t>earthobservatory.nasa.gov</a:t>
            </a:r>
            <a:r>
              <a:rPr lang="en-US" dirty="0" smtClean="0"/>
              <a:t>/Features/</a:t>
            </a:r>
            <a:r>
              <a:rPr lang="en-US" dirty="0" err="1" smtClean="0"/>
              <a:t>LandsatBigData</a:t>
            </a:r>
            <a:r>
              <a:rPr lang="en-US" dirty="0" smtClean="0"/>
              <a:t>/</a:t>
            </a:r>
          </a:p>
          <a:p>
            <a:endParaRPr lang="en-US" dirty="0" smtClean="0"/>
          </a:p>
          <a:p>
            <a:r>
              <a:rPr lang="en-US" dirty="0" smtClean="0"/>
              <a:t>As</a:t>
            </a:r>
            <a:r>
              <a:rPr lang="en-US" baseline="0" dirty="0" smtClean="0"/>
              <a:t> an example of unleashing data for commercial applications and use:</a:t>
            </a:r>
          </a:p>
          <a:p>
            <a:endParaRPr lang="en-US" baseline="0" dirty="0" smtClean="0"/>
          </a:p>
          <a:p>
            <a:r>
              <a:rPr lang="en-US" baseline="0" dirty="0" smtClean="0"/>
              <a:t>Since </a:t>
            </a:r>
            <a:r>
              <a:rPr lang="en-US" baseline="0" dirty="0" err="1" smtClean="0"/>
              <a:t>landsat</a:t>
            </a:r>
            <a:r>
              <a:rPr lang="en-US" baseline="0" dirty="0" smtClean="0"/>
              <a:t> data has been free we have seen a significant increase in:</a:t>
            </a:r>
          </a:p>
          <a:p>
            <a:pPr marL="171450" indent="-171450">
              <a:buFont typeface="Arial"/>
              <a:buChar char="•"/>
            </a:pPr>
            <a:r>
              <a:rPr lang="en-US" baseline="0" dirty="0" smtClean="0"/>
              <a:t>Number of scenes downloaded per day from 53 – 5,700</a:t>
            </a:r>
          </a:p>
          <a:p>
            <a:pPr marL="171450" indent="-171450">
              <a:buFont typeface="Arial"/>
              <a:buChar char="•"/>
            </a:pPr>
            <a:r>
              <a:rPr lang="en-US" baseline="0" dirty="0" smtClean="0"/>
              <a:t>Increase in the number of publications</a:t>
            </a:r>
          </a:p>
          <a:p>
            <a:pPr marL="171450" indent="-171450">
              <a:buFont typeface="Arial"/>
              <a:buChar char="•"/>
            </a:pPr>
            <a:r>
              <a:rPr lang="en-US" baseline="0" dirty="0" smtClean="0"/>
              <a:t>Increase in the number of citations from around 1.5 Million to 2.8 million</a:t>
            </a:r>
          </a:p>
          <a:p>
            <a:pPr marL="171450" indent="-171450">
              <a:buFont typeface="Arial"/>
              <a:buChar char="•"/>
            </a:pPr>
            <a:r>
              <a:rPr lang="en-US" baseline="0" dirty="0" smtClean="0"/>
              <a:t>Increase in the number of downloads from about a million to over 25 million per year</a:t>
            </a:r>
          </a:p>
          <a:p>
            <a:pPr marL="171450" indent="-171450">
              <a:buFont typeface="Arial"/>
              <a:buChar char="•"/>
            </a:pPr>
            <a:endParaRPr lang="en-US" baseline="0" dirty="0" smtClean="0"/>
          </a:p>
          <a:p>
            <a:pPr marL="171450" indent="-171450">
              <a:buFont typeface="Arial"/>
              <a:buChar char="•"/>
            </a:pPr>
            <a:r>
              <a:rPr lang="en-US" baseline="0" dirty="0" smtClean="0"/>
              <a:t>An economic evaluation identified over $2.1 Billion in economic benefit</a:t>
            </a:r>
            <a:endParaRPr lang="en-US" dirty="0"/>
          </a:p>
        </p:txBody>
      </p:sp>
      <p:sp>
        <p:nvSpPr>
          <p:cNvPr id="4" name="Slide Number Placeholder 3"/>
          <p:cNvSpPr>
            <a:spLocks noGrp="1"/>
          </p:cNvSpPr>
          <p:nvPr>
            <p:ph type="sldNum" sz="quarter" idx="10"/>
          </p:nvPr>
        </p:nvSpPr>
        <p:spPr/>
        <p:txBody>
          <a:bodyPr/>
          <a:lstStyle/>
          <a:p>
            <a:fld id="{A593A942-9A63-1949-AC8E-C3978A04D5FD}" type="slidenum">
              <a:rPr lang="en-US" smtClean="0"/>
              <a:t>10</a:t>
            </a:fld>
            <a:endParaRPr lang="en-US"/>
          </a:p>
        </p:txBody>
      </p:sp>
    </p:spTree>
    <p:extLst>
      <p:ext uri="{BB962C8B-B14F-4D97-AF65-F5344CB8AC3E}">
        <p14:creationId xmlns:p14="http://schemas.microsoft.com/office/powerpoint/2010/main" val="432904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dirty="0" smtClean="0">
                <a:solidFill>
                  <a:schemeClr val="tx1"/>
                </a:solidFill>
                <a:latin typeface="+mn-lt"/>
                <a:ea typeface="+mn-ea"/>
                <a:cs typeface="+mn-cs"/>
              </a:rPr>
              <a:t>Standards facilitate development, sharing, and use of geospatial data and services. The FGDC develops or adopts geospatial standards for implementing the NSDI, in consultation and cooperation with State, local, and tribal governments, the private sector and academic community, and to the extent feasible, the international community.</a:t>
            </a:r>
            <a:r>
              <a:rPr lang="en-US" sz="1200" u="none" kern="1200" baseline="0" dirty="0" smtClean="0">
                <a:solidFill>
                  <a:schemeClr val="tx1"/>
                </a:solidFill>
                <a:latin typeface="+mn-lt"/>
                <a:ea typeface="+mn-ea"/>
                <a:cs typeface="+mn-cs"/>
              </a:rPr>
              <a:t>  </a:t>
            </a:r>
            <a:r>
              <a:rPr lang="en-US" altLang="en-US" dirty="0" smtClean="0">
                <a:solidFill>
                  <a:schemeClr val="accent2"/>
                </a:solidFill>
              </a:rPr>
              <a:t>The FGDC Standards component process is:</a:t>
            </a:r>
          </a:p>
          <a:p>
            <a:pPr marL="628650" lvl="1" indent="-171450">
              <a:buFont typeface="Arial" charset="0"/>
              <a:buChar char="•"/>
            </a:pPr>
            <a:r>
              <a:rPr lang="en-US" altLang="en-US" dirty="0" smtClean="0">
                <a:solidFill>
                  <a:schemeClr val="accent2"/>
                </a:solidFill>
              </a:rPr>
              <a:t>Collaborative (inclusive</a:t>
            </a:r>
            <a:r>
              <a:rPr lang="en-US" altLang="en-US" baseline="0" dirty="0" smtClean="0">
                <a:solidFill>
                  <a:schemeClr val="accent2"/>
                </a:solidFill>
              </a:rPr>
              <a:t> of </a:t>
            </a:r>
            <a:r>
              <a:rPr lang="en-US" altLang="en-US" dirty="0" smtClean="0">
                <a:solidFill>
                  <a:schemeClr val="accent2"/>
                </a:solidFill>
              </a:rPr>
              <a:t>Public and Private</a:t>
            </a:r>
            <a:r>
              <a:rPr lang="en-US" altLang="en-US" baseline="0" dirty="0" smtClean="0">
                <a:solidFill>
                  <a:schemeClr val="accent2"/>
                </a:solidFill>
              </a:rPr>
              <a:t> Partners, </a:t>
            </a:r>
            <a:r>
              <a:rPr lang="en-US" altLang="en-US" dirty="0" smtClean="0">
                <a:solidFill>
                  <a:schemeClr val="accent2"/>
                </a:solidFill>
              </a:rPr>
              <a:t>Structured,</a:t>
            </a:r>
            <a:r>
              <a:rPr lang="en-US" altLang="en-US" baseline="0" dirty="0" smtClean="0">
                <a:solidFill>
                  <a:schemeClr val="accent2"/>
                </a:solidFill>
              </a:rPr>
              <a:t> </a:t>
            </a:r>
            <a:r>
              <a:rPr lang="en-US" altLang="en-US" dirty="0" smtClean="0">
                <a:solidFill>
                  <a:schemeClr val="accent2"/>
                </a:solidFill>
              </a:rPr>
              <a:t>Iterative</a:t>
            </a:r>
          </a:p>
          <a:p>
            <a:pPr marL="628650" lvl="1" indent="-171450">
              <a:buFont typeface="Arial" charset="0"/>
              <a:buChar char="•"/>
            </a:pPr>
            <a:r>
              <a:rPr lang="en-US" altLang="en-US" dirty="0" smtClean="0">
                <a:solidFill>
                  <a:schemeClr val="accent2"/>
                </a:solidFill>
              </a:rPr>
              <a:t>And well-documented as you can see</a:t>
            </a:r>
            <a:r>
              <a:rPr lang="en-US" altLang="en-US" baseline="0" dirty="0" smtClean="0">
                <a:solidFill>
                  <a:schemeClr val="accent2"/>
                </a:solidFill>
              </a:rPr>
              <a:t> on this process diagram.</a:t>
            </a:r>
            <a:endParaRPr lang="en-US" altLang="en-US" dirty="0" smtClean="0">
              <a:solidFill>
                <a:schemeClr val="accent2"/>
              </a:solidFill>
            </a:endParaRPr>
          </a:p>
          <a:p>
            <a:pPr lvl="1"/>
            <a:endParaRPr lang="en-US" altLang="en-US" dirty="0" smtClean="0">
              <a:solidFill>
                <a:schemeClr val="accent2"/>
              </a:solidFill>
            </a:endParaRPr>
          </a:p>
          <a:p>
            <a:r>
              <a:rPr lang="en-US" altLang="en-US" dirty="0" smtClean="0">
                <a:solidFill>
                  <a:srgbClr val="0000CC"/>
                </a:solidFill>
              </a:rPr>
              <a:t>The FGDC standards development process is modeled after the ISO and the</a:t>
            </a:r>
            <a:r>
              <a:rPr lang="en-US" altLang="en-US" baseline="0" dirty="0" smtClean="0">
                <a:solidFill>
                  <a:srgbClr val="0000CC"/>
                </a:solidFill>
              </a:rPr>
              <a:t> </a:t>
            </a:r>
            <a:r>
              <a:rPr lang="en-US" altLang="en-US" dirty="0" smtClean="0">
                <a:solidFill>
                  <a:srgbClr val="0000CC"/>
                </a:solidFill>
              </a:rPr>
              <a:t>American</a:t>
            </a:r>
            <a:r>
              <a:rPr lang="en-US" altLang="en-US" baseline="0" dirty="0" smtClean="0">
                <a:solidFill>
                  <a:srgbClr val="0000CC"/>
                </a:solidFill>
              </a:rPr>
              <a:t> National Standards Institute </a:t>
            </a:r>
            <a:r>
              <a:rPr lang="en-US" altLang="en-US" dirty="0" smtClean="0">
                <a:solidFill>
                  <a:srgbClr val="0000CC"/>
                </a:solidFill>
              </a:rPr>
              <a:t>standards processes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Federal agencies that collect, use, or disseminate geographic information and/or carry out related spatial data activities</a:t>
            </a:r>
            <a:r>
              <a:rPr lang="en-US" sz="1200" kern="1200" baseline="0" dirty="0" smtClean="0">
                <a:solidFill>
                  <a:schemeClr val="tx1"/>
                </a:solidFill>
                <a:latin typeface="+mn-lt"/>
                <a:ea typeface="+mn-ea"/>
                <a:cs typeface="+mn-cs"/>
              </a:rPr>
              <a:t> are required to follow FGDC standards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FGDC has established</a:t>
            </a:r>
            <a:r>
              <a:rPr lang="en-US" sz="1200" kern="1200" baseline="0" dirty="0" smtClean="0">
                <a:solidFill>
                  <a:schemeClr val="tx1"/>
                </a:solidFill>
                <a:latin typeface="+mn-lt"/>
                <a:ea typeface="+mn-ea"/>
                <a:cs typeface="+mn-cs"/>
              </a:rPr>
              <a:t> and </a:t>
            </a:r>
            <a:r>
              <a:rPr lang="en-US" sz="1200" kern="1200" dirty="0" smtClean="0">
                <a:solidFill>
                  <a:schemeClr val="tx1"/>
                </a:solidFill>
                <a:latin typeface="+mn-lt"/>
                <a:ea typeface="+mn-ea"/>
                <a:cs typeface="+mn-cs"/>
              </a:rPr>
              <a:t>endorsed</a:t>
            </a:r>
            <a:r>
              <a:rPr lang="en-US" sz="1200" kern="1200" baseline="0" dirty="0" smtClean="0">
                <a:solidFill>
                  <a:schemeClr val="tx1"/>
                </a:solidFill>
                <a:latin typeface="+mn-lt"/>
                <a:ea typeface="+mn-ea"/>
                <a:cs typeface="+mn-cs"/>
              </a:rPr>
              <a:t> over 100 meta-data, data, technology and other national and international standards. </a:t>
            </a:r>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11</a:t>
            </a:fld>
            <a:endParaRPr lang="en-US"/>
          </a:p>
        </p:txBody>
      </p:sp>
    </p:spTree>
    <p:extLst>
      <p:ext uri="{BB962C8B-B14F-4D97-AF65-F5344CB8AC3E}">
        <p14:creationId xmlns:p14="http://schemas.microsoft.com/office/powerpoint/2010/main" val="1315910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Under the Data component</a:t>
            </a:r>
            <a:r>
              <a:rPr lang="en-US" baseline="0" dirty="0" smtClean="0"/>
              <a:t> we</a:t>
            </a:r>
            <a:r>
              <a:rPr lang="en-US" dirty="0" smtClean="0"/>
              <a:t> have established</a:t>
            </a:r>
            <a:r>
              <a:rPr lang="en-US" baseline="0" dirty="0" smtClean="0"/>
              <a:t> data as a national asset and through our framework we have identified priority assets, established leadership, communities and are implementing portfolio management and reporting to unleash data for commercial use.</a:t>
            </a:r>
            <a:endParaRPr lang="en-US" dirty="0" smtClean="0"/>
          </a:p>
          <a:p>
            <a:endParaRPr lang="en-US" dirty="0" smtClean="0"/>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12</a:t>
            </a:fld>
            <a:endParaRPr lang="en-US"/>
          </a:p>
        </p:txBody>
      </p:sp>
    </p:spTree>
    <p:extLst>
      <p:ext uri="{BB962C8B-B14F-4D97-AF65-F5344CB8AC3E}">
        <p14:creationId xmlns:p14="http://schemas.microsoft.com/office/powerpoint/2010/main" val="1926740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 has established 7 framework data themes that serve as the foundation</a:t>
            </a:r>
            <a:r>
              <a:rPr lang="en-US" baseline="0" dirty="0" smtClean="0"/>
              <a:t> for the NSDI </a:t>
            </a:r>
          </a:p>
          <a:p>
            <a:endParaRPr lang="en-US" baseline="0" dirty="0" smtClean="0"/>
          </a:p>
          <a:p>
            <a:r>
              <a:rPr lang="en-US" baseline="0" dirty="0" smtClean="0"/>
              <a:t>We have identified lead agencies who are responsible for developing the NSDI capabilities under each of these framework data elements we are developing strategic and operation plans for accelerating implementation.</a:t>
            </a:r>
          </a:p>
        </p:txBody>
      </p:sp>
      <p:sp>
        <p:nvSpPr>
          <p:cNvPr id="4" name="Slide Number Placeholder 3"/>
          <p:cNvSpPr>
            <a:spLocks noGrp="1"/>
          </p:cNvSpPr>
          <p:nvPr>
            <p:ph type="sldNum" sz="quarter" idx="10"/>
          </p:nvPr>
        </p:nvSpPr>
        <p:spPr/>
        <p:txBody>
          <a:bodyPr/>
          <a:lstStyle/>
          <a:p>
            <a:fld id="{BB96FF7A-5CD5-4C43-B108-D8B1436E8A72}" type="slidenum">
              <a:rPr lang="en-US" smtClean="0"/>
              <a:t>13</a:t>
            </a:fld>
            <a:endParaRPr lang="en-US"/>
          </a:p>
        </p:txBody>
      </p:sp>
    </p:spTree>
    <p:extLst>
      <p:ext uri="{BB962C8B-B14F-4D97-AF65-F5344CB8AC3E}">
        <p14:creationId xmlns:p14="http://schemas.microsoft.com/office/powerpoint/2010/main" val="1021889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mentioned previously</a:t>
            </a:r>
            <a:r>
              <a:rPr lang="en-US" baseline="0" dirty="0" smtClean="0"/>
              <a:t> o</a:t>
            </a:r>
            <a:r>
              <a:rPr lang="en-US" dirty="0" smtClean="0"/>
              <a:t>ur</a:t>
            </a:r>
            <a:r>
              <a:rPr lang="en-US" baseline="0" dirty="0" smtClean="0"/>
              <a:t> nation has established geospatial data as a national asset.  The FGDC established the National Geospatial Data Assets to provide a </a:t>
            </a:r>
            <a:r>
              <a:rPr lang="en-US" sz="1200" b="0" i="0" kern="1200" dirty="0" smtClean="0">
                <a:solidFill>
                  <a:schemeClr val="tx1"/>
                </a:solidFill>
                <a:effectLst/>
                <a:latin typeface="+mn-lt"/>
                <a:ea typeface="+mn-ea"/>
                <a:cs typeface="+mn-cs"/>
              </a:rPr>
              <a:t>standard core set of digital spatial information for the Nation that serve as a foundation for users of geographic information.</a:t>
            </a:r>
            <a:r>
              <a:rPr lang="en-US" baseline="0" dirty="0" smtClean="0"/>
              <a:t> </a:t>
            </a:r>
            <a:r>
              <a:rPr lang="en-US" dirty="0" smtClean="0"/>
              <a:t>We initially established</a:t>
            </a:r>
            <a:r>
              <a:rPr lang="en-US" baseline="0" dirty="0" smtClean="0"/>
              <a:t> 32 data Themes but it became clear after a few years that we needed to refine and prioritize our efforts.  We have reduced that number to 16 National Geospatial Data Assets</a:t>
            </a:r>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14</a:t>
            </a:fld>
            <a:endParaRPr lang="en-US"/>
          </a:p>
        </p:txBody>
      </p:sp>
    </p:spTree>
    <p:extLst>
      <p:ext uri="{BB962C8B-B14F-4D97-AF65-F5344CB8AC3E}">
        <p14:creationId xmlns:p14="http://schemas.microsoft.com/office/powerpoint/2010/main" val="91335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Our ability to implement the NSDI vision was limited in previous decades because the technical capacity and capabilities were not feasible.  Over the past five years with partner cooperation we prototyped and piloted cloud services as a flexible scalable resource to support the NSDI vision.  We have many success stories and as a result we have established the Geospatial Platform in the cloud. </a:t>
            </a:r>
          </a:p>
          <a:p>
            <a:endParaRPr lang="en-US" b="1" baseline="0" dirty="0" smtClean="0"/>
          </a:p>
          <a:p>
            <a:r>
              <a:rPr lang="en-US" b="1" baseline="0" dirty="0" smtClean="0"/>
              <a:t>The Geospatial Platform is envisioned to provide:</a:t>
            </a:r>
          </a:p>
          <a:p>
            <a:pPr marL="171450" indent="-171450">
              <a:buFont typeface="Arial"/>
              <a:buChar char="•"/>
            </a:pPr>
            <a:r>
              <a:rPr lang="en-US" baseline="0" dirty="0" smtClean="0"/>
              <a:t>Local-to-global access to data, information and knowledge resources</a:t>
            </a:r>
          </a:p>
          <a:p>
            <a:pPr marL="171450" indent="-171450">
              <a:buFont typeface="Arial"/>
              <a:buChar char="•"/>
            </a:pPr>
            <a:r>
              <a:rPr lang="en-US" baseline="0" dirty="0" smtClean="0"/>
              <a:t>Tools for visualization, synthesis and analysis</a:t>
            </a:r>
          </a:p>
          <a:p>
            <a:pPr marL="171450" indent="-171450">
              <a:buFont typeface="Arial"/>
              <a:buChar char="•"/>
            </a:pPr>
            <a:r>
              <a:rPr lang="en-US" baseline="0" dirty="0" smtClean="0"/>
              <a:t>Services for acquiring and delivering geospatial information and services</a:t>
            </a:r>
          </a:p>
          <a:p>
            <a:pPr marL="171450" indent="-171450">
              <a:buFont typeface="Arial"/>
              <a:buChar char="•"/>
            </a:pPr>
            <a:r>
              <a:rPr lang="en-US" baseline="0" dirty="0" smtClean="0"/>
              <a:t>Collaboration tools and services for government, commercial and public use</a:t>
            </a:r>
          </a:p>
          <a:p>
            <a:endParaRPr lang="en-US" dirty="0" smtClean="0"/>
          </a:p>
        </p:txBody>
      </p:sp>
      <p:sp>
        <p:nvSpPr>
          <p:cNvPr id="4" name="Slide Number Placeholder 3"/>
          <p:cNvSpPr>
            <a:spLocks noGrp="1"/>
          </p:cNvSpPr>
          <p:nvPr>
            <p:ph type="sldNum" sz="quarter" idx="10"/>
          </p:nvPr>
        </p:nvSpPr>
        <p:spPr/>
        <p:txBody>
          <a:bodyPr/>
          <a:lstStyle/>
          <a:p>
            <a:fld id="{BB96FF7A-5CD5-4C43-B108-D8B1436E8A72}" type="slidenum">
              <a:rPr lang="en-US" smtClean="0"/>
              <a:t>15</a:t>
            </a:fld>
            <a:endParaRPr lang="en-US"/>
          </a:p>
        </p:txBody>
      </p:sp>
    </p:spTree>
    <p:extLst>
      <p:ext uri="{BB962C8B-B14F-4D97-AF65-F5344CB8AC3E}">
        <p14:creationId xmlns:p14="http://schemas.microsoft.com/office/powerpoint/2010/main" val="1062055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GP links</a:t>
            </a:r>
            <a:r>
              <a:rPr lang="en-US" baseline="0" dirty="0" smtClean="0"/>
              <a:t> </a:t>
            </a:r>
            <a:r>
              <a:rPr lang="en-US" dirty="0" smtClean="0"/>
              <a:t> connects local to global data, information</a:t>
            </a:r>
            <a:r>
              <a:rPr lang="en-US" baseline="0" dirty="0" smtClean="0"/>
              <a:t> and knowledge</a:t>
            </a:r>
          </a:p>
          <a:p>
            <a:endParaRPr lang="en-US" baseline="0" dirty="0" smtClean="0"/>
          </a:p>
          <a:p>
            <a:r>
              <a:rPr lang="en-US" baseline="0" dirty="0" smtClean="0"/>
              <a:t>Through the GP we have established a service catalog that provides data, applications, tools, shared services and community resources to advance the use of geographic information for understanding and decision-making</a:t>
            </a:r>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16</a:t>
            </a:fld>
            <a:endParaRPr lang="en-US"/>
          </a:p>
        </p:txBody>
      </p:sp>
    </p:spTree>
    <p:extLst>
      <p:ext uri="{BB962C8B-B14F-4D97-AF65-F5344CB8AC3E}">
        <p14:creationId xmlns:p14="http://schemas.microsoft.com/office/powerpoint/2010/main" val="612034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platform provides an abundance of resources and</a:t>
            </a:r>
            <a:r>
              <a:rPr lang="en-US" baseline="0" dirty="0" smtClean="0"/>
              <a:t> services and serves as a crowing achievement for the FGDC.</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baseline="0" dirty="0" err="1" smtClean="0"/>
              <a:t>GeoPlatform</a:t>
            </a:r>
            <a:r>
              <a:rPr lang="en-US" baseline="0" dirty="0" smtClean="0"/>
              <a:t> contains:</a:t>
            </a:r>
          </a:p>
          <a:p>
            <a:pPr marL="171450" indent="-171450">
              <a:buFontTx/>
              <a:buChar char="-"/>
            </a:pPr>
            <a:r>
              <a:rPr lang="en-US" baseline="0" dirty="0" smtClean="0"/>
              <a:t>130,000 datasets accessible through open standards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Tools that provide over 16,000 social, economic and environmental map data layers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Consumers can access a growing inventory of thematic and topical visual data maps that have been created by governmental, commercial, academic and public participants </a:t>
            </a:r>
          </a:p>
          <a:p>
            <a:pPr marL="171450" indent="-171450">
              <a:buFontTx/>
              <a:buChar char="-"/>
            </a:pPr>
            <a:r>
              <a:rPr lang="en-US" baseline="0" dirty="0" smtClean="0"/>
              <a:t>The </a:t>
            </a:r>
            <a:r>
              <a:rPr lang="en-US" b="1" baseline="0" dirty="0" smtClean="0"/>
              <a:t>Marketplace</a:t>
            </a:r>
            <a:r>
              <a:rPr lang="en-US" baseline="0" dirty="0" smtClean="0"/>
              <a:t> is a maturing service that supports economically efficient access for data acquisitions. </a:t>
            </a:r>
          </a:p>
          <a:p>
            <a:pPr marL="171450" indent="-171450">
              <a:buFontTx/>
              <a:buChar char="-"/>
            </a:pPr>
            <a:r>
              <a:rPr lang="en-US" baseline="0" dirty="0" smtClean="0"/>
              <a:t>GIS monitoring provides reliability information of provider services</a:t>
            </a:r>
          </a:p>
          <a:p>
            <a:pPr marL="171450" indent="-171450">
              <a:buFontTx/>
              <a:buChar char="-"/>
            </a:pPr>
            <a:r>
              <a:rPr lang="en-US" baseline="0" dirty="0" smtClean="0"/>
              <a:t>Collaboration communities facilitate sharing of data, maps and more</a:t>
            </a:r>
          </a:p>
          <a:p>
            <a:pPr marL="171450" indent="-171450">
              <a:buFontTx/>
              <a:buChar char="-"/>
            </a:pPr>
            <a:endParaRPr lang="en-US" baseline="0" dirty="0" smtClean="0"/>
          </a:p>
          <a:p>
            <a:pPr marL="171450" indent="-171450">
              <a:buFontTx/>
              <a:buChar char="-"/>
            </a:pPr>
            <a:r>
              <a:rPr lang="en-US" baseline="0" dirty="0" smtClean="0"/>
              <a:t>These are just a few examples from the </a:t>
            </a:r>
            <a:r>
              <a:rPr lang="en-US" baseline="0" dirty="0" err="1" smtClean="0"/>
              <a:t>GeoPlatform</a:t>
            </a:r>
            <a:r>
              <a:rPr lang="en-US" baseline="0" dirty="0" smtClean="0"/>
              <a:t>.  The evolution of the </a:t>
            </a:r>
            <a:r>
              <a:rPr lang="en-US" baseline="0" dirty="0" err="1" smtClean="0"/>
              <a:t>GeoPlatform</a:t>
            </a:r>
            <a:r>
              <a:rPr lang="en-US" baseline="0" dirty="0" smtClean="0"/>
              <a:t> integrates the 6 NSDI framework components and is the maturing realization of the NSDI vision.</a:t>
            </a:r>
          </a:p>
          <a:p>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17</a:t>
            </a:fld>
            <a:endParaRPr lang="en-US"/>
          </a:p>
        </p:txBody>
      </p:sp>
    </p:spTree>
    <p:extLst>
      <p:ext uri="{BB962C8B-B14F-4D97-AF65-F5344CB8AC3E}">
        <p14:creationId xmlns:p14="http://schemas.microsoft.com/office/powerpoint/2010/main" val="1305750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GP provides </a:t>
            </a:r>
            <a:r>
              <a:rPr lang="en-US" sz="1200" b="0" i="0" kern="1200" dirty="0" smtClean="0">
                <a:solidFill>
                  <a:schemeClr val="tx1"/>
                </a:solidFill>
                <a:effectLst/>
                <a:latin typeface="+mn-lt"/>
                <a:ea typeface="+mn-ea"/>
                <a:cs typeface="+mn-cs"/>
              </a:rPr>
              <a:t>users interactive applications and  tools to perform useful tasks that exploit shared National geospatial data</a:t>
            </a: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A few examples include: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smtClean="0">
                <a:solidFill>
                  <a:schemeClr val="tx1"/>
                </a:solidFill>
                <a:effectLst/>
                <a:latin typeface="+mn-lt"/>
                <a:ea typeface="+mn-ea"/>
                <a:cs typeface="+mn-cs"/>
              </a:rPr>
              <a:t>Visualization tools allow users to develop products that improve understanding</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smtClean="0">
                <a:solidFill>
                  <a:schemeClr val="tx1"/>
                </a:solidFill>
                <a:effectLst/>
                <a:latin typeface="+mn-lt"/>
                <a:ea typeface="+mn-ea"/>
                <a:cs typeface="+mn-cs"/>
              </a:rPr>
              <a:t>Marketplace and data acquisition resources support economies of scale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smtClean="0">
                <a:solidFill>
                  <a:schemeClr val="tx1"/>
                </a:solidFill>
                <a:effectLst/>
                <a:latin typeface="+mn-lt"/>
                <a:ea typeface="+mn-ea"/>
                <a:cs typeface="+mn-cs"/>
              </a:rPr>
              <a:t>Data Lifecycle management resources and health analytics access the health of resource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96FF7A-5CD5-4C43-B108-D8B1436E8A72}" type="slidenum">
              <a:rPr lang="en-US" smtClean="0"/>
              <a:t>18</a:t>
            </a:fld>
            <a:endParaRPr lang="en-US"/>
          </a:p>
        </p:txBody>
      </p:sp>
    </p:spTree>
    <p:extLst>
      <p:ext uri="{BB962C8B-B14F-4D97-AF65-F5344CB8AC3E}">
        <p14:creationId xmlns:p14="http://schemas.microsoft.com/office/powerpoint/2010/main" val="329098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555555"/>
                </a:solidFill>
                <a:latin typeface="Lato" charset="0"/>
              </a:rPr>
              <a:t>The </a:t>
            </a:r>
            <a:r>
              <a:rPr lang="en-US" dirty="0" err="1" smtClean="0">
                <a:solidFill>
                  <a:srgbClr val="555555"/>
                </a:solidFill>
                <a:latin typeface="Lato" charset="0"/>
              </a:rPr>
              <a:t>GeoPlatform</a:t>
            </a:r>
            <a:r>
              <a:rPr lang="en-US" dirty="0" smtClean="0">
                <a:solidFill>
                  <a:srgbClr val="555555"/>
                </a:solidFill>
                <a:latin typeface="Lato" charset="0"/>
              </a:rPr>
              <a:t> delivers trusted, nationally consistent, authoritative geographically enriched social, economic, environmental and other data for data driven decision making using locational</a:t>
            </a:r>
            <a:r>
              <a:rPr lang="en-US" baseline="0" dirty="0" smtClean="0">
                <a:solidFill>
                  <a:srgbClr val="555555"/>
                </a:solidFill>
                <a:latin typeface="Lato" charset="0"/>
              </a:rPr>
              <a:t> analytics</a:t>
            </a:r>
            <a:r>
              <a:rPr lang="en-US" dirty="0" smtClean="0">
                <a:solidFill>
                  <a:srgbClr val="555555"/>
                </a:solidFill>
                <a:latin typeface="Lato" charset="0"/>
              </a:rPr>
              <a:t>.</a:t>
            </a:r>
          </a:p>
          <a:p>
            <a:endParaRPr lang="en-US" baseline="0" dirty="0" smtClean="0">
              <a:solidFill>
                <a:srgbClr val="555555"/>
              </a:solidFill>
              <a:latin typeface="Lato" charset="0"/>
            </a:endParaRPr>
          </a:p>
          <a:p>
            <a:r>
              <a:rPr lang="en-US" baseline="0" dirty="0" smtClean="0">
                <a:solidFill>
                  <a:srgbClr val="555555"/>
                </a:solidFill>
                <a:latin typeface="Lato" charset="0"/>
              </a:rPr>
              <a:t>Researchers, Analyst, resource managers and decision makers can use GP data to support analysis, planning, forecasting, and development of products and services.</a:t>
            </a:r>
          </a:p>
          <a:p>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19</a:t>
            </a:fld>
            <a:endParaRPr lang="en-US"/>
          </a:p>
        </p:txBody>
      </p:sp>
    </p:spTree>
    <p:extLst>
      <p:ext uri="{BB962C8B-B14F-4D97-AF65-F5344CB8AC3E}">
        <p14:creationId xmlns:p14="http://schemas.microsoft.com/office/powerpoint/2010/main" val="172528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FGDC Office of the Secretariat, is administered by the USGS</a:t>
            </a:r>
          </a:p>
          <a:p>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2</a:t>
            </a:fld>
            <a:endParaRPr lang="en-US"/>
          </a:p>
        </p:txBody>
      </p:sp>
    </p:spTree>
    <p:extLst>
      <p:ext uri="{BB962C8B-B14F-4D97-AF65-F5344CB8AC3E}">
        <p14:creationId xmlns:p14="http://schemas.microsoft.com/office/powerpoint/2010/main" val="2035627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past</a:t>
            </a:r>
            <a:r>
              <a:rPr lang="en-US" baseline="0" dirty="0" smtClean="0"/>
              <a:t> 5 years we have conducted 37 pilot projects in the cloud and launched cloud platform services in 2016 for mission areas.</a:t>
            </a:r>
          </a:p>
          <a:p>
            <a:endParaRPr lang="en-US" baseline="0" dirty="0" smtClean="0"/>
          </a:p>
          <a:p>
            <a:r>
              <a:rPr lang="en-US" baseline="0" dirty="0" smtClean="0"/>
              <a:t>A few examples shown here include national water quality, housing and urban planning, environmental protection and biodiversity and ecosystem health. </a:t>
            </a:r>
          </a:p>
          <a:p>
            <a:endParaRPr lang="en-US" baseline="0" dirty="0" smtClean="0"/>
          </a:p>
          <a:p>
            <a:r>
              <a:rPr lang="en-US" baseline="0" dirty="0" smtClean="0"/>
              <a:t>We currently offer:</a:t>
            </a:r>
          </a:p>
          <a:p>
            <a:endParaRPr lang="en-US" baseline="0" dirty="0" smtClean="0"/>
          </a:p>
          <a:p>
            <a:r>
              <a:rPr lang="en-US" baseline="0" dirty="0" smtClean="0"/>
              <a:t>Infrastructure, Platform, and software as a service through Amazon Web Services and ESRI.  </a:t>
            </a:r>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20</a:t>
            </a:fld>
            <a:endParaRPr lang="en-US"/>
          </a:p>
        </p:txBody>
      </p:sp>
    </p:spTree>
    <p:extLst>
      <p:ext uri="{BB962C8B-B14F-4D97-AF65-F5344CB8AC3E}">
        <p14:creationId xmlns:p14="http://schemas.microsoft.com/office/powerpoint/2010/main" val="25458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a:t>
            </a:r>
            <a:r>
              <a:rPr lang="en-US" baseline="0" dirty="0" smtClean="0"/>
              <a:t> community resources help thematic communities leverage geospatial data to develop applications, tools, products and services that support understanding and decision-making.  As an example our Homeland security and national preparedness community have established a collaboration resource to plan for and respond to a national disaster. </a:t>
            </a:r>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21</a:t>
            </a:fld>
            <a:endParaRPr lang="en-US"/>
          </a:p>
        </p:txBody>
      </p:sp>
    </p:spTree>
    <p:extLst>
      <p:ext uri="{BB962C8B-B14F-4D97-AF65-F5344CB8AC3E}">
        <p14:creationId xmlns:p14="http://schemas.microsoft.com/office/powerpoint/2010/main" val="67930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NSDI partnership has contributed</a:t>
            </a:r>
            <a:r>
              <a:rPr lang="en-US" baseline="0" dirty="0" smtClean="0"/>
              <a:t> to national, regional and international SDI Platform development and sustainment efforts.  Examples include the U.S. Platform, the Artic SDI, </a:t>
            </a:r>
            <a:r>
              <a:rPr lang="en-US" baseline="0" dirty="0" err="1" smtClean="0"/>
              <a:t>GeoSur</a:t>
            </a:r>
            <a:r>
              <a:rPr lang="en-US" baseline="0" dirty="0" smtClean="0"/>
              <a:t> and to GEOSS through the group on Earth Observations. </a:t>
            </a:r>
          </a:p>
          <a:p>
            <a:endParaRPr lang="en-US" baseline="0" dirty="0" smtClean="0"/>
          </a:p>
          <a:p>
            <a:r>
              <a:rPr lang="en-US" baseline="0" dirty="0" smtClean="0"/>
              <a:t>Mateusz </a:t>
            </a:r>
            <a:r>
              <a:rPr lang="en-US" baseline="0" dirty="0" err="1" smtClean="0"/>
              <a:t>Hordjk</a:t>
            </a:r>
            <a:r>
              <a:rPr lang="en-US" baseline="0" dirty="0" smtClean="0"/>
              <a:t> from your staff participated in our GEOSS architecture efforts this year. </a:t>
            </a:r>
          </a:p>
        </p:txBody>
      </p:sp>
      <p:sp>
        <p:nvSpPr>
          <p:cNvPr id="4" name="Slide Number Placeholder 3"/>
          <p:cNvSpPr>
            <a:spLocks noGrp="1"/>
          </p:cNvSpPr>
          <p:nvPr>
            <p:ph type="sldNum" sz="quarter" idx="10"/>
          </p:nvPr>
        </p:nvSpPr>
        <p:spPr/>
        <p:txBody>
          <a:bodyPr/>
          <a:lstStyle/>
          <a:p>
            <a:fld id="{BB96FF7A-5CD5-4C43-B108-D8B1436E8A72}" type="slidenum">
              <a:rPr lang="en-US" smtClean="0"/>
              <a:t>22</a:t>
            </a:fld>
            <a:endParaRPr lang="en-US"/>
          </a:p>
        </p:txBody>
      </p:sp>
    </p:spTree>
    <p:extLst>
      <p:ext uri="{BB962C8B-B14F-4D97-AF65-F5344CB8AC3E}">
        <p14:creationId xmlns:p14="http://schemas.microsoft.com/office/powerpoint/2010/main" val="1224814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identified additional opportunities for collaboration that include:</a:t>
            </a:r>
          </a:p>
          <a:p>
            <a:endParaRPr lang="en-US" baseline="0" dirty="0" smtClean="0"/>
          </a:p>
          <a:p>
            <a:r>
              <a:rPr lang="en-US" baseline="0" dirty="0" smtClean="0"/>
              <a:t>Knowledge transfer on lessons learned, best practices, architecture, standards, advancing open data and joint research and development on regional and global activities like GEOSS</a:t>
            </a:r>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23</a:t>
            </a:fld>
            <a:endParaRPr lang="en-US"/>
          </a:p>
        </p:txBody>
      </p:sp>
    </p:spTree>
    <p:extLst>
      <p:ext uri="{BB962C8B-B14F-4D97-AF65-F5344CB8AC3E}">
        <p14:creationId xmlns:p14="http://schemas.microsoft.com/office/powerpoint/2010/main" val="535023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This completes my presentation on US efforts to establish a National</a:t>
            </a:r>
            <a:r>
              <a:rPr lang="en-US" baseline="0" dirty="0" smtClean="0"/>
              <a:t> spatial data infrastructure.  </a:t>
            </a:r>
            <a:r>
              <a:rPr lang="en-US" dirty="0" smtClean="0"/>
              <a:t>I hope you found this information helpful</a:t>
            </a:r>
            <a:r>
              <a:rPr lang="en-US" baseline="0" dirty="0" smtClean="0"/>
              <a:t> and I am happy to answer any questions you may have. </a:t>
            </a:r>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24</a:t>
            </a:fld>
            <a:endParaRPr lang="en-US"/>
          </a:p>
        </p:txBody>
      </p:sp>
    </p:spTree>
    <p:extLst>
      <p:ext uri="{BB962C8B-B14F-4D97-AF65-F5344CB8AC3E}">
        <p14:creationId xmlns:p14="http://schemas.microsoft.com/office/powerpoint/2010/main" val="284343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FGDC and the National</a:t>
            </a:r>
            <a:r>
              <a:rPr lang="en-US" baseline="0" dirty="0" smtClean="0"/>
              <a:t> Map reside within the Core Science Systems mission area.</a:t>
            </a:r>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3</a:t>
            </a:fld>
            <a:endParaRPr lang="en-US"/>
          </a:p>
        </p:txBody>
      </p:sp>
    </p:spTree>
    <p:extLst>
      <p:ext uri="{BB962C8B-B14F-4D97-AF65-F5344CB8AC3E}">
        <p14:creationId xmlns:p14="http://schemas.microsoft.com/office/powerpoint/2010/main" val="1160104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Alignment within</a:t>
            </a:r>
            <a:r>
              <a:rPr lang="en-US" altLang="en-US" baseline="0" dirty="0" smtClean="0">
                <a:ea typeface="ＭＳ Ｐゴシック" pitchFamily="34" charset="-128"/>
              </a:rPr>
              <a:t> the department of interior</a:t>
            </a:r>
            <a:endParaRPr lang="en-US" altLang="en-US" dirty="0" smtClean="0">
              <a:ea typeface="ＭＳ Ｐゴシック" pitchFamily="34" charset="-128"/>
            </a:endParaRP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E6D6ADB0-20B8-4586-9F18-3E7859039CE7}" type="slidenum">
              <a:rPr lang="en-US" altLang="en-US" smtClean="0">
                <a:cs typeface="Arial" charset="0"/>
              </a:rPr>
              <a:pPr eaLnBrk="1" hangingPunct="1">
                <a:spcBef>
                  <a:spcPct val="0"/>
                </a:spcBef>
              </a:pPr>
              <a:t>4</a:t>
            </a:fld>
            <a:endParaRPr lang="en-US" altLang="en-US" smtClean="0">
              <a:cs typeface="Arial" charset="0"/>
            </a:endParaRPr>
          </a:p>
        </p:txBody>
      </p:sp>
    </p:spTree>
    <p:extLst>
      <p:ext uri="{BB962C8B-B14F-4D97-AF65-F5344CB8AC3E}">
        <p14:creationId xmlns:p14="http://schemas.microsoft.com/office/powerpoint/2010/main" val="29986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The FGDC was established to coordinate the nations Geographic information and federal spatial data activities.</a:t>
            </a:r>
          </a:p>
          <a:p>
            <a:endParaRPr lang="en-US" baseline="0" dirty="0" smtClean="0"/>
          </a:p>
          <a:p>
            <a:r>
              <a:rPr lang="en-US" baseline="0" dirty="0" smtClean="0"/>
              <a:t>Since 2008 we have have worked to optimize our capabilities using architecture principles to establish services under a line of business framework. Over the past year we have made the most significant progress using the LOB concept.</a:t>
            </a:r>
          </a:p>
        </p:txBody>
      </p:sp>
      <p:sp>
        <p:nvSpPr>
          <p:cNvPr id="4" name="Slide Number Placeholder 3"/>
          <p:cNvSpPr>
            <a:spLocks noGrp="1"/>
          </p:cNvSpPr>
          <p:nvPr>
            <p:ph type="sldNum" sz="quarter" idx="10"/>
          </p:nvPr>
        </p:nvSpPr>
        <p:spPr/>
        <p:txBody>
          <a:bodyPr/>
          <a:lstStyle/>
          <a:p>
            <a:fld id="{BB96FF7A-5CD5-4C43-B108-D8B1436E8A72}" type="slidenum">
              <a:rPr lang="en-US" smtClean="0"/>
              <a:t>5</a:t>
            </a:fld>
            <a:endParaRPr lang="en-US"/>
          </a:p>
        </p:txBody>
      </p:sp>
    </p:spTree>
    <p:extLst>
      <p:ext uri="{BB962C8B-B14F-4D97-AF65-F5344CB8AC3E}">
        <p14:creationId xmlns:p14="http://schemas.microsoft.com/office/powerpoint/2010/main" val="199090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Like other infrastructures in the finance,</a:t>
            </a:r>
            <a:r>
              <a:rPr lang="en-US" baseline="0" dirty="0" smtClean="0"/>
              <a:t> utility and transportation sector we have an infrastructure and framework to support the use of geographic information is needed. </a:t>
            </a:r>
          </a:p>
          <a:p>
            <a:endParaRPr lang="en-US" baseline="0" dirty="0" smtClean="0"/>
          </a:p>
          <a:p>
            <a:r>
              <a:rPr lang="en-US" baseline="0" dirty="0" smtClean="0"/>
              <a:t>The US NSDI Framework components include:</a:t>
            </a:r>
          </a:p>
          <a:p>
            <a:endParaRPr lang="en-US" baseline="0" dirty="0" smtClean="0"/>
          </a:p>
          <a:p>
            <a:pPr marL="171450" indent="-171450">
              <a:buFont typeface="Arial" charset="0"/>
              <a:buChar char="•"/>
            </a:pPr>
            <a:r>
              <a:rPr lang="en-US" baseline="0" dirty="0" smtClean="0"/>
              <a:t>Partnerships for coordination and collaboration</a:t>
            </a:r>
          </a:p>
          <a:p>
            <a:pPr marL="171450" indent="-171450">
              <a:buFont typeface="Arial" charset="0"/>
              <a:buChar char="•"/>
            </a:pPr>
            <a:r>
              <a:rPr lang="en-US" baseline="0" dirty="0" smtClean="0"/>
              <a:t>Policies, procedures, and Standards for data sharing, management and interoperability </a:t>
            </a:r>
          </a:p>
          <a:p>
            <a:pPr marL="171450" indent="-171450">
              <a:buFont typeface="Arial" charset="0"/>
              <a:buChar char="•"/>
            </a:pPr>
            <a:r>
              <a:rPr lang="en-US" baseline="0" dirty="0" smtClean="0"/>
              <a:t>Data and Technology services to support access and use of geospatial information</a:t>
            </a:r>
          </a:p>
          <a:p>
            <a:endParaRPr lang="en-US" baseline="0" dirty="0" smtClean="0"/>
          </a:p>
          <a:p>
            <a:r>
              <a:rPr lang="en-US" baseline="0" dirty="0" smtClean="0"/>
              <a:t>The framework provides the foundational components that have helped our nation advance the use of geographic information and spatial services.  I will provide more detail on the following slides. </a:t>
            </a:r>
          </a:p>
          <a:p>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6</a:t>
            </a:fld>
            <a:endParaRPr lang="en-US"/>
          </a:p>
        </p:txBody>
      </p:sp>
    </p:spTree>
    <p:extLst>
      <p:ext uri="{BB962C8B-B14F-4D97-AF65-F5344CB8AC3E}">
        <p14:creationId xmlns:p14="http://schemas.microsoft.com/office/powerpoint/2010/main" val="1920068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FGDC includes</a:t>
            </a:r>
            <a:r>
              <a:rPr lang="en-US" baseline="0" dirty="0" smtClean="0"/>
              <a:t> at its core a vision for a spatial data infrastructure that supports local to global interests.</a:t>
            </a:r>
          </a:p>
          <a:p>
            <a:endParaRPr lang="en-US" baseline="0" dirty="0" smtClean="0"/>
          </a:p>
          <a:p>
            <a:pPr marL="171450" indent="-171450">
              <a:buFont typeface="Arial" charset="0"/>
              <a:buChar char="•"/>
            </a:pPr>
            <a:r>
              <a:rPr lang="en-US" baseline="0" dirty="0" smtClean="0"/>
              <a:t>To achieve that vision we must have effective partnerships thus it is the first component in the NSDI Framework</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We have built a coalition that includes Federal partners from our 32 Federal organizations, State &amp; Local leaders from our 50 states and territories, Tribal governments, the private sector and academic community and we collaborate in the development of regional and global SDI’s.</a:t>
            </a:r>
          </a:p>
          <a:p>
            <a:pPr marL="171450" indent="-171450">
              <a:buFont typeface="Arial" charset="0"/>
              <a:buChar char="•"/>
            </a:pPr>
            <a:endParaRPr lang="en-US" baseline="0" dirty="0" smtClean="0"/>
          </a:p>
        </p:txBody>
      </p:sp>
      <p:sp>
        <p:nvSpPr>
          <p:cNvPr id="4" name="Slide Number Placeholder 3"/>
          <p:cNvSpPr>
            <a:spLocks noGrp="1"/>
          </p:cNvSpPr>
          <p:nvPr>
            <p:ph type="sldNum" sz="quarter" idx="10"/>
          </p:nvPr>
        </p:nvSpPr>
        <p:spPr/>
        <p:txBody>
          <a:bodyPr/>
          <a:lstStyle/>
          <a:p>
            <a:fld id="{BB96FF7A-5CD5-4C43-B108-D8B1436E8A72}" type="slidenum">
              <a:rPr lang="en-US" smtClean="0"/>
              <a:t>7</a:t>
            </a:fld>
            <a:endParaRPr lang="en-US"/>
          </a:p>
        </p:txBody>
      </p:sp>
    </p:spTree>
    <p:extLst>
      <p:ext uri="{BB962C8B-B14F-4D97-AF65-F5344CB8AC3E}">
        <p14:creationId xmlns:p14="http://schemas.microsoft.com/office/powerpoint/2010/main" val="886886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have evolved overtime into a 4 tier governance structure to develop and implement the NSDI</a:t>
            </a:r>
          </a:p>
          <a:p>
            <a:endParaRPr lang="en-US" dirty="0" smtClean="0"/>
          </a:p>
          <a:p>
            <a:r>
              <a:rPr lang="en-US" dirty="0" smtClean="0"/>
              <a:t>32</a:t>
            </a:r>
            <a:r>
              <a:rPr lang="en-US" baseline="0" dirty="0" smtClean="0"/>
              <a:t> Federal organizations makeup the </a:t>
            </a:r>
            <a:r>
              <a:rPr lang="en-US" dirty="0" smtClean="0"/>
              <a:t>Steering Committee</a:t>
            </a:r>
            <a:r>
              <a:rPr lang="en-US" baseline="0" dirty="0" smtClean="0"/>
              <a:t> that sets high-level strategic direction for the FGDC and is led by a subset of Executive Committee members selected from agencies with the largest investments.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Non-Federal Constituents from Public, Private, and academia provide advice through the National Geospatial Advisory Committee </a:t>
            </a:r>
            <a:endParaRPr lang="en-US" dirty="0" smtClean="0"/>
          </a:p>
          <a:p>
            <a:r>
              <a:rPr lang="en-US" baseline="0" dirty="0" smtClean="0"/>
              <a:t>The Coordination Group advises on the day-to-day business of the FGDC</a:t>
            </a:r>
          </a:p>
          <a:p>
            <a:r>
              <a:rPr lang="en-US" baseline="0" dirty="0" smtClean="0"/>
              <a:t>Agency Led Subcommittees and Working Groups address specific geospatial issues</a:t>
            </a:r>
          </a:p>
          <a:p>
            <a:endParaRPr lang="en-US" baseline="0" dirty="0" smtClean="0"/>
          </a:p>
          <a:p>
            <a:r>
              <a:rPr lang="en-US" baseline="0" dirty="0" smtClean="0"/>
              <a:t>Our partnerships and structured governance have developed overtime and continue to evolve to support our implementation efforts.</a:t>
            </a:r>
          </a:p>
        </p:txBody>
      </p:sp>
      <p:sp>
        <p:nvSpPr>
          <p:cNvPr id="4" name="Slide Number Placeholder 3"/>
          <p:cNvSpPr>
            <a:spLocks noGrp="1"/>
          </p:cNvSpPr>
          <p:nvPr>
            <p:ph type="sldNum" sz="quarter" idx="10"/>
          </p:nvPr>
        </p:nvSpPr>
        <p:spPr/>
        <p:txBody>
          <a:bodyPr/>
          <a:lstStyle/>
          <a:p>
            <a:fld id="{BB96FF7A-5CD5-4C43-B108-D8B1436E8A72}" type="slidenum">
              <a:rPr lang="en-US" smtClean="0"/>
              <a:t>8</a:t>
            </a:fld>
            <a:endParaRPr lang="en-US"/>
          </a:p>
        </p:txBody>
      </p:sp>
    </p:spTree>
    <p:extLst>
      <p:ext uri="{BB962C8B-B14F-4D97-AF65-F5344CB8AC3E}">
        <p14:creationId xmlns:p14="http://schemas.microsoft.com/office/powerpoint/2010/main" val="1372007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The</a:t>
            </a:r>
            <a:r>
              <a:rPr lang="en-US" baseline="0" dirty="0" smtClean="0"/>
              <a:t> NSDI policy, standards and procedures components are integrated and leveraged to unleash high value datasets for government, commercial and public use. </a:t>
            </a:r>
          </a:p>
          <a:p>
            <a:pPr marL="171450" indent="-171450">
              <a:buFont typeface="Arial" charset="0"/>
              <a:buChar char="•"/>
            </a:pPr>
            <a:r>
              <a:rPr lang="en-US" baseline="0" dirty="0" smtClean="0"/>
              <a:t>We have a number of public laws that are issued by our legislative branch (The Congress)</a:t>
            </a:r>
          </a:p>
          <a:p>
            <a:pPr marL="171450" indent="-171450">
              <a:buFont typeface="Arial" charset="0"/>
              <a:buChar char="•"/>
            </a:pPr>
            <a:r>
              <a:rPr lang="en-US" baseline="0" dirty="0" smtClean="0"/>
              <a:t>Recent policies and guidance issued through the executive branch (The President) in Open Government, Open Data, and Standards development are accelerating our ability to unleash data. </a:t>
            </a:r>
          </a:p>
          <a:p>
            <a:pPr marL="171450" indent="-171450">
              <a:buFont typeface="Arial" charset="0"/>
              <a:buChar char="•"/>
            </a:pPr>
            <a:r>
              <a:rPr lang="en-US" baseline="0" dirty="0" smtClean="0"/>
              <a:t>We have circulars issued by the Office of Management and Budget which provide management and operational guidance to agencies</a:t>
            </a:r>
          </a:p>
          <a:p>
            <a:pPr marL="171450" indent="-171450">
              <a:buFont typeface="Arial" charset="0"/>
              <a:buChar char="•"/>
            </a:pPr>
            <a:r>
              <a:rPr lang="en-US" baseline="0" dirty="0" smtClean="0"/>
              <a:t>The FGDC is guided by those policies in the design of programs, activities and technologies and sets geospatial information policy in harmony with overall information policy</a:t>
            </a:r>
          </a:p>
          <a:p>
            <a:pPr marL="171450" indent="-171450">
              <a:buFontTx/>
              <a:buChar cha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 practice public engagement and community coordination</a:t>
            </a:r>
            <a:r>
              <a:rPr lang="en-US" sz="1200" b="0" i="0" kern="1200" baseline="0" dirty="0" smtClean="0">
                <a:solidFill>
                  <a:schemeClr val="tx1"/>
                </a:solidFill>
                <a:effectLst/>
                <a:latin typeface="+mn-lt"/>
                <a:ea typeface="+mn-ea"/>
                <a:cs typeface="+mn-cs"/>
              </a:rPr>
              <a:t> is sought and we work with international organizations such as the Open Geospatial Consortium and the Global Spatial Data Infrastructure Association in the development of standards and procedures. </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96FF7A-5CD5-4C43-B108-D8B1436E8A72}" type="slidenum">
              <a:rPr lang="en-US" smtClean="0"/>
              <a:t>9</a:t>
            </a:fld>
            <a:endParaRPr lang="en-US"/>
          </a:p>
        </p:txBody>
      </p:sp>
    </p:spTree>
    <p:extLst>
      <p:ext uri="{BB962C8B-B14F-4D97-AF65-F5344CB8AC3E}">
        <p14:creationId xmlns:p14="http://schemas.microsoft.com/office/powerpoint/2010/main" val="1557794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alphaModFix amt="31000"/>
            <a:duotone>
              <a:schemeClr val="accent3">
                <a:shade val="45000"/>
                <a:satMod val="135000"/>
              </a:schemeClr>
              <a:prstClr val="white"/>
            </a:duotone>
          </a:blip>
          <a:srcRect b="6123"/>
          <a:stretch/>
        </p:blipFill>
        <p:spPr>
          <a:xfrm flipH="1">
            <a:off x="-10984" y="0"/>
            <a:ext cx="4822031" cy="5143500"/>
          </a:xfrm>
          <a:prstGeom prst="rect">
            <a:avLst/>
          </a:prstGeom>
        </p:spPr>
      </p:pic>
      <p:pic>
        <p:nvPicPr>
          <p:cNvPr id="7" name="Picture 6"/>
          <p:cNvPicPr>
            <a:picLocks noChangeAspect="1"/>
          </p:cNvPicPr>
          <p:nvPr userDrawn="1"/>
        </p:nvPicPr>
        <p:blipFill rotWithShape="1">
          <a:blip r:embed="rId2">
            <a:alphaModFix amt="31000"/>
            <a:duotone>
              <a:schemeClr val="accent3">
                <a:shade val="45000"/>
                <a:satMod val="135000"/>
              </a:schemeClr>
              <a:prstClr val="white"/>
            </a:duotone>
          </a:blip>
          <a:srcRect b="6123"/>
          <a:stretch/>
        </p:blipFill>
        <p:spPr>
          <a:xfrm>
            <a:off x="4805447" y="10510"/>
            <a:ext cx="4338554" cy="5143500"/>
          </a:xfrm>
          <a:prstGeom prst="rect">
            <a:avLst/>
          </a:prstGeom>
        </p:spPr>
      </p:pic>
      <p:sp>
        <p:nvSpPr>
          <p:cNvPr id="2" name="Title 1"/>
          <p:cNvSpPr>
            <a:spLocks noGrp="1"/>
          </p:cNvSpPr>
          <p:nvPr>
            <p:ph type="ctrTitle" hasCustomPrompt="1"/>
          </p:nvPr>
        </p:nvSpPr>
        <p:spPr>
          <a:xfrm>
            <a:off x="1676020" y="708135"/>
            <a:ext cx="5791963" cy="561320"/>
          </a:xfrm>
        </p:spPr>
        <p:txBody>
          <a:bodyPr anchor="b">
            <a:normAutofit/>
          </a:bodyPr>
          <a:lstStyle>
            <a:lvl1pPr algn="l">
              <a:defRPr sz="3600">
                <a:solidFill>
                  <a:srgbClr val="002060"/>
                </a:solidFill>
                <a:latin typeface="Times New Roman" panose="02020603050405020304" pitchFamily="18" charset="0"/>
                <a:cs typeface="Times New Roman" panose="02020603050405020304" pitchFamily="18" charset="0"/>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1548586" y="3198535"/>
            <a:ext cx="2639961" cy="1401848"/>
          </a:xfrm>
        </p:spPr>
        <p:txBody>
          <a:bodyPr>
            <a:noAutofit/>
          </a:bodyPr>
          <a:lstStyle>
            <a:lvl1pPr marL="0" indent="0" algn="ctr">
              <a:buNone/>
              <a:defRPr sz="2400" i="1" baseline="0">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Presenter</a:t>
            </a:r>
          </a:p>
          <a:p>
            <a:r>
              <a:rPr lang="en-US" i="1" dirty="0" smtClean="0"/>
              <a:t>Title</a:t>
            </a:r>
          </a:p>
          <a:p>
            <a:r>
              <a:rPr lang="en-US" i="1" dirty="0" smtClean="0"/>
              <a:t>Organization</a:t>
            </a:r>
          </a:p>
          <a:p>
            <a:r>
              <a:rPr lang="en-US" i="1" dirty="0" smtClean="0"/>
              <a:t>Date</a:t>
            </a:r>
            <a:endParaRPr lang="en-US"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390" y="38609"/>
            <a:ext cx="1590300" cy="523793"/>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1123179"/>
            <a:ext cx="9144000" cy="3331471"/>
          </a:xfrm>
          <a:prstGeom prst="rect">
            <a:avLst/>
          </a:prstGeom>
        </p:spPr>
      </p:pic>
      <p:pic>
        <p:nvPicPr>
          <p:cNvPr id="8" name="Picture 7" descr="a1.png"/>
          <p:cNvPicPr>
            <a:picLocks noChangeAspect="1"/>
          </p:cNvPicPr>
          <p:nvPr userDrawn="1"/>
        </p:nvPicPr>
        <p:blipFill rotWithShape="1">
          <a:blip r:embed="rId5">
            <a:alphaModFix/>
            <a:extLst>
              <a:ext uri="{28A0092B-C50C-407E-A947-70E740481C1C}">
                <a14:useLocalDpi xmlns:a14="http://schemas.microsoft.com/office/drawing/2010/main" val="0"/>
              </a:ext>
            </a:extLst>
          </a:blip>
          <a:srcRect l="62935" t="24772" r="10491" b="5518"/>
          <a:stretch/>
        </p:blipFill>
        <p:spPr>
          <a:xfrm>
            <a:off x="5722146" y="1924383"/>
            <a:ext cx="2450895" cy="2327470"/>
          </a:xfrm>
          <a:prstGeom prst="roundRect">
            <a:avLst>
              <a:gd name="adj" fmla="val 50000"/>
            </a:avLst>
          </a:prstGeom>
          <a:noFill/>
          <a:ln>
            <a:noFill/>
          </a:ln>
          <a:effectLst>
            <a:outerShdw blurRad="50800" dist="38100" dir="5400000" algn="t" rotWithShape="0">
              <a:prstClr val="black">
                <a:alpha val="40000"/>
              </a:prstClr>
            </a:outerShdw>
            <a:reflection blurRad="6350" stA="50000" endA="300" endPos="90000" dist="50800" dir="5400000" sy="-100000" algn="bl" rotWithShape="0"/>
          </a:effectLst>
          <a:scene3d>
            <a:camera prst="orthographicFront"/>
            <a:lightRig rig="threePt" dir="t"/>
          </a:scene3d>
          <a:sp3d>
            <a:bevelT w="1079500" h="1136650"/>
          </a:sp3d>
        </p:spPr>
      </p:pic>
    </p:spTree>
    <p:extLst>
      <p:ext uri="{BB962C8B-B14F-4D97-AF65-F5344CB8AC3E}">
        <p14:creationId xmlns:p14="http://schemas.microsoft.com/office/powerpoint/2010/main" val="37321041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043376" y="4808327"/>
            <a:ext cx="2057400" cy="273844"/>
          </a:xfrm>
        </p:spPr>
        <p:txBody>
          <a:bodyPr/>
          <a:lstStyle/>
          <a:p>
            <a:fld id="{7E99DCF3-A63F-E143-8046-826E6FB1702B}" type="slidenum">
              <a:rPr lang="en-US" smtClean="0"/>
              <a:t>‹#›</a:t>
            </a:fld>
            <a:endParaRPr lang="en-US"/>
          </a:p>
        </p:txBody>
      </p:sp>
      <p:sp>
        <p:nvSpPr>
          <p:cNvPr id="6" name="Rectangle 5"/>
          <p:cNvSpPr/>
          <p:nvPr userDrawn="1"/>
        </p:nvSpPr>
        <p:spPr>
          <a:xfrm>
            <a:off x="-6350" y="205981"/>
            <a:ext cx="9150350" cy="549533"/>
          </a:xfrm>
          <a:prstGeom prst="rect">
            <a:avLst/>
          </a:prstGeom>
          <a:gradFill flip="none" rotWithShape="1">
            <a:gsLst>
              <a:gs pos="100000">
                <a:srgbClr val="061B42"/>
              </a:gs>
              <a:gs pos="0">
                <a:schemeClr val="tx2">
                  <a:lumMod val="60000"/>
                  <a:lumOff val="4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6350" y="2"/>
            <a:ext cx="9165845" cy="205979"/>
          </a:xfrm>
          <a:prstGeom prst="rect">
            <a:avLst/>
          </a:prstGeom>
          <a:solidFill>
            <a:srgbClr val="061B42"/>
          </a:solidFill>
          <a:ln>
            <a:noFill/>
          </a:ln>
          <a:scene3d>
            <a:camera prst="orthographicFront"/>
            <a:lightRig rig="threePt" dir="t"/>
          </a:scene3d>
          <a:sp3d>
            <a:bevelT w="381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05981"/>
            <a:ext cx="8229600" cy="549533"/>
          </a:xfrm>
        </p:spPr>
        <p:txBody>
          <a:bodyPr/>
          <a:lstStyle>
            <a:lvl1pPr>
              <a:defRPr>
                <a:solidFill>
                  <a:schemeClr val="bg1"/>
                </a:solidFill>
              </a:defRPr>
            </a:lvl1pPr>
          </a:lstStyle>
          <a:p>
            <a:r>
              <a:rPr lang="en-US" dirty="0" smtClean="0"/>
              <a:t>Click to edit Master title style</a:t>
            </a:r>
            <a:endParaRPr lang="en-US" dirty="0"/>
          </a:p>
        </p:txBody>
      </p:sp>
      <p:cxnSp>
        <p:nvCxnSpPr>
          <p:cNvPr id="8" name="Straight Connector 7"/>
          <p:cNvCxnSpPr/>
          <p:nvPr userDrawn="1"/>
        </p:nvCxnSpPr>
        <p:spPr>
          <a:xfrm>
            <a:off x="-6350" y="733613"/>
            <a:ext cx="91567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9951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9"/>
            <a:ext cx="6858000" cy="1241425"/>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825653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1868682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0"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90" y="3441700"/>
            <a:ext cx="7886700" cy="1125538"/>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2146411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1" y="1370013"/>
            <a:ext cx="3867151"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370013"/>
            <a:ext cx="3867151"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1302315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274642"/>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1" y="1260475"/>
            <a:ext cx="3868737" cy="619125"/>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41"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260475"/>
            <a:ext cx="3887788" cy="619125"/>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870320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963994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123634025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1"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90" y="741367"/>
            <a:ext cx="4629151"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41" y="1543050"/>
            <a:ext cx="2949575" cy="28590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118880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1"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90" y="741367"/>
            <a:ext cx="4629151" cy="36544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630241" y="1543050"/>
            <a:ext cx="2949575" cy="28590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86655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9910" y="228604"/>
            <a:ext cx="7602105" cy="535688"/>
          </a:xfrm>
        </p:spPr>
        <p:txBody>
          <a:bodyPr>
            <a:normAutofit/>
          </a:bodyPr>
          <a:lstStyle>
            <a:lvl1pPr>
              <a:defRPr sz="3200">
                <a:solidFill>
                  <a:srgbClr val="002060"/>
                </a:solidFill>
                <a:latin typeface="Times New Roman" panose="02020603050405020304" pitchFamily="18" charset="0"/>
                <a:cs typeface="Times New Roman" panose="02020603050405020304" pitchFamily="18" charset="0"/>
              </a:defRPr>
            </a:lvl1pPr>
          </a:lstStyle>
          <a:p>
            <a:r>
              <a:rPr lang="en-US" dirty="0" smtClean="0"/>
              <a:t>Slide Title Goes Here</a:t>
            </a:r>
            <a:endParaRPr lang="en-US" dirty="0"/>
          </a:p>
        </p:txBody>
      </p:sp>
      <p:sp>
        <p:nvSpPr>
          <p:cNvPr id="3" name="Content Placeholder 2"/>
          <p:cNvSpPr>
            <a:spLocks noGrp="1"/>
          </p:cNvSpPr>
          <p:nvPr>
            <p:ph idx="1" hasCustomPrompt="1"/>
          </p:nvPr>
        </p:nvSpPr>
        <p:spPr>
          <a:xfrm>
            <a:off x="859910" y="1093895"/>
            <a:ext cx="7602105" cy="3232661"/>
          </a:xfrm>
        </p:spPr>
        <p:txBody>
          <a:bodyPr/>
          <a:lstStyle>
            <a:lvl1pPr marL="0" indent="0">
              <a:buFont typeface="Wingdings" panose="05000000000000000000" pitchFamily="2" charset="2"/>
              <a:buNone/>
              <a:defRPr sz="2400">
                <a:latin typeface="Arial" panose="020B0604020202020204" pitchFamily="34" charset="0"/>
                <a:cs typeface="Arial" panose="020B0604020202020204" pitchFamily="34" charset="0"/>
              </a:defRPr>
            </a:lvl1pPr>
            <a:lvl2pPr marL="685783" indent="-228594">
              <a:buFont typeface="Wingdings" panose="05000000000000000000" pitchFamily="2" charset="2"/>
              <a:buChar char="v"/>
              <a:defRPr sz="2000"/>
            </a:lvl2pPr>
            <a:lvl3pPr>
              <a:defRPr/>
            </a:lvl3pPr>
          </a:lstStyle>
          <a:p>
            <a:pPr marL="0" indent="0">
              <a:buNone/>
            </a:pPr>
            <a:r>
              <a:rPr lang="en-US" sz="2000" dirty="0" smtClean="0">
                <a:solidFill>
                  <a:srgbClr val="002060"/>
                </a:solidFill>
              </a:rPr>
              <a:t>Slide content Goes Here:</a:t>
            </a:r>
          </a:p>
          <a:p>
            <a:pPr>
              <a:buFont typeface="Wingdings" panose="05000000000000000000" pitchFamily="2" charset="2"/>
              <a:buChar char="§"/>
            </a:pPr>
            <a:r>
              <a:rPr lang="en-US" sz="2000" dirty="0" smtClean="0"/>
              <a:t> Content here </a:t>
            </a:r>
          </a:p>
          <a:p>
            <a:pPr lvl="1">
              <a:buFont typeface="Wingdings" panose="05000000000000000000" pitchFamily="2" charset="2"/>
              <a:buChar char="§"/>
            </a:pPr>
            <a:r>
              <a:rPr lang="en-US" sz="1800" dirty="0" smtClean="0"/>
              <a:t>Content here as a sub-bullet </a:t>
            </a:r>
          </a:p>
          <a:p>
            <a:pPr>
              <a:buFont typeface="Wingdings" panose="05000000000000000000" pitchFamily="2" charset="2"/>
              <a:buChar char="§"/>
            </a:pPr>
            <a:r>
              <a:rPr lang="en-US" sz="2000" dirty="0" smtClean="0"/>
              <a:t> More content here</a:t>
            </a:r>
          </a:p>
          <a:p>
            <a:pPr lvl="1">
              <a:buFont typeface="Wingdings" panose="05000000000000000000" pitchFamily="2" charset="2"/>
              <a:buChar char="§"/>
            </a:pPr>
            <a:r>
              <a:rPr lang="en-US" sz="1800" dirty="0" smtClean="0"/>
              <a:t>Content here as a sub-bullet</a:t>
            </a:r>
          </a:p>
          <a:p>
            <a:pPr lvl="2">
              <a:buFont typeface="Wingdings" panose="05000000000000000000" pitchFamily="2" charset="2"/>
              <a:buChar char="§"/>
            </a:pPr>
            <a:r>
              <a:rPr lang="en-US" sz="1800" dirty="0" smtClean="0"/>
              <a:t>More content here as an additional sub-bullet</a:t>
            </a:r>
          </a:p>
          <a:p>
            <a:pPr lvl="2">
              <a:buFont typeface="Wingdings" panose="05000000000000000000" pitchFamily="2" charset="2"/>
              <a:buChar char="§"/>
            </a:pPr>
            <a:r>
              <a:rPr lang="en-US" sz="1800" dirty="0" smtClean="0"/>
              <a:t>More content here as an additional sub-bullet</a:t>
            </a:r>
          </a:p>
          <a:p>
            <a:pPr>
              <a:buFont typeface="Wingdings" panose="05000000000000000000" pitchFamily="2" charset="2"/>
              <a:buChar char="§"/>
            </a:pPr>
            <a:r>
              <a:rPr lang="en-US" sz="2000" dirty="0" smtClean="0"/>
              <a:t> Even more content here</a:t>
            </a:r>
          </a:p>
          <a:p>
            <a:pPr lvl="1">
              <a:buFont typeface="Wingdings" panose="05000000000000000000" pitchFamily="2" charset="2"/>
              <a:buChar char="§"/>
            </a:pPr>
            <a:r>
              <a:rPr lang="en-US" sz="1800" dirty="0" smtClean="0"/>
              <a:t>Content here as a sub-bullet</a:t>
            </a:r>
            <a:endParaRPr lang="en-US" sz="1400" dirty="0" smtClean="0"/>
          </a:p>
        </p:txBody>
      </p:sp>
      <p:sp>
        <p:nvSpPr>
          <p:cNvPr id="6" name="Slide Number Placeholder 5"/>
          <p:cNvSpPr>
            <a:spLocks noGrp="1"/>
          </p:cNvSpPr>
          <p:nvPr>
            <p:ph type="sldNum" sz="quarter" idx="12"/>
          </p:nvPr>
        </p:nvSpPr>
        <p:spPr>
          <a:xfrm>
            <a:off x="6993189" y="4777043"/>
            <a:ext cx="2057400" cy="273844"/>
          </a:xfrm>
        </p:spPr>
        <p:txBody>
          <a:bodyPr/>
          <a:lstStyle/>
          <a:p>
            <a:fld id="{B54BC315-9560-46F5-B4AE-0DDBF6B14E63}" type="slidenum">
              <a:rPr lang="en-US" smtClean="0"/>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1230" y="783366"/>
            <a:ext cx="8119463" cy="75446"/>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 y="4326505"/>
            <a:ext cx="1973107" cy="816996"/>
          </a:xfrm>
          <a:prstGeom prst="rect">
            <a:avLst/>
          </a:prstGeom>
        </p:spPr>
      </p:pic>
    </p:spTree>
    <p:extLst>
      <p:ext uri="{BB962C8B-B14F-4D97-AF65-F5344CB8AC3E}">
        <p14:creationId xmlns:p14="http://schemas.microsoft.com/office/powerpoint/2010/main" val="315921692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2075240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4642"/>
            <a:ext cx="1971675" cy="4357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3" y="274642"/>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1287138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404610" y="4767264"/>
            <a:ext cx="2057400" cy="273844"/>
          </a:xfrm>
        </p:spPr>
        <p:txBody>
          <a:bodyPr/>
          <a:lstStyle/>
          <a:p>
            <a:fld id="{C1143F85-D312-184F-9C08-8081E9346C9F}" type="slidenum">
              <a:rPr lang="en-US" smtClean="0"/>
              <a:t>‹#›</a:t>
            </a:fld>
            <a:endParaRPr lang="en-US"/>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 y="4434599"/>
            <a:ext cx="2013155" cy="646389"/>
          </a:xfrm>
          <a:prstGeom prst="rect">
            <a:avLst/>
          </a:prstGeom>
        </p:spPr>
      </p:pic>
      <p:sp>
        <p:nvSpPr>
          <p:cNvPr id="11" name="Title 1"/>
          <p:cNvSpPr>
            <a:spLocks noGrp="1"/>
          </p:cNvSpPr>
          <p:nvPr>
            <p:ph type="title" hasCustomPrompt="1"/>
          </p:nvPr>
        </p:nvSpPr>
        <p:spPr>
          <a:xfrm>
            <a:off x="859907" y="228604"/>
            <a:ext cx="7602105" cy="535688"/>
          </a:xfrm>
        </p:spPr>
        <p:txBody>
          <a:bodyPr>
            <a:normAutofit/>
          </a:bodyPr>
          <a:lstStyle>
            <a:lvl1pPr>
              <a:defRPr sz="3200">
                <a:solidFill>
                  <a:srgbClr val="002060"/>
                </a:solidFill>
                <a:latin typeface="Times New Roman" panose="02020603050405020304" pitchFamily="18" charset="0"/>
                <a:cs typeface="Times New Roman" panose="02020603050405020304" pitchFamily="18" charset="0"/>
              </a:defRPr>
            </a:lvl1pPr>
          </a:lstStyle>
          <a:p>
            <a:r>
              <a:rPr lang="en-US" dirty="0" smtClean="0"/>
              <a:t>Slide Title Goes Here</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1227" y="783366"/>
            <a:ext cx="8119463" cy="75446"/>
          </a:xfrm>
          <a:prstGeom prst="rect">
            <a:avLst/>
          </a:prstGeom>
        </p:spPr>
      </p:pic>
    </p:spTree>
    <p:extLst>
      <p:ext uri="{BB962C8B-B14F-4D97-AF65-F5344CB8AC3E}">
        <p14:creationId xmlns:p14="http://schemas.microsoft.com/office/powerpoint/2010/main" val="163945602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958792" y="4807144"/>
            <a:ext cx="2057400" cy="273844"/>
          </a:xfrm>
        </p:spPr>
        <p:txBody>
          <a:bodyPr/>
          <a:lstStyle/>
          <a:p>
            <a:fld id="{C1143F85-D312-184F-9C08-8081E9346C9F}" type="slidenum">
              <a:rPr lang="en-US" smtClean="0"/>
              <a:t>‹#›</a:t>
            </a:fld>
            <a:endParaRPr lang="en-US"/>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 y="4434599"/>
            <a:ext cx="2013155" cy="646389"/>
          </a:xfrm>
          <a:prstGeom prst="rect">
            <a:avLst/>
          </a:prstGeom>
        </p:spPr>
      </p:pic>
    </p:spTree>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667" y="177094"/>
            <a:ext cx="7705344" cy="643994"/>
          </a:xfrm>
        </p:spPr>
        <p:txBody>
          <a:bodyPr>
            <a:normAutofit/>
          </a:bodyPr>
          <a:lstStyle>
            <a:lvl1pPr>
              <a:defRPr sz="3200">
                <a:solidFill>
                  <a:srgbClr val="002060"/>
                </a:solidFill>
                <a:latin typeface="Times New Roman" panose="02020603050405020304" pitchFamily="18" charset="0"/>
                <a:cs typeface="Times New Roman" panose="02020603050405020304" pitchFamily="18" charset="0"/>
              </a:defRPr>
            </a:lvl1pPr>
          </a:lstStyle>
          <a:p>
            <a:r>
              <a:rPr lang="en-US" dirty="0" smtClean="0"/>
              <a:t>Slide Title Goes Here And Continues </a:t>
            </a:r>
            <a:br>
              <a:rPr lang="en-US" dirty="0" smtClean="0"/>
            </a:br>
            <a:r>
              <a:rPr lang="en-US" dirty="0" smtClean="0"/>
              <a:t>On A Second Line</a:t>
            </a:r>
            <a:endParaRPr lang="en-US" dirty="0"/>
          </a:p>
        </p:txBody>
      </p:sp>
      <p:sp>
        <p:nvSpPr>
          <p:cNvPr id="3" name="Content Placeholder 2"/>
          <p:cNvSpPr>
            <a:spLocks noGrp="1"/>
          </p:cNvSpPr>
          <p:nvPr>
            <p:ph idx="1" hasCustomPrompt="1"/>
          </p:nvPr>
        </p:nvSpPr>
        <p:spPr>
          <a:xfrm>
            <a:off x="756665" y="1038202"/>
            <a:ext cx="7705344" cy="3377078"/>
          </a:xfrm>
        </p:spPr>
        <p:txBody>
          <a:bodyPr/>
          <a:lstStyle>
            <a:lvl1pPr marL="457200" indent="-457200">
              <a:buFont typeface="+mj-lt"/>
              <a:buAutoNum type="arabicPeriod"/>
              <a:defRPr sz="2400">
                <a:latin typeface="Arial" panose="020B0604020202020204" pitchFamily="34" charset="0"/>
                <a:cs typeface="Arial" panose="020B0604020202020204" pitchFamily="34" charset="0"/>
              </a:defRPr>
            </a:lvl1pPr>
            <a:lvl2pPr>
              <a:defRPr sz="2000"/>
            </a:lvl2pPr>
            <a:lvl3pPr>
              <a:defRPr/>
            </a:lvl3pPr>
          </a:lstStyle>
          <a:p>
            <a:pPr marL="0" indent="0">
              <a:buNone/>
            </a:pPr>
            <a:r>
              <a:rPr lang="en-US" sz="2000" dirty="0" smtClean="0">
                <a:solidFill>
                  <a:srgbClr val="002060"/>
                </a:solidFill>
              </a:rPr>
              <a:t>Slide content goes here:</a:t>
            </a:r>
          </a:p>
          <a:p>
            <a:pPr marL="457200" indent="-457200">
              <a:buFont typeface="+mj-lt"/>
              <a:buAutoNum type="arabicPeriod"/>
            </a:pPr>
            <a:r>
              <a:rPr lang="en-US" sz="2000" dirty="0" smtClean="0"/>
              <a:t>Content here:</a:t>
            </a:r>
          </a:p>
          <a:p>
            <a:pPr marL="857229" lvl="1" indent="-457189">
              <a:buFont typeface="+mj-lt"/>
              <a:buAutoNum type="alphaLcParenR"/>
            </a:pPr>
            <a:r>
              <a:rPr lang="en-US" sz="1800" dirty="0" smtClean="0"/>
              <a:t>Content here as a sub-bullet</a:t>
            </a:r>
          </a:p>
          <a:p>
            <a:pPr marL="457200" indent="-457200">
              <a:buFont typeface="+mj-lt"/>
              <a:buAutoNum type="arabicPeriod"/>
            </a:pPr>
            <a:r>
              <a:rPr lang="en-US" sz="2000" dirty="0" smtClean="0"/>
              <a:t>More content here</a:t>
            </a:r>
          </a:p>
          <a:p>
            <a:pPr marL="800080" lvl="1" indent="-342891">
              <a:buFont typeface="+mj-lt"/>
              <a:buAutoNum type="alphaLcParenR"/>
            </a:pPr>
            <a:r>
              <a:rPr lang="en-US" sz="1800" dirty="0" smtClean="0"/>
              <a:t>Content here as a sub-bullet</a:t>
            </a:r>
          </a:p>
          <a:p>
            <a:pPr lvl="2">
              <a:buFont typeface="+mj-lt"/>
              <a:buAutoNum type="arabicPeriod"/>
            </a:pPr>
            <a:r>
              <a:rPr lang="en-US" sz="1800" dirty="0" smtClean="0"/>
              <a:t>More content here as an additional sub-bullet</a:t>
            </a:r>
          </a:p>
          <a:p>
            <a:pPr lvl="2">
              <a:buFont typeface="+mj-lt"/>
              <a:buAutoNum type="arabicPeriod"/>
            </a:pPr>
            <a:r>
              <a:rPr lang="en-US" sz="1800" dirty="0" smtClean="0"/>
              <a:t>  More content here as an additional sub-bullet</a:t>
            </a:r>
          </a:p>
          <a:p>
            <a:pPr marL="457200" indent="-457200">
              <a:buFont typeface="+mj-lt"/>
              <a:buAutoNum type="arabicPeriod"/>
            </a:pPr>
            <a:r>
              <a:rPr lang="en-US" sz="2000" dirty="0" smtClean="0"/>
              <a:t>Even more content here</a:t>
            </a:r>
          </a:p>
          <a:p>
            <a:pPr marL="800080" lvl="1" indent="-342891">
              <a:buFont typeface="+mj-lt"/>
              <a:buAutoNum type="alphaLcParenR"/>
            </a:pPr>
            <a:r>
              <a:rPr lang="en-US" sz="1800" dirty="0" smtClean="0"/>
              <a:t>Content here as a sub-bullet</a:t>
            </a:r>
            <a:endParaRPr lang="en-US" sz="1400" dirty="0"/>
          </a:p>
        </p:txBody>
      </p:sp>
      <p:sp>
        <p:nvSpPr>
          <p:cNvPr id="6" name="Slide Number Placeholder 5"/>
          <p:cNvSpPr>
            <a:spLocks noGrp="1"/>
          </p:cNvSpPr>
          <p:nvPr>
            <p:ph type="sldNum" sz="quarter" idx="12"/>
          </p:nvPr>
        </p:nvSpPr>
        <p:spPr>
          <a:xfrm>
            <a:off x="7003699" y="4869656"/>
            <a:ext cx="2057400" cy="273844"/>
          </a:xfrm>
        </p:spPr>
        <p:txBody>
          <a:bodyPr/>
          <a:lstStyle/>
          <a:p>
            <a:fld id="{B54BC315-9560-46F5-B4AE-0DDBF6B14E63}" type="slidenum">
              <a:rPr lang="en-US" smtClean="0"/>
              <a:t>‹#›</a:t>
            </a:fld>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9611" y="834562"/>
            <a:ext cx="8119463" cy="75446"/>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 y="4326505"/>
            <a:ext cx="1973107" cy="816996"/>
          </a:xfrm>
          <a:prstGeom prst="rect">
            <a:avLst/>
          </a:prstGeom>
        </p:spPr>
      </p:pic>
    </p:spTree>
    <p:extLst>
      <p:ext uri="{BB962C8B-B14F-4D97-AF65-F5344CB8AC3E}">
        <p14:creationId xmlns:p14="http://schemas.microsoft.com/office/powerpoint/2010/main" val="2315252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9910" y="228604"/>
            <a:ext cx="7602105" cy="535688"/>
          </a:xfrm>
        </p:spPr>
        <p:txBody>
          <a:bodyPr>
            <a:normAutofit/>
          </a:bodyPr>
          <a:lstStyle>
            <a:lvl1pPr>
              <a:defRPr sz="3200">
                <a:solidFill>
                  <a:srgbClr val="002060"/>
                </a:solidFill>
                <a:latin typeface="Times New Roman" panose="02020603050405020304" pitchFamily="18" charset="0"/>
                <a:cs typeface="Times New Roman" panose="02020603050405020304" pitchFamily="18" charset="0"/>
              </a:defRPr>
            </a:lvl1pPr>
          </a:lstStyle>
          <a:p>
            <a:r>
              <a:rPr lang="en-US" dirty="0" smtClean="0"/>
              <a:t>Slide Title Goes Here</a:t>
            </a:r>
            <a:endParaRPr lang="en-US" dirty="0"/>
          </a:p>
        </p:txBody>
      </p:sp>
      <p:sp>
        <p:nvSpPr>
          <p:cNvPr id="6" name="Slide Number Placeholder 5"/>
          <p:cNvSpPr>
            <a:spLocks noGrp="1"/>
          </p:cNvSpPr>
          <p:nvPr>
            <p:ph type="sldNum" sz="quarter" idx="12"/>
          </p:nvPr>
        </p:nvSpPr>
        <p:spPr>
          <a:xfrm>
            <a:off x="7086600" y="4869656"/>
            <a:ext cx="2057400" cy="273844"/>
          </a:xfrm>
        </p:spPr>
        <p:txBody>
          <a:bodyPr/>
          <a:lstStyle/>
          <a:p>
            <a:fld id="{B54BC315-9560-46F5-B4AE-0DDBF6B14E63}" type="slidenum">
              <a:rPr lang="en-US" smtClean="0"/>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1230" y="783366"/>
            <a:ext cx="8119463" cy="75446"/>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 y="4326505"/>
            <a:ext cx="1994097" cy="816996"/>
          </a:xfrm>
          <a:prstGeom prst="rect">
            <a:avLst/>
          </a:prstGeom>
        </p:spPr>
      </p:pic>
    </p:spTree>
    <p:extLst>
      <p:ext uri="{BB962C8B-B14F-4D97-AF65-F5344CB8AC3E}">
        <p14:creationId xmlns:p14="http://schemas.microsoft.com/office/powerpoint/2010/main" val="37582564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086600" y="4869656"/>
            <a:ext cx="2057400" cy="273844"/>
          </a:xfrm>
        </p:spPr>
        <p:txBody>
          <a:bodyPr/>
          <a:lstStyle/>
          <a:p>
            <a:fld id="{B54BC315-9560-46F5-B4AE-0DDBF6B14E63}" type="slidenum">
              <a:rPr lang="en-US" smtClean="0"/>
              <a:t>‹#›</a:t>
            </a:fld>
            <a:endParaRPr lang="en-US"/>
          </a:p>
        </p:txBody>
      </p:sp>
      <p:sp>
        <p:nvSpPr>
          <p:cNvPr id="8" name="Content Placeholder 2"/>
          <p:cNvSpPr>
            <a:spLocks noGrp="1"/>
          </p:cNvSpPr>
          <p:nvPr>
            <p:ph idx="1"/>
          </p:nvPr>
        </p:nvSpPr>
        <p:spPr>
          <a:xfrm>
            <a:off x="859904" y="1065572"/>
            <a:ext cx="4114800" cy="3143250"/>
          </a:xfrm>
        </p:spPr>
        <p:txBody>
          <a:bodyPr>
            <a:normAutofit lnSpcReduction="10000"/>
          </a:bodyPr>
          <a:lstStyle>
            <a:lvl1pPr marL="0" indent="0">
              <a:buNone/>
              <a:defRPr>
                <a:latin typeface="Arial" panose="020B0604020202020204" pitchFamily="34" charset="0"/>
                <a:cs typeface="Arial" panose="020B0604020202020204" pitchFamily="34" charset="0"/>
              </a:defRPr>
            </a:lvl1pPr>
          </a:lstStyle>
          <a:p>
            <a:pPr marL="0" indent="0">
              <a:buNone/>
            </a:pPr>
            <a:r>
              <a:rPr lang="en-US" sz="2000" dirty="0" smtClean="0"/>
              <a:t>Lorem </a:t>
            </a:r>
            <a:r>
              <a:rPr lang="en-US" sz="2000" dirty="0"/>
              <a:t>ipsum dolor sit </a:t>
            </a:r>
            <a:r>
              <a:rPr lang="en-US" sz="2000" dirty="0" err="1"/>
              <a:t>amet</a:t>
            </a:r>
            <a:r>
              <a:rPr lang="en-US" sz="2000" dirty="0"/>
              <a: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Suspendisse</a:t>
            </a:r>
            <a:r>
              <a:rPr lang="en-US" sz="2000" dirty="0"/>
              <a:t> </a:t>
            </a:r>
            <a:r>
              <a:rPr lang="en-US" sz="2000" dirty="0" err="1"/>
              <a:t>mattis</a:t>
            </a:r>
            <a:r>
              <a:rPr lang="en-US" sz="2000" dirty="0"/>
              <a:t> </a:t>
            </a:r>
            <a:r>
              <a:rPr lang="en-US" sz="2000" dirty="0" err="1"/>
              <a:t>venenatis</a:t>
            </a:r>
            <a:r>
              <a:rPr lang="en-US" sz="2000" dirty="0"/>
              <a:t> magna, </a:t>
            </a:r>
            <a:r>
              <a:rPr lang="en-US" sz="2000" dirty="0" err="1"/>
              <a:t>sed</a:t>
            </a:r>
            <a:r>
              <a:rPr lang="en-US" sz="2000" dirty="0"/>
              <a:t> </a:t>
            </a:r>
            <a:r>
              <a:rPr lang="en-US" sz="2000" dirty="0" err="1"/>
              <a:t>tincidunt</a:t>
            </a:r>
            <a:r>
              <a:rPr lang="en-US" sz="2000" dirty="0"/>
              <a:t> </a:t>
            </a:r>
            <a:r>
              <a:rPr lang="en-US" sz="2000" dirty="0" err="1"/>
              <a:t>orci</a:t>
            </a:r>
            <a:r>
              <a:rPr lang="en-US" sz="2000" dirty="0"/>
              <a:t> </a:t>
            </a:r>
            <a:r>
              <a:rPr lang="en-US" sz="2000" dirty="0" err="1"/>
              <a:t>consequat</a:t>
            </a:r>
            <a:r>
              <a:rPr lang="en-US" sz="2000" dirty="0"/>
              <a:t> vel. </a:t>
            </a:r>
            <a:r>
              <a:rPr lang="en-US" sz="2000" dirty="0" err="1"/>
              <a:t>Quisque</a:t>
            </a:r>
            <a:r>
              <a:rPr lang="en-US" sz="2000" dirty="0"/>
              <a:t> </a:t>
            </a:r>
            <a:r>
              <a:rPr lang="en-US" sz="2000" dirty="0" err="1"/>
              <a:t>fringilla</a:t>
            </a:r>
            <a:r>
              <a:rPr lang="en-US" sz="2000" dirty="0"/>
              <a:t> a </a:t>
            </a:r>
            <a:r>
              <a:rPr lang="en-US" sz="2000" dirty="0" err="1"/>
              <a:t>sapien</a:t>
            </a:r>
            <a:r>
              <a:rPr lang="en-US" sz="2000" dirty="0"/>
              <a:t> </a:t>
            </a:r>
            <a:r>
              <a:rPr lang="en-US" sz="2000" dirty="0" err="1"/>
              <a:t>ut</a:t>
            </a:r>
            <a:r>
              <a:rPr lang="en-US" sz="2000" dirty="0"/>
              <a:t> </a:t>
            </a:r>
            <a:r>
              <a:rPr lang="en-US" sz="2000" dirty="0" err="1"/>
              <a:t>interdum</a:t>
            </a:r>
            <a:r>
              <a:rPr lang="en-US" sz="2000" dirty="0"/>
              <a:t>. </a:t>
            </a:r>
            <a:r>
              <a:rPr lang="en-US" sz="2000" dirty="0" err="1"/>
              <a:t>Duis</a:t>
            </a:r>
            <a:r>
              <a:rPr lang="en-US" sz="2000" dirty="0"/>
              <a:t> id </a:t>
            </a:r>
            <a:r>
              <a:rPr lang="en-US" sz="2000" dirty="0" err="1"/>
              <a:t>pharetra</a:t>
            </a:r>
            <a:r>
              <a:rPr lang="en-US" sz="2000" dirty="0"/>
              <a:t> </a:t>
            </a:r>
            <a:r>
              <a:rPr lang="en-US" sz="2000" dirty="0" err="1"/>
              <a:t>urna</a:t>
            </a:r>
            <a:r>
              <a:rPr lang="en-US" sz="2000" dirty="0"/>
              <a:t>, vitae </a:t>
            </a:r>
            <a:r>
              <a:rPr lang="en-US" sz="2000" dirty="0" err="1"/>
              <a:t>condimentum</a:t>
            </a:r>
            <a:r>
              <a:rPr lang="en-US" sz="2000" dirty="0"/>
              <a:t> </a:t>
            </a:r>
            <a:r>
              <a:rPr lang="en-US" sz="2000" dirty="0" err="1"/>
              <a:t>nisl</a:t>
            </a:r>
            <a:r>
              <a:rPr lang="en-US" sz="2000" dirty="0"/>
              <a:t>. </a:t>
            </a:r>
          </a:p>
          <a:p>
            <a:pPr marL="0" indent="0">
              <a:buNone/>
            </a:pPr>
            <a:r>
              <a:rPr lang="en-US" sz="2000" dirty="0"/>
              <a:t>Lorem ipsum dolor sit </a:t>
            </a:r>
            <a:r>
              <a:rPr lang="en-US" sz="2000" dirty="0" err="1"/>
              <a:t>amet</a:t>
            </a:r>
            <a:r>
              <a:rPr lang="en-US" sz="2000" dirty="0"/>
              <a: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Suspendisse</a:t>
            </a:r>
            <a:r>
              <a:rPr lang="en-US" sz="2000" dirty="0"/>
              <a:t> </a:t>
            </a:r>
            <a:r>
              <a:rPr lang="en-US" sz="2000" dirty="0" err="1"/>
              <a:t>mattis</a:t>
            </a:r>
            <a:r>
              <a:rPr lang="en-US" sz="2000" dirty="0"/>
              <a:t> </a:t>
            </a:r>
            <a:r>
              <a:rPr lang="en-US" sz="2000" dirty="0" err="1"/>
              <a:t>venenatis</a:t>
            </a:r>
            <a:r>
              <a:rPr lang="en-US" sz="2000" dirty="0"/>
              <a:t> magna, </a:t>
            </a:r>
            <a:r>
              <a:rPr lang="en-US" sz="2000" dirty="0" err="1"/>
              <a:t>sed</a:t>
            </a:r>
            <a:r>
              <a:rPr lang="en-US" sz="2000" dirty="0"/>
              <a:t> </a:t>
            </a:r>
            <a:r>
              <a:rPr lang="en-US" sz="2000" dirty="0" err="1"/>
              <a:t>tincidunt</a:t>
            </a:r>
            <a:r>
              <a:rPr lang="en-US" sz="2000" dirty="0"/>
              <a:t> </a:t>
            </a:r>
            <a:r>
              <a:rPr lang="en-US" sz="2000" dirty="0" err="1"/>
              <a:t>orci</a:t>
            </a:r>
            <a:r>
              <a:rPr lang="en-US" sz="2000" dirty="0"/>
              <a:t> </a:t>
            </a:r>
            <a:r>
              <a:rPr lang="en-US" sz="2000" dirty="0" err="1"/>
              <a:t>consequat</a:t>
            </a:r>
            <a:r>
              <a:rPr lang="en-US" sz="2000" dirty="0"/>
              <a:t> vel. </a:t>
            </a:r>
            <a:r>
              <a:rPr lang="en-US" sz="2000" dirty="0" err="1"/>
              <a:t>Quisque</a:t>
            </a:r>
            <a:r>
              <a:rPr lang="en-US" sz="2000" dirty="0"/>
              <a:t> </a:t>
            </a:r>
            <a:r>
              <a:rPr lang="en-US" sz="2000" dirty="0" err="1"/>
              <a:t>fringilla</a:t>
            </a:r>
            <a:r>
              <a:rPr lang="en-US" sz="2000" dirty="0"/>
              <a:t> a </a:t>
            </a:r>
            <a:r>
              <a:rPr lang="en-US" sz="2000" dirty="0" err="1"/>
              <a:t>sapien</a:t>
            </a:r>
            <a:r>
              <a:rPr lang="en-US" sz="2000" dirty="0"/>
              <a:t> </a:t>
            </a:r>
            <a:r>
              <a:rPr lang="en-US" sz="2000" dirty="0" err="1"/>
              <a:t>ut</a:t>
            </a:r>
            <a:r>
              <a:rPr lang="en-US" sz="2000" dirty="0"/>
              <a:t> </a:t>
            </a:r>
            <a:r>
              <a:rPr lang="en-US" sz="2000" dirty="0" err="1"/>
              <a:t>interdum</a:t>
            </a:r>
            <a:r>
              <a:rPr lang="en-US" sz="2000" dirty="0"/>
              <a:t>. </a:t>
            </a:r>
            <a:r>
              <a:rPr lang="en-US" sz="2000" dirty="0" err="1"/>
              <a:t>Duis</a:t>
            </a:r>
            <a:r>
              <a:rPr lang="en-US" sz="2000" dirty="0"/>
              <a:t> id </a:t>
            </a:r>
            <a:r>
              <a:rPr lang="en-US" sz="2000" dirty="0" err="1"/>
              <a:t>pharetra</a:t>
            </a:r>
            <a:r>
              <a:rPr lang="en-US" sz="2000" dirty="0"/>
              <a:t> </a:t>
            </a:r>
            <a:r>
              <a:rPr lang="en-US" sz="2000" dirty="0" err="1"/>
              <a:t>urna</a:t>
            </a:r>
            <a:r>
              <a:rPr lang="en-US" sz="2000" dirty="0"/>
              <a:t>, vitae </a:t>
            </a:r>
            <a:r>
              <a:rPr lang="en-US" sz="2000" dirty="0" err="1"/>
              <a:t>condimentum</a:t>
            </a:r>
            <a:r>
              <a:rPr lang="en-US" sz="2000" dirty="0"/>
              <a:t> </a:t>
            </a:r>
            <a:r>
              <a:rPr lang="en-US" sz="2000" dirty="0" err="1"/>
              <a:t>nisl</a:t>
            </a:r>
            <a:r>
              <a:rPr lang="en-US" sz="2000" dirty="0"/>
              <a:t>. </a:t>
            </a:r>
          </a:p>
          <a:p>
            <a:pPr marL="0" indent="0">
              <a:buNone/>
            </a:pPr>
            <a:endParaRPr lang="en-US" sz="1800" dirty="0"/>
          </a:p>
        </p:txBody>
      </p:sp>
      <p:sp>
        <p:nvSpPr>
          <p:cNvPr id="10" name="Rectangle 9"/>
          <p:cNvSpPr/>
          <p:nvPr userDrawn="1"/>
        </p:nvSpPr>
        <p:spPr>
          <a:xfrm>
            <a:off x="5109209" y="1065572"/>
            <a:ext cx="3352800" cy="31432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PHOTO HERE</a:t>
            </a:r>
            <a:endParaRPr lang="en-US" sz="1800" dirty="0">
              <a:solidFill>
                <a:schemeClr val="tx1"/>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1230" y="783366"/>
            <a:ext cx="8119463" cy="75446"/>
          </a:xfrm>
          <a:prstGeom prst="rect">
            <a:avLst/>
          </a:prstGeom>
        </p:spPr>
      </p:pic>
      <p:sp>
        <p:nvSpPr>
          <p:cNvPr id="12" name="Title 1"/>
          <p:cNvSpPr>
            <a:spLocks noGrp="1"/>
          </p:cNvSpPr>
          <p:nvPr>
            <p:ph type="title" hasCustomPrompt="1"/>
          </p:nvPr>
        </p:nvSpPr>
        <p:spPr>
          <a:xfrm>
            <a:off x="859910" y="228604"/>
            <a:ext cx="7602105" cy="535688"/>
          </a:xfrm>
        </p:spPr>
        <p:txBody>
          <a:bodyPr>
            <a:normAutofit/>
          </a:bodyPr>
          <a:lstStyle>
            <a:lvl1pPr>
              <a:defRPr sz="3200">
                <a:solidFill>
                  <a:srgbClr val="002060"/>
                </a:solidFill>
                <a:latin typeface="Times New Roman" panose="02020603050405020304" pitchFamily="18" charset="0"/>
                <a:cs typeface="Times New Roman" panose="02020603050405020304" pitchFamily="18" charset="0"/>
              </a:defRPr>
            </a:lvl1pPr>
          </a:lstStyle>
          <a:p>
            <a:r>
              <a:rPr lang="en-US" dirty="0" smtClean="0"/>
              <a:t>Slide Title Goes Here</a:t>
            </a: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 y="4326505"/>
            <a:ext cx="1784192" cy="816996"/>
          </a:xfrm>
          <a:prstGeom prst="rect">
            <a:avLst/>
          </a:prstGeom>
        </p:spPr>
      </p:pic>
    </p:spTree>
    <p:extLst>
      <p:ext uri="{BB962C8B-B14F-4D97-AF65-F5344CB8AC3E}">
        <p14:creationId xmlns:p14="http://schemas.microsoft.com/office/powerpoint/2010/main" val="861832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404611" y="4767264"/>
            <a:ext cx="2057400" cy="273844"/>
          </a:xfrm>
        </p:spPr>
        <p:txBody>
          <a:bodyPr/>
          <a:lstStyle/>
          <a:p>
            <a:fld id="{B54BC315-9560-46F5-B4AE-0DDBF6B14E63}" type="slidenum">
              <a:rPr lang="en-US" smtClean="0"/>
              <a:t>‹#›</a:t>
            </a:fld>
            <a:endParaRPr lang="en-US"/>
          </a:p>
        </p:txBody>
      </p:sp>
      <p:sp>
        <p:nvSpPr>
          <p:cNvPr id="11" name="Rectangle 10"/>
          <p:cNvSpPr/>
          <p:nvPr userDrawn="1"/>
        </p:nvSpPr>
        <p:spPr>
          <a:xfrm>
            <a:off x="859909" y="1112602"/>
            <a:ext cx="7602105" cy="1600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PHOTO/GRAPH HERE</a:t>
            </a:r>
            <a:endParaRPr lang="en-US" sz="1800" dirty="0">
              <a:solidFill>
                <a:schemeClr val="tx1"/>
              </a:solidFill>
            </a:endParaRPr>
          </a:p>
        </p:txBody>
      </p:sp>
      <p:sp>
        <p:nvSpPr>
          <p:cNvPr id="12" name="Content Placeholder 2"/>
          <p:cNvSpPr>
            <a:spLocks noGrp="1"/>
          </p:cNvSpPr>
          <p:nvPr>
            <p:ph idx="1"/>
          </p:nvPr>
        </p:nvSpPr>
        <p:spPr>
          <a:xfrm>
            <a:off x="859908" y="2874843"/>
            <a:ext cx="5002581" cy="1502796"/>
          </a:xfrm>
        </p:spPr>
        <p:txBody>
          <a:bodyPr>
            <a:normAutofit fontScale="92500"/>
          </a:bodyPr>
          <a:lstStyle>
            <a:lvl1pPr marL="0" indent="0">
              <a:buNone/>
              <a:defRPr>
                <a:latin typeface="Arial" panose="020B0604020202020204" pitchFamily="34" charset="0"/>
                <a:cs typeface="Arial" panose="020B0604020202020204" pitchFamily="34" charset="0"/>
              </a:defRPr>
            </a:lvl1pPr>
          </a:lstStyle>
          <a:p>
            <a:pPr marL="0" indent="0">
              <a:buNone/>
            </a:pPr>
            <a:r>
              <a:rPr lang="en-US" sz="2200" dirty="0" smtClean="0"/>
              <a:t>Lorem </a:t>
            </a:r>
            <a:r>
              <a:rPr lang="en-US" sz="2200" dirty="0"/>
              <a:t>ipsum dolor sit </a:t>
            </a:r>
            <a:r>
              <a:rPr lang="en-US" sz="2200" dirty="0" err="1"/>
              <a:t>amet</a:t>
            </a:r>
            <a:r>
              <a:rPr lang="en-US" sz="2200" dirty="0"/>
              <a:t>, </a:t>
            </a:r>
            <a:r>
              <a:rPr lang="en-US" sz="2200" dirty="0" err="1"/>
              <a:t>consectetur</a:t>
            </a:r>
            <a:r>
              <a:rPr lang="en-US" sz="2200" dirty="0"/>
              <a:t> </a:t>
            </a:r>
            <a:r>
              <a:rPr lang="en-US" sz="2200" dirty="0" err="1"/>
              <a:t>adipiscing</a:t>
            </a:r>
            <a:r>
              <a:rPr lang="en-US" sz="2200" dirty="0"/>
              <a:t> </a:t>
            </a:r>
            <a:r>
              <a:rPr lang="en-US" sz="2200" dirty="0" err="1"/>
              <a:t>elit</a:t>
            </a:r>
            <a:r>
              <a:rPr lang="en-US" sz="2200" dirty="0"/>
              <a:t>. </a:t>
            </a:r>
            <a:r>
              <a:rPr lang="en-US" sz="2200" dirty="0" err="1"/>
              <a:t>Suspendisse</a:t>
            </a:r>
            <a:r>
              <a:rPr lang="en-US" sz="2200" dirty="0"/>
              <a:t> </a:t>
            </a:r>
            <a:r>
              <a:rPr lang="en-US" sz="2200" dirty="0" err="1"/>
              <a:t>mattis</a:t>
            </a:r>
            <a:r>
              <a:rPr lang="en-US" sz="2200" dirty="0"/>
              <a:t> </a:t>
            </a:r>
            <a:r>
              <a:rPr lang="en-US" sz="2200" dirty="0" err="1"/>
              <a:t>venenatis</a:t>
            </a:r>
            <a:r>
              <a:rPr lang="en-US" sz="2200" dirty="0"/>
              <a:t> magna, </a:t>
            </a:r>
            <a:r>
              <a:rPr lang="en-US" sz="2200" dirty="0" err="1"/>
              <a:t>sed</a:t>
            </a:r>
            <a:r>
              <a:rPr lang="en-US" sz="2200" dirty="0"/>
              <a:t> </a:t>
            </a:r>
            <a:r>
              <a:rPr lang="en-US" sz="2200" dirty="0" err="1"/>
              <a:t>tincidunt</a:t>
            </a:r>
            <a:r>
              <a:rPr lang="en-US" sz="2200" dirty="0"/>
              <a:t> </a:t>
            </a:r>
            <a:r>
              <a:rPr lang="en-US" sz="2200" dirty="0" err="1"/>
              <a:t>orci</a:t>
            </a:r>
            <a:r>
              <a:rPr lang="en-US" sz="2200" dirty="0"/>
              <a:t> </a:t>
            </a:r>
            <a:r>
              <a:rPr lang="en-US" sz="2200" dirty="0" err="1"/>
              <a:t>consequat</a:t>
            </a:r>
            <a:r>
              <a:rPr lang="en-US" sz="2200" dirty="0"/>
              <a:t> vel. </a:t>
            </a:r>
            <a:r>
              <a:rPr lang="en-US" sz="2200" dirty="0" err="1"/>
              <a:t>Quisque</a:t>
            </a:r>
            <a:r>
              <a:rPr lang="en-US" sz="2200" dirty="0"/>
              <a:t> </a:t>
            </a:r>
            <a:r>
              <a:rPr lang="en-US" sz="2200" dirty="0" err="1"/>
              <a:t>fringilla</a:t>
            </a:r>
            <a:r>
              <a:rPr lang="en-US" sz="2200" dirty="0"/>
              <a:t> a </a:t>
            </a:r>
            <a:r>
              <a:rPr lang="en-US" sz="2200" dirty="0" err="1"/>
              <a:t>sapien</a:t>
            </a:r>
            <a:r>
              <a:rPr lang="en-US" sz="2200" dirty="0"/>
              <a:t> </a:t>
            </a:r>
            <a:r>
              <a:rPr lang="en-US" sz="2200" dirty="0" err="1"/>
              <a:t>ut</a:t>
            </a:r>
            <a:r>
              <a:rPr lang="en-US" sz="2200" dirty="0"/>
              <a:t> </a:t>
            </a:r>
            <a:r>
              <a:rPr lang="en-US" sz="2200" dirty="0" err="1"/>
              <a:t>interdum</a:t>
            </a:r>
            <a:r>
              <a:rPr lang="en-US" sz="2200" dirty="0"/>
              <a:t>. </a:t>
            </a:r>
            <a:r>
              <a:rPr lang="en-US" sz="2200" dirty="0" err="1"/>
              <a:t>Duis</a:t>
            </a:r>
            <a:r>
              <a:rPr lang="en-US" sz="2200" dirty="0"/>
              <a:t> id </a:t>
            </a:r>
            <a:r>
              <a:rPr lang="en-US" sz="2200" dirty="0" err="1"/>
              <a:t>pharetra</a:t>
            </a:r>
            <a:r>
              <a:rPr lang="en-US" sz="2200" dirty="0"/>
              <a:t> </a:t>
            </a:r>
            <a:r>
              <a:rPr lang="en-US" sz="2200" dirty="0" err="1"/>
              <a:t>urna</a:t>
            </a:r>
            <a:r>
              <a:rPr lang="en-US" sz="2200" dirty="0"/>
              <a:t>, vitae </a:t>
            </a:r>
            <a:r>
              <a:rPr lang="en-US" sz="2200" dirty="0" err="1"/>
              <a:t>condimentum</a:t>
            </a:r>
            <a:r>
              <a:rPr lang="en-US" sz="2200" dirty="0"/>
              <a:t> </a:t>
            </a:r>
            <a:r>
              <a:rPr lang="en-US" sz="2200" dirty="0" err="1"/>
              <a:t>nisl</a:t>
            </a:r>
            <a:r>
              <a:rPr lang="en-US" sz="2200" dirty="0"/>
              <a:t>. </a:t>
            </a:r>
            <a:r>
              <a:rPr lang="en-US" sz="2200" dirty="0" smtClean="0"/>
              <a:t>Lorem </a:t>
            </a:r>
            <a:r>
              <a:rPr lang="en-US" sz="2200" dirty="0"/>
              <a:t>ipsum dolor sit </a:t>
            </a:r>
            <a:r>
              <a:rPr lang="en-US" sz="2200" dirty="0" err="1"/>
              <a:t>amet</a:t>
            </a:r>
            <a:r>
              <a:rPr lang="en-US" sz="2200" dirty="0"/>
              <a:t>, </a:t>
            </a:r>
            <a:r>
              <a:rPr lang="en-US" sz="2200" dirty="0" err="1" smtClean="0"/>
              <a:t>consectetur</a:t>
            </a:r>
            <a:r>
              <a:rPr lang="en-US" sz="2200" dirty="0" smtClean="0"/>
              <a:t>.</a:t>
            </a:r>
            <a:endParaRPr lang="en-US" sz="1600" dirty="0"/>
          </a:p>
        </p:txBody>
      </p:sp>
      <p:sp>
        <p:nvSpPr>
          <p:cNvPr id="13" name="TextBox 12"/>
          <p:cNvSpPr txBox="1"/>
          <p:nvPr userDrawn="1"/>
        </p:nvSpPr>
        <p:spPr>
          <a:xfrm>
            <a:off x="5862490" y="2854151"/>
            <a:ext cx="2604247" cy="2031325"/>
          </a:xfrm>
          <a:prstGeom prst="rect">
            <a:avLst/>
          </a:prstGeom>
          <a:noFill/>
        </p:spPr>
        <p:txBody>
          <a:bodyPr wrap="square" rtlCol="0">
            <a:spAutoFit/>
          </a:bodyPr>
          <a:lstStyle/>
          <a:p>
            <a:pPr marL="285744" indent="-285744">
              <a:buFont typeface="Wingdings" panose="05000000000000000000" pitchFamily="2" charset="2"/>
              <a:buChar char="v"/>
            </a:pPr>
            <a:r>
              <a:rPr lang="en-US" sz="1800" dirty="0" smtClean="0">
                <a:latin typeface="Arial" panose="020B0604020202020204" pitchFamily="34" charset="0"/>
                <a:cs typeface="Arial" panose="020B0604020202020204" pitchFamily="34" charset="0"/>
              </a:rPr>
              <a:t>Lorem </a:t>
            </a:r>
            <a:r>
              <a:rPr lang="en-US" sz="1800" dirty="0">
                <a:latin typeface="Arial" panose="020B0604020202020204" pitchFamily="34" charset="0"/>
                <a:cs typeface="Arial" panose="020B0604020202020204" pitchFamily="34" charset="0"/>
              </a:rPr>
              <a:t>ipsum dolor </a:t>
            </a:r>
            <a:endParaRPr lang="en-US" sz="1800" dirty="0" smtClean="0">
              <a:latin typeface="Arial" panose="020B0604020202020204" pitchFamily="34" charset="0"/>
              <a:cs typeface="Arial" panose="020B0604020202020204" pitchFamily="34" charset="0"/>
            </a:endParaRPr>
          </a:p>
          <a:p>
            <a:pPr marL="285744" indent="-285744">
              <a:buFont typeface="Wingdings" panose="05000000000000000000" pitchFamily="2" charset="2"/>
              <a:buChar char="v"/>
            </a:pPr>
            <a:r>
              <a:rPr lang="en-US" sz="1800" dirty="0" err="1">
                <a:latin typeface="Arial" panose="020B0604020202020204" pitchFamily="34" charset="0"/>
                <a:cs typeface="Arial" panose="020B0604020202020204" pitchFamily="34" charset="0"/>
              </a:rPr>
              <a:t>Quisque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fringilla</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 </a:t>
            </a:r>
            <a:r>
              <a:rPr lang="en-US" sz="1800" dirty="0" err="1" smtClean="0">
                <a:latin typeface="Arial" panose="020B0604020202020204" pitchFamily="34" charset="0"/>
                <a:cs typeface="Arial" panose="020B0604020202020204" pitchFamily="34" charset="0"/>
              </a:rPr>
              <a:t>sapien</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ut</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interdum</a:t>
            </a:r>
            <a:endParaRPr lang="en-US" sz="1800" dirty="0" smtClean="0">
              <a:latin typeface="Arial" panose="020B0604020202020204" pitchFamily="34" charset="0"/>
              <a:cs typeface="Arial" panose="020B0604020202020204" pitchFamily="34" charset="0"/>
            </a:endParaRPr>
          </a:p>
          <a:p>
            <a:pPr marL="285744" indent="-285744">
              <a:buFont typeface="Wingdings" panose="05000000000000000000" pitchFamily="2" charset="2"/>
              <a:buChar char="v"/>
            </a:pPr>
            <a:r>
              <a:rPr lang="en-US" sz="1800" dirty="0" err="1">
                <a:latin typeface="Arial" panose="020B0604020202020204" pitchFamily="34" charset="0"/>
                <a:cs typeface="Arial" panose="020B0604020202020204" pitchFamily="34" charset="0"/>
              </a:rPr>
              <a:t>Duis</a:t>
            </a:r>
            <a:r>
              <a:rPr lang="en-US" sz="1800" dirty="0">
                <a:latin typeface="Arial" panose="020B0604020202020204" pitchFamily="34" charset="0"/>
                <a:cs typeface="Arial" panose="020B0604020202020204" pitchFamily="34" charset="0"/>
              </a:rPr>
              <a:t> id </a:t>
            </a:r>
            <a:r>
              <a:rPr lang="en-US" sz="1800" dirty="0" err="1" smtClean="0">
                <a:latin typeface="Arial" panose="020B0604020202020204" pitchFamily="34" charset="0"/>
                <a:cs typeface="Arial" panose="020B0604020202020204" pitchFamily="34" charset="0"/>
              </a:rPr>
              <a:t>pharetra</a:t>
            </a:r>
            <a:endParaRPr lang="en-US" sz="1800" dirty="0" smtClean="0">
              <a:latin typeface="Arial" panose="020B0604020202020204" pitchFamily="34" charset="0"/>
              <a:cs typeface="Arial" panose="020B0604020202020204" pitchFamily="34" charset="0"/>
            </a:endParaRPr>
          </a:p>
          <a:p>
            <a:pPr marL="285744" indent="-285744">
              <a:buFont typeface="Wingdings" panose="05000000000000000000" pitchFamily="2" charset="2"/>
              <a:buChar char="v"/>
            </a:pPr>
            <a:r>
              <a:rPr lang="en-US" sz="1800" dirty="0">
                <a:latin typeface="Arial" panose="020B0604020202020204" pitchFamily="34" charset="0"/>
                <a:cs typeface="Arial" panose="020B0604020202020204" pitchFamily="34" charset="0"/>
              </a:rPr>
              <a:t>vitae </a:t>
            </a:r>
            <a:r>
              <a:rPr lang="en-US" sz="1800" dirty="0" err="1">
                <a:latin typeface="Arial" panose="020B0604020202020204" pitchFamily="34" charset="0"/>
                <a:cs typeface="Arial" panose="020B0604020202020204" pitchFamily="34" charset="0"/>
              </a:rPr>
              <a:t>condimentum</a:t>
            </a:r>
            <a:r>
              <a:rPr lang="en-US" sz="1800" dirty="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nisl</a:t>
            </a:r>
            <a:r>
              <a:rPr lang="en-US" sz="1800" dirty="0" smtClean="0">
                <a:latin typeface="Arial" panose="020B0604020202020204" pitchFamily="34" charset="0"/>
                <a:cs typeface="Arial" panose="020B0604020202020204" pitchFamily="34" charset="0"/>
              </a:rPr>
              <a:t> lorem ipsum</a:t>
            </a:r>
          </a:p>
          <a:p>
            <a:pPr marL="285744" indent="-285744">
              <a:buFont typeface="Wingdings" panose="05000000000000000000" pitchFamily="2" charset="2"/>
              <a:buChar char="v"/>
            </a:pPr>
            <a:endParaRPr lang="en-US" sz="1800" dirty="0" smtClean="0"/>
          </a:p>
        </p:txBody>
      </p:sp>
      <p:sp>
        <p:nvSpPr>
          <p:cNvPr id="18" name="Title 1"/>
          <p:cNvSpPr>
            <a:spLocks noGrp="1"/>
          </p:cNvSpPr>
          <p:nvPr>
            <p:ph type="title" hasCustomPrompt="1"/>
          </p:nvPr>
        </p:nvSpPr>
        <p:spPr>
          <a:xfrm>
            <a:off x="859910" y="228604"/>
            <a:ext cx="7602105" cy="535688"/>
          </a:xfrm>
        </p:spPr>
        <p:txBody>
          <a:bodyPr>
            <a:normAutofit/>
          </a:bodyPr>
          <a:lstStyle>
            <a:lvl1pPr>
              <a:defRPr sz="3200">
                <a:solidFill>
                  <a:srgbClr val="002060"/>
                </a:solidFill>
                <a:latin typeface="Times New Roman" panose="02020603050405020304" pitchFamily="18" charset="0"/>
                <a:cs typeface="Times New Roman" panose="02020603050405020304" pitchFamily="18" charset="0"/>
              </a:defRPr>
            </a:lvl1pPr>
          </a:lstStyle>
          <a:p>
            <a:r>
              <a:rPr lang="en-US" dirty="0" smtClean="0"/>
              <a:t>Slide Title Goes Here</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1230" y="783366"/>
            <a:ext cx="8119463" cy="75446"/>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 y="4326505"/>
            <a:ext cx="1983603" cy="816996"/>
          </a:xfrm>
          <a:prstGeom prst="rect">
            <a:avLst/>
          </a:prstGeom>
        </p:spPr>
      </p:pic>
    </p:spTree>
    <p:extLst>
      <p:ext uri="{BB962C8B-B14F-4D97-AF65-F5344CB8AC3E}">
        <p14:creationId xmlns:p14="http://schemas.microsoft.com/office/powerpoint/2010/main" val="168389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b="1"/>
            </a:lvl1pPr>
          </a:lstStyle>
          <a:p>
            <a:fld id="{B54BC315-9560-46F5-B4AE-0DDBF6B14E63}" type="slidenum">
              <a:rPr lang="en-US" smtClean="0"/>
              <a:pPr/>
              <a:t>‹#›</a:t>
            </a:fld>
            <a:endParaRPr lang="en-US"/>
          </a:p>
        </p:txBody>
      </p:sp>
      <p:grpSp>
        <p:nvGrpSpPr>
          <p:cNvPr id="6" name="Group 5"/>
          <p:cNvGrpSpPr/>
          <p:nvPr userDrawn="1"/>
        </p:nvGrpSpPr>
        <p:grpSpPr>
          <a:xfrm>
            <a:off x="2" y="4170386"/>
            <a:ext cx="2120516" cy="926075"/>
            <a:chOff x="0" y="4170382"/>
            <a:chExt cx="2120516" cy="926075"/>
          </a:xfrm>
        </p:grpSpPr>
        <p:grpSp>
          <p:nvGrpSpPr>
            <p:cNvPr id="7" name="Group 6"/>
            <p:cNvGrpSpPr/>
            <p:nvPr/>
          </p:nvGrpSpPr>
          <p:grpSpPr>
            <a:xfrm>
              <a:off x="0" y="4170382"/>
              <a:ext cx="2120516" cy="926075"/>
              <a:chOff x="-108093" y="1329844"/>
              <a:chExt cx="6655091" cy="2906413"/>
            </a:xfrm>
          </p:grpSpPr>
          <p:grpSp>
            <p:nvGrpSpPr>
              <p:cNvPr id="9" name="Group 8"/>
              <p:cNvGrpSpPr/>
              <p:nvPr/>
            </p:nvGrpSpPr>
            <p:grpSpPr>
              <a:xfrm>
                <a:off x="-108093" y="1329844"/>
                <a:ext cx="5661376" cy="2576879"/>
                <a:chOff x="2656193" y="334945"/>
                <a:chExt cx="4467075" cy="1937203"/>
              </a:xfrm>
            </p:grpSpPr>
            <p:pic>
              <p:nvPicPr>
                <p:cNvPr id="11" name="Picture 10" descr="a1.png"/>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2679077" y="334945"/>
                  <a:ext cx="4395422" cy="1937203"/>
                </a:xfrm>
                <a:prstGeom prst="roundRect">
                  <a:avLst>
                    <a:gd name="adj" fmla="val 8594"/>
                  </a:avLst>
                </a:prstGeom>
                <a:noFill/>
                <a:ln>
                  <a:noFill/>
                </a:ln>
                <a:effectLst/>
              </p:spPr>
            </p:pic>
            <p:sp>
              <p:nvSpPr>
                <p:cNvPr id="12" name="Freeform 11"/>
                <p:cNvSpPr/>
                <p:nvPr/>
              </p:nvSpPr>
              <p:spPr>
                <a:xfrm>
                  <a:off x="2698359" y="527442"/>
                  <a:ext cx="3415998" cy="631211"/>
                </a:xfrm>
                <a:custGeom>
                  <a:avLst/>
                  <a:gdLst>
                    <a:gd name="connsiteX0" fmla="*/ 0 w 3474392"/>
                    <a:gd name="connsiteY0" fmla="*/ 459466 h 588472"/>
                    <a:gd name="connsiteX1" fmla="*/ 656923 w 3474392"/>
                    <a:gd name="connsiteY1" fmla="*/ 328096 h 588472"/>
                    <a:gd name="connsiteX2" fmla="*/ 919692 w 3474392"/>
                    <a:gd name="connsiteY2" fmla="*/ 233217 h 588472"/>
                    <a:gd name="connsiteX3" fmla="*/ 875897 w 3474392"/>
                    <a:gd name="connsiteY3" fmla="*/ 101847 h 588472"/>
                    <a:gd name="connsiteX4" fmla="*/ 751812 w 3474392"/>
                    <a:gd name="connsiteY4" fmla="*/ 36162 h 588472"/>
                    <a:gd name="connsiteX5" fmla="*/ 1357641 w 3474392"/>
                    <a:gd name="connsiteY5" fmla="*/ 6969 h 588472"/>
                    <a:gd name="connsiteX6" fmla="*/ 2350324 w 3474392"/>
                    <a:gd name="connsiteY6" fmla="*/ 167532 h 588472"/>
                    <a:gd name="connsiteX7" fmla="*/ 3233520 w 3474392"/>
                    <a:gd name="connsiteY7" fmla="*/ 576239 h 588472"/>
                    <a:gd name="connsiteX8" fmla="*/ 3474392 w 3474392"/>
                    <a:gd name="connsiteY8" fmla="*/ 481361 h 588472"/>
                    <a:gd name="connsiteX0" fmla="*/ 0 w 3233520"/>
                    <a:gd name="connsiteY0" fmla="*/ 459466 h 576239"/>
                    <a:gd name="connsiteX1" fmla="*/ 656923 w 3233520"/>
                    <a:gd name="connsiteY1" fmla="*/ 328096 h 576239"/>
                    <a:gd name="connsiteX2" fmla="*/ 919692 w 3233520"/>
                    <a:gd name="connsiteY2" fmla="*/ 233217 h 576239"/>
                    <a:gd name="connsiteX3" fmla="*/ 875897 w 3233520"/>
                    <a:gd name="connsiteY3" fmla="*/ 101847 h 576239"/>
                    <a:gd name="connsiteX4" fmla="*/ 751812 w 3233520"/>
                    <a:gd name="connsiteY4" fmla="*/ 36162 h 576239"/>
                    <a:gd name="connsiteX5" fmla="*/ 1357641 w 3233520"/>
                    <a:gd name="connsiteY5" fmla="*/ 6969 h 576239"/>
                    <a:gd name="connsiteX6" fmla="*/ 2350324 w 3233520"/>
                    <a:gd name="connsiteY6" fmla="*/ 167532 h 576239"/>
                    <a:gd name="connsiteX7" fmla="*/ 3233520 w 3233520"/>
                    <a:gd name="connsiteY7" fmla="*/ 576239 h 576239"/>
                    <a:gd name="connsiteX0" fmla="*/ 0 w 3233520"/>
                    <a:gd name="connsiteY0" fmla="*/ 461073 h 577846"/>
                    <a:gd name="connsiteX1" fmla="*/ 656923 w 3233520"/>
                    <a:gd name="connsiteY1" fmla="*/ 329703 h 577846"/>
                    <a:gd name="connsiteX2" fmla="*/ 919692 w 3233520"/>
                    <a:gd name="connsiteY2" fmla="*/ 234824 h 577846"/>
                    <a:gd name="connsiteX3" fmla="*/ 875897 w 3233520"/>
                    <a:gd name="connsiteY3" fmla="*/ 103454 h 577846"/>
                    <a:gd name="connsiteX4" fmla="*/ 717117 w 3233520"/>
                    <a:gd name="connsiteY4" fmla="*/ 30471 h 577846"/>
                    <a:gd name="connsiteX5" fmla="*/ 1357641 w 3233520"/>
                    <a:gd name="connsiteY5" fmla="*/ 8576 h 577846"/>
                    <a:gd name="connsiteX6" fmla="*/ 2350324 w 3233520"/>
                    <a:gd name="connsiteY6" fmla="*/ 169139 h 577846"/>
                    <a:gd name="connsiteX7" fmla="*/ 3233520 w 3233520"/>
                    <a:gd name="connsiteY7" fmla="*/ 577846 h 577846"/>
                    <a:gd name="connsiteX0" fmla="*/ 0 w 3233520"/>
                    <a:gd name="connsiteY0" fmla="*/ 461668 h 578441"/>
                    <a:gd name="connsiteX1" fmla="*/ 656923 w 3233520"/>
                    <a:gd name="connsiteY1" fmla="*/ 330298 h 578441"/>
                    <a:gd name="connsiteX2" fmla="*/ 919692 w 3233520"/>
                    <a:gd name="connsiteY2" fmla="*/ 235419 h 578441"/>
                    <a:gd name="connsiteX3" fmla="*/ 889774 w 3233520"/>
                    <a:gd name="connsiteY3" fmla="*/ 125944 h 578441"/>
                    <a:gd name="connsiteX4" fmla="*/ 717117 w 3233520"/>
                    <a:gd name="connsiteY4" fmla="*/ 31066 h 578441"/>
                    <a:gd name="connsiteX5" fmla="*/ 1357641 w 3233520"/>
                    <a:gd name="connsiteY5" fmla="*/ 9171 h 578441"/>
                    <a:gd name="connsiteX6" fmla="*/ 2350324 w 3233520"/>
                    <a:gd name="connsiteY6" fmla="*/ 169734 h 578441"/>
                    <a:gd name="connsiteX7" fmla="*/ 3233520 w 3233520"/>
                    <a:gd name="connsiteY7" fmla="*/ 578441 h 578441"/>
                    <a:gd name="connsiteX0" fmla="*/ 0 w 3233520"/>
                    <a:gd name="connsiteY0" fmla="*/ 461668 h 578441"/>
                    <a:gd name="connsiteX1" fmla="*/ 656923 w 3233520"/>
                    <a:gd name="connsiteY1" fmla="*/ 330298 h 578441"/>
                    <a:gd name="connsiteX2" fmla="*/ 919692 w 3233520"/>
                    <a:gd name="connsiteY2" fmla="*/ 235419 h 578441"/>
                    <a:gd name="connsiteX3" fmla="*/ 889774 w 3233520"/>
                    <a:gd name="connsiteY3" fmla="*/ 125944 h 578441"/>
                    <a:gd name="connsiteX4" fmla="*/ 717117 w 3233520"/>
                    <a:gd name="connsiteY4" fmla="*/ 31066 h 578441"/>
                    <a:gd name="connsiteX5" fmla="*/ 1357641 w 3233520"/>
                    <a:gd name="connsiteY5" fmla="*/ 9171 h 578441"/>
                    <a:gd name="connsiteX6" fmla="*/ 2350324 w 3233520"/>
                    <a:gd name="connsiteY6" fmla="*/ 169734 h 578441"/>
                    <a:gd name="connsiteX7" fmla="*/ 3233520 w 3233520"/>
                    <a:gd name="connsiteY7" fmla="*/ 578441 h 578441"/>
                    <a:gd name="connsiteX0" fmla="*/ 0 w 3233520"/>
                    <a:gd name="connsiteY0" fmla="*/ 461668 h 578441"/>
                    <a:gd name="connsiteX1" fmla="*/ 649984 w 3233520"/>
                    <a:gd name="connsiteY1" fmla="*/ 296272 h 578441"/>
                    <a:gd name="connsiteX2" fmla="*/ 919692 w 3233520"/>
                    <a:gd name="connsiteY2" fmla="*/ 235419 h 578441"/>
                    <a:gd name="connsiteX3" fmla="*/ 889774 w 3233520"/>
                    <a:gd name="connsiteY3" fmla="*/ 125944 h 578441"/>
                    <a:gd name="connsiteX4" fmla="*/ 717117 w 3233520"/>
                    <a:gd name="connsiteY4" fmla="*/ 31066 h 578441"/>
                    <a:gd name="connsiteX5" fmla="*/ 1357641 w 3233520"/>
                    <a:gd name="connsiteY5" fmla="*/ 9171 h 578441"/>
                    <a:gd name="connsiteX6" fmla="*/ 2350324 w 3233520"/>
                    <a:gd name="connsiteY6" fmla="*/ 169734 h 578441"/>
                    <a:gd name="connsiteX7" fmla="*/ 3233520 w 3233520"/>
                    <a:gd name="connsiteY7" fmla="*/ 578441 h 578441"/>
                    <a:gd name="connsiteX0" fmla="*/ 0 w 3233520"/>
                    <a:gd name="connsiteY0" fmla="*/ 461668 h 578441"/>
                    <a:gd name="connsiteX1" fmla="*/ 649984 w 3233520"/>
                    <a:gd name="connsiteY1" fmla="*/ 296272 h 578441"/>
                    <a:gd name="connsiteX2" fmla="*/ 836425 w 3233520"/>
                    <a:gd name="connsiteY2" fmla="*/ 235419 h 578441"/>
                    <a:gd name="connsiteX3" fmla="*/ 889774 w 3233520"/>
                    <a:gd name="connsiteY3" fmla="*/ 125944 h 578441"/>
                    <a:gd name="connsiteX4" fmla="*/ 717117 w 3233520"/>
                    <a:gd name="connsiteY4" fmla="*/ 31066 h 578441"/>
                    <a:gd name="connsiteX5" fmla="*/ 1357641 w 3233520"/>
                    <a:gd name="connsiteY5" fmla="*/ 9171 h 578441"/>
                    <a:gd name="connsiteX6" fmla="*/ 2350324 w 3233520"/>
                    <a:gd name="connsiteY6" fmla="*/ 169734 h 578441"/>
                    <a:gd name="connsiteX7" fmla="*/ 3233520 w 3233520"/>
                    <a:gd name="connsiteY7" fmla="*/ 578441 h 578441"/>
                    <a:gd name="connsiteX0" fmla="*/ 0 w 3247398"/>
                    <a:gd name="connsiteY0" fmla="*/ 414031 h 578441"/>
                    <a:gd name="connsiteX1" fmla="*/ 663862 w 3247398"/>
                    <a:gd name="connsiteY1" fmla="*/ 296272 h 578441"/>
                    <a:gd name="connsiteX2" fmla="*/ 850303 w 3247398"/>
                    <a:gd name="connsiteY2" fmla="*/ 235419 h 578441"/>
                    <a:gd name="connsiteX3" fmla="*/ 903652 w 3247398"/>
                    <a:gd name="connsiteY3" fmla="*/ 125944 h 578441"/>
                    <a:gd name="connsiteX4" fmla="*/ 730995 w 3247398"/>
                    <a:gd name="connsiteY4" fmla="*/ 31066 h 578441"/>
                    <a:gd name="connsiteX5" fmla="*/ 1371519 w 3247398"/>
                    <a:gd name="connsiteY5" fmla="*/ 9171 h 578441"/>
                    <a:gd name="connsiteX6" fmla="*/ 2364202 w 3247398"/>
                    <a:gd name="connsiteY6" fmla="*/ 169734 h 578441"/>
                    <a:gd name="connsiteX7" fmla="*/ 3247398 w 3247398"/>
                    <a:gd name="connsiteY7" fmla="*/ 578441 h 578441"/>
                    <a:gd name="connsiteX0" fmla="*/ 0 w 3247398"/>
                    <a:gd name="connsiteY0" fmla="*/ 420837 h 578441"/>
                    <a:gd name="connsiteX1" fmla="*/ 663862 w 3247398"/>
                    <a:gd name="connsiteY1" fmla="*/ 296272 h 578441"/>
                    <a:gd name="connsiteX2" fmla="*/ 850303 w 3247398"/>
                    <a:gd name="connsiteY2" fmla="*/ 235419 h 578441"/>
                    <a:gd name="connsiteX3" fmla="*/ 903652 w 3247398"/>
                    <a:gd name="connsiteY3" fmla="*/ 125944 h 578441"/>
                    <a:gd name="connsiteX4" fmla="*/ 730995 w 3247398"/>
                    <a:gd name="connsiteY4" fmla="*/ 31066 h 578441"/>
                    <a:gd name="connsiteX5" fmla="*/ 1371519 w 3247398"/>
                    <a:gd name="connsiteY5" fmla="*/ 9171 h 578441"/>
                    <a:gd name="connsiteX6" fmla="*/ 2364202 w 3247398"/>
                    <a:gd name="connsiteY6" fmla="*/ 169734 h 578441"/>
                    <a:gd name="connsiteX7" fmla="*/ 3247398 w 3247398"/>
                    <a:gd name="connsiteY7" fmla="*/ 578441 h 578441"/>
                    <a:gd name="connsiteX0" fmla="*/ 0 w 3247398"/>
                    <a:gd name="connsiteY0" fmla="*/ 420837 h 578441"/>
                    <a:gd name="connsiteX1" fmla="*/ 663862 w 3247398"/>
                    <a:gd name="connsiteY1" fmla="*/ 296272 h 578441"/>
                    <a:gd name="connsiteX2" fmla="*/ 850303 w 3247398"/>
                    <a:gd name="connsiteY2" fmla="*/ 235419 h 578441"/>
                    <a:gd name="connsiteX3" fmla="*/ 903652 w 3247398"/>
                    <a:gd name="connsiteY3" fmla="*/ 125944 h 578441"/>
                    <a:gd name="connsiteX4" fmla="*/ 730995 w 3247398"/>
                    <a:gd name="connsiteY4" fmla="*/ 31066 h 578441"/>
                    <a:gd name="connsiteX5" fmla="*/ 1371519 w 3247398"/>
                    <a:gd name="connsiteY5" fmla="*/ 9171 h 578441"/>
                    <a:gd name="connsiteX6" fmla="*/ 2364202 w 3247398"/>
                    <a:gd name="connsiteY6" fmla="*/ 169734 h 578441"/>
                    <a:gd name="connsiteX7" fmla="*/ 3247398 w 3247398"/>
                    <a:gd name="connsiteY7" fmla="*/ 578441 h 578441"/>
                    <a:gd name="connsiteX0" fmla="*/ 0 w 3247398"/>
                    <a:gd name="connsiteY0" fmla="*/ 425136 h 582740"/>
                    <a:gd name="connsiteX1" fmla="*/ 663862 w 3247398"/>
                    <a:gd name="connsiteY1" fmla="*/ 300571 h 582740"/>
                    <a:gd name="connsiteX2" fmla="*/ 850303 w 3247398"/>
                    <a:gd name="connsiteY2" fmla="*/ 239718 h 582740"/>
                    <a:gd name="connsiteX3" fmla="*/ 903652 w 3247398"/>
                    <a:gd name="connsiteY3" fmla="*/ 130243 h 582740"/>
                    <a:gd name="connsiteX4" fmla="*/ 726540 w 3247398"/>
                    <a:gd name="connsiteY4" fmla="*/ 22255 h 582740"/>
                    <a:gd name="connsiteX5" fmla="*/ 1371519 w 3247398"/>
                    <a:gd name="connsiteY5" fmla="*/ 13470 h 582740"/>
                    <a:gd name="connsiteX6" fmla="*/ 2364202 w 3247398"/>
                    <a:gd name="connsiteY6" fmla="*/ 174033 h 582740"/>
                    <a:gd name="connsiteX7" fmla="*/ 3247398 w 3247398"/>
                    <a:gd name="connsiteY7" fmla="*/ 582740 h 582740"/>
                    <a:gd name="connsiteX0" fmla="*/ 0 w 3247398"/>
                    <a:gd name="connsiteY0" fmla="*/ 428374 h 585978"/>
                    <a:gd name="connsiteX1" fmla="*/ 663862 w 3247398"/>
                    <a:gd name="connsiteY1" fmla="*/ 303809 h 585978"/>
                    <a:gd name="connsiteX2" fmla="*/ 850303 w 3247398"/>
                    <a:gd name="connsiteY2" fmla="*/ 242956 h 585978"/>
                    <a:gd name="connsiteX3" fmla="*/ 903652 w 3247398"/>
                    <a:gd name="connsiteY3" fmla="*/ 133481 h 585978"/>
                    <a:gd name="connsiteX4" fmla="*/ 726540 w 3247398"/>
                    <a:gd name="connsiteY4" fmla="*/ 25493 h 585978"/>
                    <a:gd name="connsiteX5" fmla="*/ 1416068 w 3247398"/>
                    <a:gd name="connsiteY5" fmla="*/ 12338 h 585978"/>
                    <a:gd name="connsiteX6" fmla="*/ 2364202 w 3247398"/>
                    <a:gd name="connsiteY6" fmla="*/ 177271 h 585978"/>
                    <a:gd name="connsiteX7" fmla="*/ 3247398 w 3247398"/>
                    <a:gd name="connsiteY7" fmla="*/ 585978 h 585978"/>
                    <a:gd name="connsiteX0" fmla="*/ 0 w 3247398"/>
                    <a:gd name="connsiteY0" fmla="*/ 430961 h 588565"/>
                    <a:gd name="connsiteX1" fmla="*/ 663862 w 3247398"/>
                    <a:gd name="connsiteY1" fmla="*/ 306396 h 588565"/>
                    <a:gd name="connsiteX2" fmla="*/ 850303 w 3247398"/>
                    <a:gd name="connsiteY2" fmla="*/ 245543 h 588565"/>
                    <a:gd name="connsiteX3" fmla="*/ 903652 w 3247398"/>
                    <a:gd name="connsiteY3" fmla="*/ 136068 h 588565"/>
                    <a:gd name="connsiteX4" fmla="*/ 726540 w 3247398"/>
                    <a:gd name="connsiteY4" fmla="*/ 28080 h 588565"/>
                    <a:gd name="connsiteX5" fmla="*/ 1416068 w 3247398"/>
                    <a:gd name="connsiteY5" fmla="*/ 14925 h 588565"/>
                    <a:gd name="connsiteX6" fmla="*/ 2364202 w 3247398"/>
                    <a:gd name="connsiteY6" fmla="*/ 214817 h 588565"/>
                    <a:gd name="connsiteX7" fmla="*/ 3247398 w 3247398"/>
                    <a:gd name="connsiteY7" fmla="*/ 588565 h 588565"/>
                    <a:gd name="connsiteX0" fmla="*/ 0 w 3247398"/>
                    <a:gd name="connsiteY0" fmla="*/ 417851 h 588565"/>
                    <a:gd name="connsiteX1" fmla="*/ 663862 w 3247398"/>
                    <a:gd name="connsiteY1" fmla="*/ 306396 h 588565"/>
                    <a:gd name="connsiteX2" fmla="*/ 850303 w 3247398"/>
                    <a:gd name="connsiteY2" fmla="*/ 245543 h 588565"/>
                    <a:gd name="connsiteX3" fmla="*/ 903652 w 3247398"/>
                    <a:gd name="connsiteY3" fmla="*/ 136068 h 588565"/>
                    <a:gd name="connsiteX4" fmla="*/ 726540 w 3247398"/>
                    <a:gd name="connsiteY4" fmla="*/ 28080 h 588565"/>
                    <a:gd name="connsiteX5" fmla="*/ 1416068 w 3247398"/>
                    <a:gd name="connsiteY5" fmla="*/ 14925 h 588565"/>
                    <a:gd name="connsiteX6" fmla="*/ 2364202 w 3247398"/>
                    <a:gd name="connsiteY6" fmla="*/ 214817 h 588565"/>
                    <a:gd name="connsiteX7" fmla="*/ 3247398 w 3247398"/>
                    <a:gd name="connsiteY7" fmla="*/ 588565 h 58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7398" h="588565">
                      <a:moveTo>
                        <a:pt x="0" y="417851"/>
                      </a:moveTo>
                      <a:cubicBezTo>
                        <a:pt x="339248" y="349109"/>
                        <a:pt x="522145" y="335114"/>
                        <a:pt x="663862" y="306396"/>
                      </a:cubicBezTo>
                      <a:cubicBezTo>
                        <a:pt x="805579" y="277678"/>
                        <a:pt x="810338" y="273931"/>
                        <a:pt x="850303" y="245543"/>
                      </a:cubicBezTo>
                      <a:cubicBezTo>
                        <a:pt x="890268" y="217155"/>
                        <a:pt x="924279" y="172312"/>
                        <a:pt x="903652" y="136068"/>
                      </a:cubicBezTo>
                      <a:cubicBezTo>
                        <a:pt x="883025" y="99824"/>
                        <a:pt x="641137" y="48270"/>
                        <a:pt x="726540" y="28080"/>
                      </a:cubicBezTo>
                      <a:cubicBezTo>
                        <a:pt x="811943" y="7890"/>
                        <a:pt x="1143124" y="-16198"/>
                        <a:pt x="1416068" y="14925"/>
                      </a:cubicBezTo>
                      <a:cubicBezTo>
                        <a:pt x="1689012" y="46048"/>
                        <a:pt x="2058980" y="119210"/>
                        <a:pt x="2364202" y="214817"/>
                      </a:cubicBezTo>
                      <a:cubicBezTo>
                        <a:pt x="2669424" y="310424"/>
                        <a:pt x="3060053" y="536260"/>
                        <a:pt x="3247398" y="588565"/>
                      </a:cubicBezTo>
                    </a:path>
                  </a:pathLst>
                </a:custGeom>
                <a:noFill/>
                <a:ln w="104775" cmpd="sng">
                  <a:gradFill flip="none" rotWithShape="1">
                    <a:gsLst>
                      <a:gs pos="39000">
                        <a:srgbClr val="76CAE0">
                          <a:alpha val="77000"/>
                        </a:srgbClr>
                      </a:gs>
                      <a:gs pos="0">
                        <a:schemeClr val="bg1">
                          <a:alpha val="6000"/>
                        </a:schemeClr>
                      </a:gs>
                      <a:gs pos="93000">
                        <a:schemeClr val="bg2">
                          <a:alpha val="0"/>
                        </a:schemeClr>
                      </a:gs>
                      <a:gs pos="16000">
                        <a:srgbClr val="468ACB">
                          <a:alpha val="72000"/>
                        </a:srgbClr>
                      </a:gs>
                      <a:gs pos="65000">
                        <a:schemeClr val="bg1">
                          <a:alpha val="82000"/>
                        </a:schemeClr>
                      </a:gs>
                      <a:gs pos="82000">
                        <a:srgbClr val="468ACB">
                          <a:alpha val="56000"/>
                        </a:srgbClr>
                      </a:gs>
                      <a:gs pos="77000">
                        <a:srgbClr val="76CAE0">
                          <a:alpha val="64000"/>
                        </a:srgbClr>
                      </a:gs>
                      <a:gs pos="70000">
                        <a:schemeClr val="bg1">
                          <a:alpha val="24000"/>
                        </a:schemeClr>
                      </a:gs>
                    </a:gsLst>
                    <a:lin ang="12900000" scaled="0"/>
                    <a:tileRect/>
                  </a:gradFill>
                </a:ln>
                <a:effectLst>
                  <a:outerShdw blurRad="50800" dist="38100" dir="19800000" algn="tl" rotWithShape="0">
                    <a:srgbClr val="76CAE0">
                      <a:alpha val="99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3" name="Freeform 12"/>
                <p:cNvSpPr/>
                <p:nvPr/>
              </p:nvSpPr>
              <p:spPr>
                <a:xfrm>
                  <a:off x="2656193" y="1400089"/>
                  <a:ext cx="4467075" cy="775234"/>
                </a:xfrm>
                <a:custGeom>
                  <a:avLst/>
                  <a:gdLst>
                    <a:gd name="connsiteX0" fmla="*/ 0 w 5255382"/>
                    <a:gd name="connsiteY0" fmla="*/ 426755 h 806740"/>
                    <a:gd name="connsiteX1" fmla="*/ 364957 w 5255382"/>
                    <a:gd name="connsiteY1" fmla="*/ 339175 h 806740"/>
                    <a:gd name="connsiteX2" fmla="*/ 1248153 w 5255382"/>
                    <a:gd name="connsiteY2" fmla="*/ 25347 h 806740"/>
                    <a:gd name="connsiteX3" fmla="*/ 2182443 w 5255382"/>
                    <a:gd name="connsiteY3" fmla="*/ 98330 h 806740"/>
                    <a:gd name="connsiteX4" fmla="*/ 3634973 w 5255382"/>
                    <a:gd name="connsiteY4" fmla="*/ 725987 h 806740"/>
                    <a:gd name="connsiteX5" fmla="*/ 4321092 w 5255382"/>
                    <a:gd name="connsiteY5" fmla="*/ 725987 h 806740"/>
                    <a:gd name="connsiteX6" fmla="*/ 5255382 w 5255382"/>
                    <a:gd name="connsiteY6" fmla="*/ 61839 h 806740"/>
                    <a:gd name="connsiteX0" fmla="*/ 0 w 5255382"/>
                    <a:gd name="connsiteY0" fmla="*/ 426755 h 806740"/>
                    <a:gd name="connsiteX1" fmla="*/ 364957 w 5255382"/>
                    <a:gd name="connsiteY1" fmla="*/ 339175 h 806740"/>
                    <a:gd name="connsiteX2" fmla="*/ 1248153 w 5255382"/>
                    <a:gd name="connsiteY2" fmla="*/ 25347 h 806740"/>
                    <a:gd name="connsiteX3" fmla="*/ 2182443 w 5255382"/>
                    <a:gd name="connsiteY3" fmla="*/ 98330 h 806740"/>
                    <a:gd name="connsiteX4" fmla="*/ 3634973 w 5255382"/>
                    <a:gd name="connsiteY4" fmla="*/ 725987 h 806740"/>
                    <a:gd name="connsiteX5" fmla="*/ 4321092 w 5255382"/>
                    <a:gd name="connsiteY5" fmla="*/ 725987 h 806740"/>
                    <a:gd name="connsiteX6" fmla="*/ 5255382 w 5255382"/>
                    <a:gd name="connsiteY6" fmla="*/ 61839 h 806740"/>
                    <a:gd name="connsiteX0" fmla="*/ 0 w 5255382"/>
                    <a:gd name="connsiteY0" fmla="*/ 426755 h 815242"/>
                    <a:gd name="connsiteX1" fmla="*/ 364957 w 5255382"/>
                    <a:gd name="connsiteY1" fmla="*/ 339175 h 815242"/>
                    <a:gd name="connsiteX2" fmla="*/ 1248153 w 5255382"/>
                    <a:gd name="connsiteY2" fmla="*/ 25347 h 815242"/>
                    <a:gd name="connsiteX3" fmla="*/ 2182443 w 5255382"/>
                    <a:gd name="connsiteY3" fmla="*/ 98330 h 815242"/>
                    <a:gd name="connsiteX4" fmla="*/ 3634973 w 5255382"/>
                    <a:gd name="connsiteY4" fmla="*/ 725987 h 815242"/>
                    <a:gd name="connsiteX5" fmla="*/ 4321092 w 5255382"/>
                    <a:gd name="connsiteY5" fmla="*/ 725987 h 815242"/>
                    <a:gd name="connsiteX6" fmla="*/ 5255382 w 5255382"/>
                    <a:gd name="connsiteY6" fmla="*/ 61839 h 815242"/>
                    <a:gd name="connsiteX0" fmla="*/ 0 w 5255382"/>
                    <a:gd name="connsiteY0" fmla="*/ 426755 h 795026"/>
                    <a:gd name="connsiteX1" fmla="*/ 364957 w 5255382"/>
                    <a:gd name="connsiteY1" fmla="*/ 339175 h 795026"/>
                    <a:gd name="connsiteX2" fmla="*/ 1248153 w 5255382"/>
                    <a:gd name="connsiteY2" fmla="*/ 25347 h 795026"/>
                    <a:gd name="connsiteX3" fmla="*/ 2182443 w 5255382"/>
                    <a:gd name="connsiteY3" fmla="*/ 98330 h 795026"/>
                    <a:gd name="connsiteX4" fmla="*/ 3634973 w 5255382"/>
                    <a:gd name="connsiteY4" fmla="*/ 725987 h 795026"/>
                    <a:gd name="connsiteX5" fmla="*/ 4467075 w 5255382"/>
                    <a:gd name="connsiteY5" fmla="*/ 689496 h 795026"/>
                    <a:gd name="connsiteX6" fmla="*/ 5255382 w 5255382"/>
                    <a:gd name="connsiteY6" fmla="*/ 61839 h 795026"/>
                    <a:gd name="connsiteX0" fmla="*/ 0 w 5255382"/>
                    <a:gd name="connsiteY0" fmla="*/ 428791 h 821089"/>
                    <a:gd name="connsiteX1" fmla="*/ 364957 w 5255382"/>
                    <a:gd name="connsiteY1" fmla="*/ 341211 h 821089"/>
                    <a:gd name="connsiteX2" fmla="*/ 1248153 w 5255382"/>
                    <a:gd name="connsiteY2" fmla="*/ 27383 h 821089"/>
                    <a:gd name="connsiteX3" fmla="*/ 2182443 w 5255382"/>
                    <a:gd name="connsiteY3" fmla="*/ 100366 h 821089"/>
                    <a:gd name="connsiteX4" fmla="*/ 3634973 w 5255382"/>
                    <a:gd name="connsiteY4" fmla="*/ 771813 h 821089"/>
                    <a:gd name="connsiteX5" fmla="*/ 4467075 w 5255382"/>
                    <a:gd name="connsiteY5" fmla="*/ 691532 h 821089"/>
                    <a:gd name="connsiteX6" fmla="*/ 5255382 w 5255382"/>
                    <a:gd name="connsiteY6" fmla="*/ 63875 h 821089"/>
                    <a:gd name="connsiteX0" fmla="*/ 0 w 5255382"/>
                    <a:gd name="connsiteY0" fmla="*/ 427422 h 798411"/>
                    <a:gd name="connsiteX1" fmla="*/ 364957 w 5255382"/>
                    <a:gd name="connsiteY1" fmla="*/ 339842 h 798411"/>
                    <a:gd name="connsiteX2" fmla="*/ 1248153 w 5255382"/>
                    <a:gd name="connsiteY2" fmla="*/ 26014 h 798411"/>
                    <a:gd name="connsiteX3" fmla="*/ 2182443 w 5255382"/>
                    <a:gd name="connsiteY3" fmla="*/ 98997 h 798411"/>
                    <a:gd name="connsiteX4" fmla="*/ 3634973 w 5255382"/>
                    <a:gd name="connsiteY4" fmla="*/ 741250 h 798411"/>
                    <a:gd name="connsiteX5" fmla="*/ 4467075 w 5255382"/>
                    <a:gd name="connsiteY5" fmla="*/ 690163 h 798411"/>
                    <a:gd name="connsiteX6" fmla="*/ 5255382 w 5255382"/>
                    <a:gd name="connsiteY6" fmla="*/ 62506 h 798411"/>
                    <a:gd name="connsiteX0" fmla="*/ 0 w 5255382"/>
                    <a:gd name="connsiteY0" fmla="*/ 406813 h 771515"/>
                    <a:gd name="connsiteX1" fmla="*/ 364957 w 5255382"/>
                    <a:gd name="connsiteY1" fmla="*/ 319233 h 771515"/>
                    <a:gd name="connsiteX2" fmla="*/ 1248153 w 5255382"/>
                    <a:gd name="connsiteY2" fmla="*/ 5405 h 771515"/>
                    <a:gd name="connsiteX3" fmla="*/ 2481708 w 5255382"/>
                    <a:gd name="connsiteY3" fmla="*/ 165968 h 771515"/>
                    <a:gd name="connsiteX4" fmla="*/ 3634973 w 5255382"/>
                    <a:gd name="connsiteY4" fmla="*/ 720641 h 771515"/>
                    <a:gd name="connsiteX5" fmla="*/ 4467075 w 5255382"/>
                    <a:gd name="connsiteY5" fmla="*/ 669554 h 771515"/>
                    <a:gd name="connsiteX6" fmla="*/ 5255382 w 5255382"/>
                    <a:gd name="connsiteY6" fmla="*/ 41897 h 771515"/>
                    <a:gd name="connsiteX0" fmla="*/ 0 w 5255382"/>
                    <a:gd name="connsiteY0" fmla="*/ 409189 h 775233"/>
                    <a:gd name="connsiteX1" fmla="*/ 364957 w 5255382"/>
                    <a:gd name="connsiteY1" fmla="*/ 321609 h 775233"/>
                    <a:gd name="connsiteX2" fmla="*/ 1248153 w 5255382"/>
                    <a:gd name="connsiteY2" fmla="*/ 7781 h 775233"/>
                    <a:gd name="connsiteX3" fmla="*/ 2481708 w 5255382"/>
                    <a:gd name="connsiteY3" fmla="*/ 149597 h 775233"/>
                    <a:gd name="connsiteX4" fmla="*/ 3634973 w 5255382"/>
                    <a:gd name="connsiteY4" fmla="*/ 723017 h 775233"/>
                    <a:gd name="connsiteX5" fmla="*/ 4467075 w 5255382"/>
                    <a:gd name="connsiteY5" fmla="*/ 671930 h 775233"/>
                    <a:gd name="connsiteX6" fmla="*/ 5255382 w 5255382"/>
                    <a:gd name="connsiteY6" fmla="*/ 44273 h 775233"/>
                    <a:gd name="connsiteX0" fmla="*/ 0 w 4467075"/>
                    <a:gd name="connsiteY0" fmla="*/ 409189 h 775233"/>
                    <a:gd name="connsiteX1" fmla="*/ 364957 w 4467075"/>
                    <a:gd name="connsiteY1" fmla="*/ 321609 h 775233"/>
                    <a:gd name="connsiteX2" fmla="*/ 1248153 w 4467075"/>
                    <a:gd name="connsiteY2" fmla="*/ 7781 h 775233"/>
                    <a:gd name="connsiteX3" fmla="*/ 2481708 w 4467075"/>
                    <a:gd name="connsiteY3" fmla="*/ 149597 h 775233"/>
                    <a:gd name="connsiteX4" fmla="*/ 3634973 w 4467075"/>
                    <a:gd name="connsiteY4" fmla="*/ 723017 h 775233"/>
                    <a:gd name="connsiteX5" fmla="*/ 4467075 w 4467075"/>
                    <a:gd name="connsiteY5" fmla="*/ 671930 h 77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7075" h="775233">
                      <a:moveTo>
                        <a:pt x="0" y="409189"/>
                      </a:moveTo>
                      <a:cubicBezTo>
                        <a:pt x="78465" y="398849"/>
                        <a:pt x="156931" y="388510"/>
                        <a:pt x="364957" y="321609"/>
                      </a:cubicBezTo>
                      <a:cubicBezTo>
                        <a:pt x="572983" y="254708"/>
                        <a:pt x="895361" y="36450"/>
                        <a:pt x="1248153" y="7781"/>
                      </a:cubicBezTo>
                      <a:cubicBezTo>
                        <a:pt x="1600945" y="-20888"/>
                        <a:pt x="2083905" y="30391"/>
                        <a:pt x="2481708" y="149597"/>
                      </a:cubicBezTo>
                      <a:cubicBezTo>
                        <a:pt x="2879511" y="268803"/>
                        <a:pt x="3304079" y="635962"/>
                        <a:pt x="3634973" y="723017"/>
                      </a:cubicBezTo>
                      <a:cubicBezTo>
                        <a:pt x="3965868" y="810073"/>
                        <a:pt x="4197007" y="785054"/>
                        <a:pt x="4467075" y="671930"/>
                      </a:cubicBezTo>
                    </a:path>
                  </a:pathLst>
                </a:custGeom>
                <a:noFill/>
                <a:ln w="69850" cmpd="sng">
                  <a:gradFill flip="none" rotWithShape="1">
                    <a:gsLst>
                      <a:gs pos="0">
                        <a:srgbClr val="FFFFFF">
                          <a:alpha val="13000"/>
                        </a:srgbClr>
                      </a:gs>
                      <a:gs pos="100000">
                        <a:srgbClr val="49B0C9">
                          <a:alpha val="29000"/>
                        </a:srgbClr>
                      </a:gs>
                      <a:gs pos="40000">
                        <a:schemeClr val="bg1">
                          <a:alpha val="26000"/>
                        </a:schemeClr>
                      </a:gs>
                      <a:gs pos="76000">
                        <a:schemeClr val="accent1">
                          <a:alpha val="61000"/>
                        </a:schemeClr>
                      </a:gs>
                    </a:gsLst>
                    <a:lin ang="0" scaled="1"/>
                    <a:tileRect/>
                  </a:gradFill>
                </a:ln>
                <a:effectLst>
                  <a:outerShdw blurRad="50800" dist="38100" dir="15300000" algn="tl" rotWithShape="0">
                    <a:srgbClr val="2E7384"/>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grpSp>
          <p:pic>
            <p:nvPicPr>
              <p:cNvPr id="10" name="Picture 9" descr="a1.png"/>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3992070" y="1758464"/>
                <a:ext cx="2554928" cy="2477793"/>
              </a:xfrm>
              <a:prstGeom prst="roundRect">
                <a:avLst>
                  <a:gd name="adj" fmla="val 50000"/>
                </a:avLst>
              </a:prstGeom>
              <a:noFill/>
              <a:ln>
                <a:noFill/>
              </a:ln>
              <a:effectLst>
                <a:outerShdw blurRad="50800" dist="38100" dir="5400000" algn="t" rotWithShape="0">
                  <a:prstClr val="black">
                    <a:alpha val="40000"/>
                  </a:prstClr>
                </a:outerShdw>
                <a:reflection blurRad="6350" stA="50000" endA="300" endPos="90000" dist="50800" dir="5400000" sy="-100000" algn="bl" rotWithShape="0"/>
              </a:effectLst>
              <a:scene3d>
                <a:camera prst="orthographicFront"/>
                <a:lightRig rig="threePt" dir="t"/>
              </a:scene3d>
              <a:sp3d>
                <a:bevelT w="469900" h="361950"/>
              </a:sp3d>
            </p:spPr>
          </p:pic>
        </p:grpSp>
        <p:pic>
          <p:nvPicPr>
            <p:cNvPr id="8" name="Picture 7"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709" y="4717307"/>
              <a:ext cx="1249958" cy="369553"/>
            </a:xfrm>
            <a:prstGeom prst="rect">
              <a:avLst/>
            </a:prstGeom>
          </p:spPr>
        </p:pic>
      </p:grpSp>
    </p:spTree>
    <p:extLst>
      <p:ext uri="{BB962C8B-B14F-4D97-AF65-F5344CB8AC3E}">
        <p14:creationId xmlns:p14="http://schemas.microsoft.com/office/powerpoint/2010/main" val="15113347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7BA61-E357-014D-BD2E-D7A6419A4046}" type="slidenum">
              <a:rPr lang="en-US" smtClean="0"/>
              <a:t>‹#›</a:t>
            </a:fld>
            <a:endParaRPr lang="en-US"/>
          </a:p>
        </p:txBody>
      </p:sp>
    </p:spTree>
    <p:extLst>
      <p:ext uri="{BB962C8B-B14F-4D97-AF65-F5344CB8AC3E}">
        <p14:creationId xmlns:p14="http://schemas.microsoft.com/office/powerpoint/2010/main" val="35582873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404611" y="4767264"/>
            <a:ext cx="2057400" cy="273844"/>
          </a:xfrm>
        </p:spPr>
        <p:txBody>
          <a:bodyPr/>
          <a:lstStyle/>
          <a:p>
            <a:fld id="{C1143F85-D312-184F-9C08-8081E9346C9F}" type="slidenum">
              <a:rPr lang="en-US" smtClean="0"/>
              <a:t>‹#›</a:t>
            </a:fld>
            <a:endParaRPr lang="en-US"/>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 y="4434603"/>
            <a:ext cx="1706249" cy="646389"/>
          </a:xfrm>
          <a:prstGeom prst="rect">
            <a:avLst/>
          </a:prstGeom>
        </p:spPr>
      </p:pic>
      <p:sp>
        <p:nvSpPr>
          <p:cNvPr id="11" name="Title 1"/>
          <p:cNvSpPr>
            <a:spLocks noGrp="1"/>
          </p:cNvSpPr>
          <p:nvPr>
            <p:ph type="title" hasCustomPrompt="1"/>
          </p:nvPr>
        </p:nvSpPr>
        <p:spPr>
          <a:xfrm>
            <a:off x="859910" y="228604"/>
            <a:ext cx="7602105" cy="535688"/>
          </a:xfrm>
        </p:spPr>
        <p:txBody>
          <a:bodyPr>
            <a:normAutofit/>
          </a:bodyPr>
          <a:lstStyle>
            <a:lvl1pPr>
              <a:defRPr sz="3200">
                <a:solidFill>
                  <a:srgbClr val="002060"/>
                </a:solidFill>
                <a:latin typeface="Times New Roman" panose="02020603050405020304" pitchFamily="18" charset="0"/>
                <a:cs typeface="Times New Roman" panose="02020603050405020304" pitchFamily="18" charset="0"/>
              </a:defRPr>
            </a:lvl1pPr>
          </a:lstStyle>
          <a:p>
            <a:r>
              <a:rPr lang="en-US" dirty="0" smtClean="0"/>
              <a:t>Slide Title Goes Here</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1230" y="783366"/>
            <a:ext cx="8119463" cy="75446"/>
          </a:xfrm>
          <a:prstGeom prst="rect">
            <a:avLst/>
          </a:prstGeom>
        </p:spPr>
      </p:pic>
    </p:spTree>
    <p:extLst>
      <p:ext uri="{BB962C8B-B14F-4D97-AF65-F5344CB8AC3E}">
        <p14:creationId xmlns:p14="http://schemas.microsoft.com/office/powerpoint/2010/main" val="84746286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3A889D"/>
            </a:gs>
            <a:gs pos="41000">
              <a:srgbClr val="FFFFFF"/>
            </a:gs>
            <a:gs pos="100000">
              <a:srgbClr val="3A889D"/>
            </a:gs>
            <a:gs pos="55000">
              <a:srgbClr val="FFFFFF"/>
            </a:gs>
          </a:gsLst>
          <a:lin ang="36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51936" y="4788007"/>
            <a:ext cx="2057400" cy="273844"/>
          </a:xfrm>
          <a:prstGeom prst="rect">
            <a:avLst/>
          </a:prstGeom>
        </p:spPr>
        <p:txBody>
          <a:bodyPr vert="horz" lIns="91440" tIns="45720" rIns="91440" bIns="45720" rtlCol="0" anchor="ctr"/>
          <a:lstStyle>
            <a:lvl1pPr algn="r">
              <a:defRPr sz="1400" b="1">
                <a:solidFill>
                  <a:schemeClr val="bg1"/>
                </a:solidFill>
              </a:defRPr>
            </a:lvl1pPr>
          </a:lstStyle>
          <a:p>
            <a:fld id="{B54BC315-9560-46F5-B4AE-0DDBF6B14E63}" type="slidenum">
              <a:rPr lang="en-US" smtClean="0"/>
              <a:pPr/>
              <a:t>‹#›</a:t>
            </a:fld>
            <a:endParaRPr lang="en-US" dirty="0"/>
          </a:p>
        </p:txBody>
      </p:sp>
    </p:spTree>
    <p:extLst>
      <p:ext uri="{BB962C8B-B14F-4D97-AF65-F5344CB8AC3E}">
        <p14:creationId xmlns:p14="http://schemas.microsoft.com/office/powerpoint/2010/main" val="3520837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9" r:id="rId4"/>
    <p:sldLayoutId id="2147483666" r:id="rId5"/>
    <p:sldLayoutId id="2147483667" r:id="rId6"/>
    <p:sldLayoutId id="2147483670" r:id="rId7"/>
    <p:sldLayoutId id="2147483671" r:id="rId8"/>
    <p:sldLayoutId id="2147483672" r:id="rId9"/>
    <p:sldLayoutId id="2147483686" r:id="rId10"/>
  </p:sldLayoutIdLst>
  <p:timing>
    <p:tnLst>
      <p:par>
        <p:cTn id="1" dur="indefinite" restart="never" nodeType="tmRoot"/>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4642"/>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1" y="1370013"/>
            <a:ext cx="7886700" cy="3262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1" y="4767267"/>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1" y="4767267"/>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4767267"/>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7AB6C057-3F39-FE43-A7C0-F171DF79F8A9}" type="slidenum">
              <a:rPr lang="en-US" smtClean="0"/>
              <a:t>‹#›</a:t>
            </a:fld>
            <a:endParaRPr lang="en-US"/>
          </a:p>
        </p:txBody>
      </p:sp>
    </p:spTree>
    <p:extLst>
      <p:ext uri="{BB962C8B-B14F-4D97-AF65-F5344CB8AC3E}">
        <p14:creationId xmlns:p14="http://schemas.microsoft.com/office/powerpoint/2010/main" val="2108748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7" r:id="rId13"/>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2.tiff"/><Relationship Id="rId3" Type="http://schemas.openxmlformats.org/officeDocument/2006/relationships/image" Target="../media/image32.jpeg"/><Relationship Id="rId7" Type="http://schemas.openxmlformats.org/officeDocument/2006/relationships/image" Target="../media/image34.png"/><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4.wdp"/><Relationship Id="rId11" Type="http://schemas.openxmlformats.org/officeDocument/2006/relationships/image" Target="../media/image9.png"/><Relationship Id="rId5" Type="http://schemas.openxmlformats.org/officeDocument/2006/relationships/image" Target="../media/image33.jpeg"/><Relationship Id="rId10" Type="http://schemas.openxmlformats.org/officeDocument/2006/relationships/image" Target="../media/image36.jpg"/><Relationship Id="rId4" Type="http://schemas.microsoft.com/office/2007/relationships/hdphoto" Target="../media/hdphoto3.wdp"/><Relationship Id="rId9" Type="http://schemas.openxmlformats.org/officeDocument/2006/relationships/chart" Target="../charts/chart1.xml"/></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40.png"/><Relationship Id="rId11" Type="http://schemas.openxmlformats.org/officeDocument/2006/relationships/image" Target="../media/image22.tiff"/><Relationship Id="rId5" Type="http://schemas.openxmlformats.org/officeDocument/2006/relationships/image" Target="../media/image39.png"/><Relationship Id="rId10" Type="http://schemas.openxmlformats.org/officeDocument/2006/relationships/image" Target="../media/image12.png"/><Relationship Id="rId4" Type="http://schemas.openxmlformats.org/officeDocument/2006/relationships/image" Target="../media/image38.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2.jpeg"/><Relationship Id="rId7"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30.png"/><Relationship Id="rId10" Type="http://schemas.openxmlformats.org/officeDocument/2006/relationships/image" Target="../media/image22.tiff"/><Relationship Id="rId4" Type="http://schemas.openxmlformats.org/officeDocument/2006/relationships/hyperlink" Target="http://www.google.com/url?sa=i&amp;rct=j&amp;q=&amp;esrc=s&amp;source=images&amp;cd=&amp;cad=rja&amp;uact=8&amp;docid=VmCcnkS7LgehQM&amp;tbnid=6MotSJ4X0XmL7M:&amp;ved=0CAUQjRw&amp;url=http://radar.oreilly.com/2011/12/data-gov-open-source.html&amp;ei=F9DzU5jgBcLhsATh_YLYAg&amp;psig=AFQjCNFcu8aIoPRtT0yiQ1slZ095XLstDg&amp;ust=1408573749537827" TargetMode="Externa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2.tiff"/><Relationship Id="rId5" Type="http://schemas.openxmlformats.org/officeDocument/2006/relationships/image" Target="../media/image12.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18" Type="http://schemas.openxmlformats.org/officeDocument/2006/relationships/image" Target="../media/image59.jpeg"/><Relationship Id="rId3" Type="http://schemas.openxmlformats.org/officeDocument/2006/relationships/image" Target="../media/image44.jpg"/><Relationship Id="rId21" Type="http://schemas.openxmlformats.org/officeDocument/2006/relationships/image" Target="../media/image12.png"/><Relationship Id="rId7" Type="http://schemas.openxmlformats.org/officeDocument/2006/relationships/image" Target="../media/image48.jpg"/><Relationship Id="rId12" Type="http://schemas.openxmlformats.org/officeDocument/2006/relationships/image" Target="../media/image53.jpg"/><Relationship Id="rId17" Type="http://schemas.openxmlformats.org/officeDocument/2006/relationships/image" Target="../media/image58.jpeg"/><Relationship Id="rId2" Type="http://schemas.openxmlformats.org/officeDocument/2006/relationships/notesSlide" Target="../notesSlides/notesSlide14.xml"/><Relationship Id="rId16" Type="http://schemas.openxmlformats.org/officeDocument/2006/relationships/image" Target="../media/image57.jpeg"/><Relationship Id="rId20" Type="http://schemas.openxmlformats.org/officeDocument/2006/relationships/image" Target="../media/image9.png"/><Relationship Id="rId1" Type="http://schemas.openxmlformats.org/officeDocument/2006/relationships/slideLayout" Target="../slideLayouts/slideLayout22.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5" Type="http://schemas.openxmlformats.org/officeDocument/2006/relationships/image" Target="../media/image56.jpg"/><Relationship Id="rId10" Type="http://schemas.openxmlformats.org/officeDocument/2006/relationships/image" Target="../media/image51.jpeg"/><Relationship Id="rId19" Type="http://schemas.openxmlformats.org/officeDocument/2006/relationships/image" Target="../media/image60.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 Id="rId22" Type="http://schemas.openxmlformats.org/officeDocument/2006/relationships/image" Target="../media/image22.tiff"/></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22.tiff"/><Relationship Id="rId5" Type="http://schemas.openxmlformats.org/officeDocument/2006/relationships/image" Target="../media/image12.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0.jpeg"/><Relationship Id="rId3" Type="http://schemas.openxmlformats.org/officeDocument/2006/relationships/image" Target="../media/image62.jpeg"/><Relationship Id="rId7" Type="http://schemas.openxmlformats.org/officeDocument/2006/relationships/image" Target="../media/image65.jpeg"/><Relationship Id="rId12"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64.jpeg"/><Relationship Id="rId11" Type="http://schemas.openxmlformats.org/officeDocument/2006/relationships/image" Target="../media/image68.jpeg"/><Relationship Id="rId5" Type="http://schemas.openxmlformats.org/officeDocument/2006/relationships/image" Target="../media/image63.jpeg"/><Relationship Id="rId10" Type="http://schemas.openxmlformats.org/officeDocument/2006/relationships/image" Target="../media/image67.png"/><Relationship Id="rId4" Type="http://schemas.microsoft.com/office/2007/relationships/hdphoto" Target="../media/hdphoto6.wdp"/><Relationship Id="rId9" Type="http://schemas.openxmlformats.org/officeDocument/2006/relationships/image" Target="../media/image9.png"/><Relationship Id="rId14" Type="http://schemas.openxmlformats.org/officeDocument/2006/relationships/image" Target="../media/image71.jpeg"/></Relationships>
</file>

<file path=ppt/slides/_rels/slide17.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8.png"/><Relationship Id="rId3" Type="http://schemas.openxmlformats.org/officeDocument/2006/relationships/image" Target="../media/image72.jpeg"/><Relationship Id="rId7" Type="http://schemas.openxmlformats.org/officeDocument/2006/relationships/image" Target="../media/image76.png"/><Relationship Id="rId12" Type="http://schemas.openxmlformats.org/officeDocument/2006/relationships/image" Target="../media/image77.png"/><Relationship Id="rId17" Type="http://schemas.openxmlformats.org/officeDocument/2006/relationships/image" Target="../media/image12.png"/><Relationship Id="rId2" Type="http://schemas.openxmlformats.org/officeDocument/2006/relationships/notesSlide" Target="../notesSlides/notesSlide17.xml"/><Relationship Id="rId16" Type="http://schemas.openxmlformats.org/officeDocument/2006/relationships/image" Target="../media/image22.tiff"/><Relationship Id="rId1" Type="http://schemas.openxmlformats.org/officeDocument/2006/relationships/slideLayout" Target="../slideLayouts/slideLayout17.xml"/><Relationship Id="rId6" Type="http://schemas.openxmlformats.org/officeDocument/2006/relationships/image" Target="../media/image75.png"/><Relationship Id="rId11" Type="http://schemas.openxmlformats.org/officeDocument/2006/relationships/image" Target="../media/image68.jpeg"/><Relationship Id="rId5" Type="http://schemas.openxmlformats.org/officeDocument/2006/relationships/image" Target="../media/image74.png"/><Relationship Id="rId15" Type="http://schemas.openxmlformats.org/officeDocument/2006/relationships/image" Target="../media/image9.png"/><Relationship Id="rId10" Type="http://schemas.openxmlformats.org/officeDocument/2006/relationships/image" Target="../media/image69.jpeg"/><Relationship Id="rId4" Type="http://schemas.openxmlformats.org/officeDocument/2006/relationships/image" Target="../media/image73.png"/><Relationship Id="rId9" Type="http://schemas.openxmlformats.org/officeDocument/2006/relationships/image" Target="../media/image71.jpeg"/><Relationship Id="rId1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9.png"/><Relationship Id="rId18" Type="http://schemas.openxmlformats.org/officeDocument/2006/relationships/image" Target="../media/image89.png"/><Relationship Id="rId26" Type="http://schemas.openxmlformats.org/officeDocument/2006/relationships/image" Target="../media/image97.tiff"/><Relationship Id="rId3" Type="http://schemas.openxmlformats.org/officeDocument/2006/relationships/image" Target="../media/image79.jpg"/><Relationship Id="rId21" Type="http://schemas.openxmlformats.org/officeDocument/2006/relationships/image" Target="../media/image92.jpeg"/><Relationship Id="rId7" Type="http://schemas.openxmlformats.org/officeDocument/2006/relationships/image" Target="../media/image63.jpeg"/><Relationship Id="rId12" Type="http://schemas.openxmlformats.org/officeDocument/2006/relationships/image" Target="../media/image85.jpeg"/><Relationship Id="rId17" Type="http://schemas.openxmlformats.org/officeDocument/2006/relationships/image" Target="../media/image88.png"/><Relationship Id="rId25" Type="http://schemas.openxmlformats.org/officeDocument/2006/relationships/image" Target="../media/image96.png"/><Relationship Id="rId2" Type="http://schemas.openxmlformats.org/officeDocument/2006/relationships/notesSlide" Target="../notesSlides/notesSlide18.xml"/><Relationship Id="rId16" Type="http://schemas.openxmlformats.org/officeDocument/2006/relationships/image" Target="../media/image87.jpeg"/><Relationship Id="rId20" Type="http://schemas.openxmlformats.org/officeDocument/2006/relationships/image" Target="../media/image91.jpeg"/><Relationship Id="rId1" Type="http://schemas.openxmlformats.org/officeDocument/2006/relationships/slideLayout" Target="../slideLayouts/slideLayout17.xml"/><Relationship Id="rId6" Type="http://schemas.microsoft.com/office/2007/relationships/hdphoto" Target="../media/hdphoto7.wdp"/><Relationship Id="rId11" Type="http://schemas.openxmlformats.org/officeDocument/2006/relationships/image" Target="../media/image20.png"/><Relationship Id="rId24" Type="http://schemas.openxmlformats.org/officeDocument/2006/relationships/image" Target="../media/image95.png"/><Relationship Id="rId5" Type="http://schemas.openxmlformats.org/officeDocument/2006/relationships/image" Target="../media/image81.png"/><Relationship Id="rId15" Type="http://schemas.openxmlformats.org/officeDocument/2006/relationships/image" Target="../media/image86.png"/><Relationship Id="rId23" Type="http://schemas.openxmlformats.org/officeDocument/2006/relationships/image" Target="../media/image94.png"/><Relationship Id="rId28" Type="http://schemas.openxmlformats.org/officeDocument/2006/relationships/image" Target="../media/image67.png"/><Relationship Id="rId10" Type="http://schemas.openxmlformats.org/officeDocument/2006/relationships/image" Target="../media/image84.jpeg"/><Relationship Id="rId19" Type="http://schemas.openxmlformats.org/officeDocument/2006/relationships/image" Target="../media/image90.jpeg"/><Relationship Id="rId4" Type="http://schemas.openxmlformats.org/officeDocument/2006/relationships/image" Target="../media/image80.png"/><Relationship Id="rId9" Type="http://schemas.openxmlformats.org/officeDocument/2006/relationships/image" Target="../media/image83.jpeg"/><Relationship Id="rId14" Type="http://schemas.openxmlformats.org/officeDocument/2006/relationships/image" Target="../media/image69.jpeg"/><Relationship Id="rId22" Type="http://schemas.openxmlformats.org/officeDocument/2006/relationships/image" Target="../media/image93.png"/><Relationship Id="rId27" Type="http://schemas.openxmlformats.org/officeDocument/2006/relationships/image" Target="../media/image98.tiff"/></Relationships>
</file>

<file path=ppt/slides/_rels/slide19.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106.tiff"/><Relationship Id="rId3" Type="http://schemas.openxmlformats.org/officeDocument/2006/relationships/image" Target="../media/image99.jpeg"/><Relationship Id="rId7" Type="http://schemas.openxmlformats.org/officeDocument/2006/relationships/image" Target="../media/image67.png"/><Relationship Id="rId12"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9.png"/><Relationship Id="rId11" Type="http://schemas.openxmlformats.org/officeDocument/2006/relationships/image" Target="../media/image104.tiff"/><Relationship Id="rId5" Type="http://schemas.openxmlformats.org/officeDocument/2006/relationships/image" Target="../media/image101.png"/><Relationship Id="rId10" Type="http://schemas.openxmlformats.org/officeDocument/2006/relationships/image" Target="../media/image103.tiff"/><Relationship Id="rId4" Type="http://schemas.openxmlformats.org/officeDocument/2006/relationships/image" Target="../media/image100.png"/><Relationship Id="rId9" Type="http://schemas.openxmlformats.org/officeDocument/2006/relationships/image" Target="../media/image10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3.tiff"/></Relationships>
</file>

<file path=ppt/slides/_rels/slide20.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114.jpeg"/><Relationship Id="rId18" Type="http://schemas.openxmlformats.org/officeDocument/2006/relationships/image" Target="../media/image118.jpeg"/><Relationship Id="rId3" Type="http://schemas.openxmlformats.org/officeDocument/2006/relationships/image" Target="../media/image107.jpg"/><Relationship Id="rId7" Type="http://schemas.openxmlformats.org/officeDocument/2006/relationships/image" Target="../media/image67.png"/><Relationship Id="rId12" Type="http://schemas.openxmlformats.org/officeDocument/2006/relationships/image" Target="../media/image113.jpeg"/><Relationship Id="rId17" Type="http://schemas.microsoft.com/office/2007/relationships/hdphoto" Target="../media/hdphoto8.wdp"/><Relationship Id="rId2" Type="http://schemas.openxmlformats.org/officeDocument/2006/relationships/notesSlide" Target="../notesSlides/notesSlide20.xml"/><Relationship Id="rId16" Type="http://schemas.openxmlformats.org/officeDocument/2006/relationships/image" Target="../media/image117.png"/><Relationship Id="rId20" Type="http://schemas.openxmlformats.org/officeDocument/2006/relationships/image" Target="../media/image119.jpg"/><Relationship Id="rId1" Type="http://schemas.openxmlformats.org/officeDocument/2006/relationships/slideLayout" Target="../slideLayouts/slideLayout17.xml"/><Relationship Id="rId6" Type="http://schemas.openxmlformats.org/officeDocument/2006/relationships/image" Target="../media/image109.png"/><Relationship Id="rId11" Type="http://schemas.openxmlformats.org/officeDocument/2006/relationships/image" Target="../media/image112.jpeg"/><Relationship Id="rId5" Type="http://schemas.openxmlformats.org/officeDocument/2006/relationships/image" Target="../media/image108.png"/><Relationship Id="rId15" Type="http://schemas.openxmlformats.org/officeDocument/2006/relationships/image" Target="../media/image116.jpeg"/><Relationship Id="rId10" Type="http://schemas.openxmlformats.org/officeDocument/2006/relationships/image" Target="../media/image111.png"/><Relationship Id="rId19" Type="http://schemas.microsoft.com/office/2007/relationships/hdphoto" Target="../media/hdphoto9.wdp"/><Relationship Id="rId4" Type="http://schemas.openxmlformats.org/officeDocument/2006/relationships/image" Target="../media/image9.png"/><Relationship Id="rId9" Type="http://schemas.openxmlformats.org/officeDocument/2006/relationships/image" Target="../media/image110.png"/><Relationship Id="rId14" Type="http://schemas.openxmlformats.org/officeDocument/2006/relationships/image" Target="../media/image115.jpeg"/></Relationships>
</file>

<file path=ppt/slides/_rels/slide21.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20.jpeg"/><Relationship Id="rId7" Type="http://schemas.openxmlformats.org/officeDocument/2006/relationships/image" Target="../media/image70.jpeg"/><Relationship Id="rId12" Type="http://schemas.openxmlformats.org/officeDocument/2006/relationships/image" Target="../media/image125.jpe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67.png"/><Relationship Id="rId11" Type="http://schemas.openxmlformats.org/officeDocument/2006/relationships/image" Target="../media/image124.jpeg"/><Relationship Id="rId5" Type="http://schemas.openxmlformats.org/officeDocument/2006/relationships/image" Target="../media/image9.png"/><Relationship Id="rId10" Type="http://schemas.openxmlformats.org/officeDocument/2006/relationships/image" Target="../media/image123.jpeg"/><Relationship Id="rId4" Type="http://schemas.openxmlformats.org/officeDocument/2006/relationships/image" Target="../media/image76.png"/><Relationship Id="rId9" Type="http://schemas.openxmlformats.org/officeDocument/2006/relationships/image" Target="../media/image122.jpeg"/></Relationships>
</file>

<file path=ppt/slides/_rels/slide22.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34.tiff"/><Relationship Id="rId18" Type="http://schemas.openxmlformats.org/officeDocument/2006/relationships/image" Target="../media/image137.jpeg"/><Relationship Id="rId3" Type="http://schemas.openxmlformats.org/officeDocument/2006/relationships/image" Target="../media/image19.jpg"/><Relationship Id="rId7" Type="http://schemas.openxmlformats.org/officeDocument/2006/relationships/image" Target="../media/image67.png"/><Relationship Id="rId12" Type="http://schemas.openxmlformats.org/officeDocument/2006/relationships/image" Target="../media/image133.jpeg"/><Relationship Id="rId17" Type="http://schemas.openxmlformats.org/officeDocument/2006/relationships/image" Target="../media/image136.png"/><Relationship Id="rId2" Type="http://schemas.openxmlformats.org/officeDocument/2006/relationships/notesSlide" Target="../notesSlides/notesSlide22.xml"/><Relationship Id="rId16" Type="http://schemas.openxmlformats.org/officeDocument/2006/relationships/image" Target="../media/image9.png"/><Relationship Id="rId20" Type="http://schemas.openxmlformats.org/officeDocument/2006/relationships/image" Target="../media/image22.tiff"/><Relationship Id="rId1" Type="http://schemas.openxmlformats.org/officeDocument/2006/relationships/slideLayout" Target="../slideLayouts/slideLayout9.xml"/><Relationship Id="rId6" Type="http://schemas.openxmlformats.org/officeDocument/2006/relationships/image" Target="../media/image128.jpeg"/><Relationship Id="rId11" Type="http://schemas.openxmlformats.org/officeDocument/2006/relationships/image" Target="../media/image132.jpeg"/><Relationship Id="rId5" Type="http://schemas.openxmlformats.org/officeDocument/2006/relationships/image" Target="../media/image127.png"/><Relationship Id="rId15" Type="http://schemas.microsoft.com/office/2007/relationships/hdphoto" Target="../media/hdphoto10.wdp"/><Relationship Id="rId10" Type="http://schemas.openxmlformats.org/officeDocument/2006/relationships/image" Target="../media/image131.tiff"/><Relationship Id="rId19" Type="http://schemas.openxmlformats.org/officeDocument/2006/relationships/image" Target="../media/image12.png"/><Relationship Id="rId4" Type="http://schemas.openxmlformats.org/officeDocument/2006/relationships/image" Target="../media/image126.jpeg"/><Relationship Id="rId9" Type="http://schemas.openxmlformats.org/officeDocument/2006/relationships/image" Target="../media/image130.tiff"/><Relationship Id="rId14" Type="http://schemas.openxmlformats.org/officeDocument/2006/relationships/image" Target="../media/image135.png"/></Relationships>
</file>

<file path=ppt/slides/_rels/slide2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8.jpeg"/><Relationship Id="rId7" Type="http://schemas.openxmlformats.org/officeDocument/2006/relationships/image" Target="../media/image13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2.tiff"/><Relationship Id="rId10" Type="http://schemas.openxmlformats.org/officeDocument/2006/relationships/image" Target="../media/image142.png"/><Relationship Id="rId4" Type="http://schemas.openxmlformats.org/officeDocument/2006/relationships/image" Target="../media/image9.png"/><Relationship Id="rId9" Type="http://schemas.openxmlformats.org/officeDocument/2006/relationships/image" Target="../media/image141.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3.jpe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hyperlink" Target="https://www.doi.gov/ocio/about/about-cio" TargetMode="External"/><Relationship Id="rId13" Type="http://schemas.openxmlformats.org/officeDocument/2006/relationships/hyperlink" Target="http://www.bia.gov/WhoWeAre/AS-IA/index.htm" TargetMode="External"/><Relationship Id="rId18" Type="http://schemas.openxmlformats.org/officeDocument/2006/relationships/hyperlink" Target="http://www.bia.gov/" TargetMode="External"/><Relationship Id="rId26" Type="http://schemas.openxmlformats.org/officeDocument/2006/relationships/image" Target="../media/image9.png"/><Relationship Id="rId3" Type="http://schemas.openxmlformats.org/officeDocument/2006/relationships/image" Target="../media/image14.png"/><Relationship Id="rId21" Type="http://schemas.openxmlformats.org/officeDocument/2006/relationships/hyperlink" Target="http://www.boem.gov/" TargetMode="External"/><Relationship Id="rId7" Type="http://schemas.openxmlformats.org/officeDocument/2006/relationships/hyperlink" Target="https://www.doi.gov/pmb/senior-management" TargetMode="External"/><Relationship Id="rId12" Type="http://schemas.openxmlformats.org/officeDocument/2006/relationships/hyperlink" Target="https://www.doi.gov/ibc" TargetMode="External"/><Relationship Id="rId17" Type="http://schemas.openxmlformats.org/officeDocument/2006/relationships/hyperlink" Target="http://www.fws.gov/" TargetMode="External"/><Relationship Id="rId25" Type="http://schemas.openxmlformats.org/officeDocument/2006/relationships/hyperlink" Target="https://www.doi.gov/oia/" TargetMode="External"/><Relationship Id="rId2" Type="http://schemas.openxmlformats.org/officeDocument/2006/relationships/notesSlide" Target="../notesSlides/notesSlide4.xml"/><Relationship Id="rId16" Type="http://schemas.openxmlformats.org/officeDocument/2006/relationships/hyperlink" Target="http://www.nps.gov/" TargetMode="External"/><Relationship Id="rId20" Type="http://schemas.openxmlformats.org/officeDocument/2006/relationships/hyperlink" Target="http://www.osm.gov/" TargetMode="External"/><Relationship Id="rId1" Type="http://schemas.openxmlformats.org/officeDocument/2006/relationships/slideLayout" Target="../slideLayouts/slideLayout17.xml"/><Relationship Id="rId6" Type="http://schemas.openxmlformats.org/officeDocument/2006/relationships/hyperlink" Target="https://www.doi.gov/whoweare/depsec" TargetMode="External"/><Relationship Id="rId11" Type="http://schemas.openxmlformats.org/officeDocument/2006/relationships/hyperlink" Target="http://www.ost.doi.gov/" TargetMode="External"/><Relationship Id="rId24" Type="http://schemas.openxmlformats.org/officeDocument/2006/relationships/hyperlink" Target="http://www.usbr.gov/" TargetMode="External"/><Relationship Id="rId5" Type="http://schemas.openxmlformats.org/officeDocument/2006/relationships/image" Target="../media/image15.png"/><Relationship Id="rId15" Type="http://schemas.openxmlformats.org/officeDocument/2006/relationships/hyperlink" Target="https://www.doi.gov/oia/about/amb-bio" TargetMode="External"/><Relationship Id="rId23" Type="http://schemas.openxmlformats.org/officeDocument/2006/relationships/hyperlink" Target="http://www.usgs.gov/" TargetMode="External"/><Relationship Id="rId10" Type="http://schemas.openxmlformats.org/officeDocument/2006/relationships/hyperlink" Target="https://www.doioig.gov/" TargetMode="External"/><Relationship Id="rId19" Type="http://schemas.openxmlformats.org/officeDocument/2006/relationships/hyperlink" Target="http://www.blm.gov/" TargetMode="External"/><Relationship Id="rId4" Type="http://schemas.openxmlformats.org/officeDocument/2006/relationships/hyperlink" Target="https://www.doi.gov/sally-jewell" TargetMode="External"/><Relationship Id="rId9" Type="http://schemas.openxmlformats.org/officeDocument/2006/relationships/hyperlink" Target="https://www.doi.gov/solicitor/tompkins_bio.html" TargetMode="External"/><Relationship Id="rId14" Type="http://schemas.openxmlformats.org/officeDocument/2006/relationships/hyperlink" Target="https://www.doi.gov/whoweare/aslm" TargetMode="External"/><Relationship Id="rId22" Type="http://schemas.openxmlformats.org/officeDocument/2006/relationships/hyperlink" Target="http://www.bsee.gov/" TargetMode="External"/><Relationship Id="rId27"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2.tiff"/><Relationship Id="rId5" Type="http://schemas.openxmlformats.org/officeDocument/2006/relationships/image" Target="../media/image1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png"/><Relationship Id="rId3" Type="http://schemas.openxmlformats.org/officeDocument/2006/relationships/image" Target="../media/image24.jpg"/><Relationship Id="rId7" Type="http://schemas.openxmlformats.org/officeDocument/2006/relationships/image" Target="../media/image28.png"/><Relationship Id="rId12"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7.jpeg"/><Relationship Id="rId11" Type="http://schemas.microsoft.com/office/2007/relationships/hdphoto" Target="../media/hdphoto2.wdp"/><Relationship Id="rId5" Type="http://schemas.openxmlformats.org/officeDocument/2006/relationships/image" Target="../media/image26.jpeg"/><Relationship Id="rId15" Type="http://schemas.openxmlformats.org/officeDocument/2006/relationships/image" Target="../media/image22.tiff"/><Relationship Id="rId10"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hyperlink" Target="http://www.google.com/url?sa=i&amp;rct=j&amp;q=&amp;esrc=s&amp;source=images&amp;cd=&amp;cad=rja&amp;uact=8&amp;docid=VmCcnkS7LgehQM&amp;tbnid=6MotSJ4X0XmL7M:&amp;ved=0CAUQjRw&amp;url=http://radar.oreilly.com/2011/12/data-gov-open-source.html&amp;ei=F9DzU5jgBcLhsATh_YLYAg&amp;psig=AFQjCNFcu8aIoPRtT0yiQ1slZ095XLstDg&amp;ust=1408573749537827" TargetMode="External"/><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6732" y="1552373"/>
            <a:ext cx="8485071" cy="561320"/>
          </a:xfrm>
        </p:spPr>
        <p:txBody>
          <a:bodyPr>
            <a:noAutofit/>
          </a:bodyPr>
          <a:lstStyle/>
          <a:p>
            <a:r>
              <a:rPr lang="en-US" sz="2800" i="1" dirty="0"/>
              <a:t>Advancing </a:t>
            </a:r>
            <a:r>
              <a:rPr lang="en-US" sz="2800" dirty="0"/>
              <a:t/>
            </a:r>
            <a:br>
              <a:rPr lang="en-US" sz="2800" dirty="0"/>
            </a:br>
            <a:r>
              <a:rPr lang="en-US" sz="2800" dirty="0"/>
              <a:t>Geographic Place-Based Understanding    </a:t>
            </a:r>
            <a:br>
              <a:rPr lang="en-US" sz="2800" dirty="0"/>
            </a:br>
            <a:r>
              <a:rPr lang="en-US" i="1" baseline="30000" dirty="0"/>
              <a:t>for</a:t>
            </a:r>
            <a:r>
              <a:rPr lang="en-US" sz="2800" dirty="0"/>
              <a:t> Decision-Making</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3418" b="95840" l="15139" r="68230">
                        <a14:foregroundMark x1="22175" y1="67311" x2="24733" y2="71917"/>
                        <a14:foregroundMark x1="21535" y1="54086" x2="21535" y2="54086"/>
                        <a14:foregroundMark x1="22601" y1="54086" x2="22601" y2="54086"/>
                        <a14:backgroundMark x1="21748" y1="11293" x2="21748" y2="11293"/>
                        <a14:backgroundMark x1="24094" y1="15602" x2="24094" y2="15602"/>
                        <a14:backgroundMark x1="24733" y1="28529" x2="24733" y2="28529"/>
                        <a14:backgroundMark x1="23667" y1="25557" x2="23667" y2="25557"/>
                        <a14:backgroundMark x1="25586" y1="29718" x2="25586" y2="29718"/>
                        <a14:backgroundMark x1="23241" y1="84398" x2="23241" y2="84398"/>
                        <a14:backgroundMark x1="62473" y1="82318" x2="62473" y2="82318"/>
                        <a14:backgroundMark x1="59701" y1="82021" x2="59701" y2="82021"/>
                        <a14:backgroundMark x1="21962" y1="70134" x2="21962" y2="70134"/>
                        <a14:backgroundMark x1="23881" y1="74146" x2="23881" y2="74146"/>
                        <a14:backgroundMark x1="25160" y1="76226" x2="25160" y2="76226"/>
                        <a14:backgroundMark x1="26013" y1="76820" x2="26013" y2="76820"/>
                        <a14:backgroundMark x1="20896" y1="67905" x2="20896" y2="67905"/>
                        <a14:backgroundMark x1="60981" y1="58544" x2="60981" y2="58544"/>
                        <a14:backgroundMark x1="59062" y1="58247" x2="59062" y2="58247"/>
                        <a14:backgroundMark x1="20256" y1="44279" x2="20256" y2="44279"/>
                        <a14:backgroundMark x1="23667" y1="49926" x2="23667" y2="49926"/>
                        <a14:backgroundMark x1="24733" y1="52155" x2="24733" y2="52155"/>
                        <a14:backgroundMark x1="26013" y1="53046" x2="26013" y2="53046"/>
                        <a14:backgroundMark x1="60768" y1="35067" x2="60768" y2="35067"/>
                        <a14:backgroundMark x1="60341" y1="23328" x2="60341" y2="23328"/>
                        <a14:backgroundMark x1="25373" y1="17533" x2="25373" y2="17533"/>
                        <a14:backgroundMark x1="25800" y1="18128" x2="25800" y2="18128"/>
                        <a14:backgroundMark x1="20682" y1="21545" x2="20682" y2="21545"/>
                        <a14:backgroundMark x1="21748" y1="23477" x2="21748" y2="23477"/>
                        <a14:backgroundMark x1="60341" y1="69688" x2="60341" y2="69688"/>
                      </a14:backgroundRemoval>
                    </a14:imgEffect>
                  </a14:imgLayer>
                </a14:imgProps>
              </a:ext>
              <a:ext uri="{28A0092B-C50C-407E-A947-70E740481C1C}">
                <a14:useLocalDpi xmlns:a14="http://schemas.microsoft.com/office/drawing/2010/main" val="0"/>
              </a:ext>
            </a:extLst>
          </a:blip>
          <a:srcRect l="18176" t="5310" r="33453" b="6263"/>
          <a:stretch/>
        </p:blipFill>
        <p:spPr>
          <a:xfrm>
            <a:off x="132328" y="961161"/>
            <a:ext cx="1012053" cy="2654908"/>
          </a:xfrm>
          <a:prstGeom prst="rect">
            <a:avLst/>
          </a:prstGeom>
          <a:effectLst>
            <a:outerShdw blurRad="50800" dist="38100" dir="10800000" sx="103000" sy="103000" algn="r" rotWithShape="0">
              <a:prstClr val="black">
                <a:alpha val="57000"/>
              </a:prstClr>
            </a:outerShdw>
            <a:reflection blurRad="6350" stA="52000" endA="300" endPos="35000" dir="5400000" sy="-100000" algn="bl" rotWithShape="0"/>
            <a:softEdge rad="965200"/>
          </a:effectLst>
          <a:scene3d>
            <a:camera prst="orthographicFront">
              <a:rot lat="1792452" lon="348000" rev="172839"/>
            </a:camera>
            <a:lightRig rig="chilly" dir="t"/>
          </a:scene3d>
          <a:sp3d prstMaterial="metal">
            <a:bevelT/>
          </a:sp3d>
        </p:spPr>
      </p:pic>
      <p:sp>
        <p:nvSpPr>
          <p:cNvPr id="5" name="TextBox 4"/>
          <p:cNvSpPr txBox="1"/>
          <p:nvPr/>
        </p:nvSpPr>
        <p:spPr>
          <a:xfrm>
            <a:off x="1276732" y="2806597"/>
            <a:ext cx="6045199" cy="769441"/>
          </a:xfrm>
          <a:prstGeom prst="rect">
            <a:avLst/>
          </a:prstGeom>
          <a:noFill/>
        </p:spPr>
        <p:txBody>
          <a:bodyPr wrap="square" rtlCol="0">
            <a:spAutoFit/>
          </a:bodyPr>
          <a:lstStyle/>
          <a:p>
            <a:r>
              <a:rPr lang="en-US" sz="2200" dirty="0" smtClean="0"/>
              <a:t>US National Spatial Data Infrastructure</a:t>
            </a:r>
          </a:p>
          <a:p>
            <a:r>
              <a:rPr lang="en-US" sz="2200" i="1" dirty="0" smtClean="0"/>
              <a:t>Vietnam Delegation Briefing</a:t>
            </a:r>
          </a:p>
        </p:txBody>
      </p:sp>
      <p:sp>
        <p:nvSpPr>
          <p:cNvPr id="6" name="Subtitle 3"/>
          <p:cNvSpPr txBox="1">
            <a:spLocks/>
          </p:cNvSpPr>
          <p:nvPr/>
        </p:nvSpPr>
        <p:spPr>
          <a:xfrm>
            <a:off x="1363195" y="3525774"/>
            <a:ext cx="6045199" cy="14262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i="1" kern="1200"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800" i="0" dirty="0"/>
              <a:t/>
            </a:r>
            <a:br>
              <a:rPr lang="en-US" sz="1800" i="0" dirty="0"/>
            </a:br>
            <a:r>
              <a:rPr lang="en-US" sz="1600" i="0" dirty="0" smtClean="0"/>
              <a:t>Ivan </a:t>
            </a:r>
            <a:r>
              <a:rPr lang="en-US" sz="1600" i="0" dirty="0" err="1" smtClean="0"/>
              <a:t>DeLoatch</a:t>
            </a:r>
            <a:endParaRPr lang="en-US" sz="1600" i="0" dirty="0"/>
          </a:p>
          <a:p>
            <a:pPr algn="l">
              <a:lnSpc>
                <a:spcPct val="100000"/>
              </a:lnSpc>
              <a:spcBef>
                <a:spcPts val="0"/>
              </a:spcBef>
            </a:pPr>
            <a:r>
              <a:rPr lang="en-US" sz="1600" i="0" dirty="0" smtClean="0"/>
              <a:t>Executive Director</a:t>
            </a:r>
          </a:p>
          <a:p>
            <a:pPr algn="l">
              <a:lnSpc>
                <a:spcPct val="100000"/>
              </a:lnSpc>
              <a:spcBef>
                <a:spcPts val="0"/>
              </a:spcBef>
            </a:pPr>
            <a:r>
              <a:rPr lang="en-US" sz="1600" i="0" dirty="0" smtClean="0"/>
              <a:t>Federal </a:t>
            </a:r>
            <a:r>
              <a:rPr lang="en-US" sz="1600" i="0" dirty="0"/>
              <a:t>Geographic Data </a:t>
            </a:r>
            <a:r>
              <a:rPr lang="en-US" sz="1600" i="0" dirty="0" smtClean="0"/>
              <a:t>Committee</a:t>
            </a:r>
            <a:endParaRPr lang="en-US" sz="1600" i="0" dirty="0"/>
          </a:p>
        </p:txBody>
      </p:sp>
      <p:pic>
        <p:nvPicPr>
          <p:cNvPr id="10" name="Picture 9" descr="Image of large USGS Identifie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black">
          <a:xfrm>
            <a:off x="132328" y="4715089"/>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3448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LDCM_still_Gulf_Coast_front_view_1280x720.jpg"/>
          <p:cNvPicPr>
            <a:picLocks noChangeAspect="1"/>
          </p:cNvPicPr>
          <p:nvPr/>
        </p:nvPicPr>
        <p:blipFill>
          <a:blip r:embed="rId3" cstate="print">
            <a:alphaModFix amt="85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1"/>
            <a:ext cx="9144001" cy="5187898"/>
          </a:xfrm>
          <a:prstGeom prst="rect">
            <a:avLst/>
          </a:prstGeom>
        </p:spPr>
      </p:pic>
      <p:cxnSp>
        <p:nvCxnSpPr>
          <p:cNvPr id="11" name="Straight Connector 10"/>
          <p:cNvCxnSpPr/>
          <p:nvPr/>
        </p:nvCxnSpPr>
        <p:spPr>
          <a:xfrm flipV="1">
            <a:off x="4256527" y="2260290"/>
            <a:ext cx="3982086" cy="32290"/>
          </a:xfrm>
          <a:prstGeom prst="line">
            <a:avLst/>
          </a:prstGeom>
          <a:ln>
            <a:solidFill>
              <a:schemeClr val="bg1">
                <a:lumMod val="75000"/>
                <a:alpha val="46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295922" y="2579520"/>
            <a:ext cx="3982086" cy="32290"/>
          </a:xfrm>
          <a:prstGeom prst="line">
            <a:avLst/>
          </a:prstGeom>
          <a:ln>
            <a:solidFill>
              <a:schemeClr val="bg1">
                <a:lumMod val="75000"/>
                <a:alpha val="46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4276124" y="2941803"/>
            <a:ext cx="3982086" cy="32290"/>
          </a:xfrm>
          <a:prstGeom prst="line">
            <a:avLst/>
          </a:prstGeom>
          <a:ln>
            <a:solidFill>
              <a:schemeClr val="bg1">
                <a:lumMod val="75000"/>
                <a:alpha val="46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288611" y="3293325"/>
            <a:ext cx="3982086" cy="32290"/>
          </a:xfrm>
          <a:prstGeom prst="line">
            <a:avLst/>
          </a:prstGeom>
          <a:ln>
            <a:solidFill>
              <a:schemeClr val="bg1">
                <a:lumMod val="75000"/>
                <a:alpha val="46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315720" y="3664896"/>
            <a:ext cx="3982086" cy="32290"/>
          </a:xfrm>
          <a:prstGeom prst="line">
            <a:avLst/>
          </a:prstGeom>
          <a:ln>
            <a:solidFill>
              <a:schemeClr val="bg1">
                <a:lumMod val="75000"/>
                <a:alpha val="46000"/>
              </a:scheme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286000" y="1960046"/>
            <a:ext cx="4572000" cy="646331"/>
          </a:xfrm>
          <a:prstGeom prst="rect">
            <a:avLst/>
          </a:prstGeom>
        </p:spPr>
        <p:txBody>
          <a:bodyPr>
            <a:spAutoFit/>
          </a:bodyPr>
          <a:lstStyle/>
          <a:p>
            <a:endParaRPr lang="en-US" dirty="0"/>
          </a:p>
          <a:p>
            <a:r>
              <a:rPr lang="en-US" dirty="0" smtClean="0"/>
              <a:t>.</a:t>
            </a:r>
            <a:endParaRPr lang="en-US" dirty="0"/>
          </a:p>
        </p:txBody>
      </p:sp>
      <p:pic>
        <p:nvPicPr>
          <p:cNvPr id="5" name="Picture 4" descr="Source: http://earthobservatory.nasa.gov/Features/LandsatBigData/"/>
          <p:cNvPicPr>
            <a:picLocks noChangeAspect="1"/>
          </p:cNvPicPr>
          <p:nvPr/>
        </p:nvPicPr>
        <p:blipFill>
          <a:blip r:embed="rId5">
            <a:alphaModFix/>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369530" y="4298356"/>
            <a:ext cx="3233580" cy="1616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LDCM_Satellite.png"/>
          <p:cNvPicPr>
            <a:picLocks noChangeAspect="1"/>
          </p:cNvPicPr>
          <p:nvPr/>
        </p:nvPicPr>
        <p:blipFill rotWithShape="1">
          <a:blip r:embed="rId7" cstate="print">
            <a:extLst>
              <a:ext uri="{28A0092B-C50C-407E-A947-70E740481C1C}">
                <a14:useLocalDpi xmlns:a14="http://schemas.microsoft.com/office/drawing/2010/main" val="0"/>
              </a:ext>
            </a:extLst>
          </a:blip>
          <a:srcRect r="71435"/>
          <a:stretch/>
        </p:blipFill>
        <p:spPr>
          <a:xfrm rot="21309699">
            <a:off x="1994915" y="1000076"/>
            <a:ext cx="1979808" cy="2253360"/>
          </a:xfrm>
          <a:prstGeom prst="rect">
            <a:avLst/>
          </a:prstGeom>
          <a:noFill/>
          <a:ln>
            <a:noFill/>
          </a:ln>
          <a:scene3d>
            <a:camera prst="perspectiveFront" fov="7200000">
              <a:rot lat="1200002" lon="21599991" rev="21599984"/>
            </a:camera>
            <a:lightRig rig="threePt" dir="t"/>
          </a:scene3d>
        </p:spPr>
      </p:pic>
      <p:pic>
        <p:nvPicPr>
          <p:cNvPr id="16" name="Picture 15" descr="LDCM_Satellite_showing_the_instruments_and_the_solar_panel.png"/>
          <p:cNvPicPr>
            <a:picLocks noChangeAspect="1"/>
          </p:cNvPicPr>
          <p:nvPr/>
        </p:nvPicPr>
        <p:blipFill rotWithShape="1">
          <a:blip r:embed="rId8" cstate="print">
            <a:extLst>
              <a:ext uri="{28A0092B-C50C-407E-A947-70E740481C1C}">
                <a14:useLocalDpi xmlns:a14="http://schemas.microsoft.com/office/drawing/2010/main" val="0"/>
              </a:ext>
            </a:extLst>
          </a:blip>
          <a:srcRect l="28695"/>
          <a:stretch/>
        </p:blipFill>
        <p:spPr>
          <a:xfrm rot="20855061">
            <a:off x="3944439" y="551169"/>
            <a:ext cx="4480636" cy="1920220"/>
          </a:xfrm>
          <a:prstGeom prst="rect">
            <a:avLst/>
          </a:prstGeom>
          <a:effectLst>
            <a:innerShdw blurRad="63500" dist="50800" dir="16200000">
              <a:prstClr val="black">
                <a:alpha val="50000"/>
              </a:prstClr>
            </a:innerShdw>
          </a:effectLst>
        </p:spPr>
      </p:pic>
      <p:graphicFrame>
        <p:nvGraphicFramePr>
          <p:cNvPr id="8" name="Chart 7"/>
          <p:cNvGraphicFramePr/>
          <p:nvPr>
            <p:extLst>
              <p:ext uri="{D42A27DB-BD31-4B8C-83A1-F6EECF244321}">
                <p14:modId xmlns:p14="http://schemas.microsoft.com/office/powerpoint/2010/main" val="1877855265"/>
              </p:ext>
            </p:extLst>
          </p:nvPr>
        </p:nvGraphicFramePr>
        <p:xfrm>
          <a:off x="3417065" y="1420753"/>
          <a:ext cx="5021627" cy="4345958"/>
        </p:xfrm>
        <a:graphic>
          <a:graphicData uri="http://schemas.openxmlformats.org/drawingml/2006/chart">
            <c:chart xmlns:c="http://schemas.openxmlformats.org/drawingml/2006/chart" xmlns:r="http://schemas.openxmlformats.org/officeDocument/2006/relationships" r:id="rId9"/>
          </a:graphicData>
        </a:graphic>
      </p:graphicFrame>
      <p:pic>
        <p:nvPicPr>
          <p:cNvPr id="27" name="Picture 26" descr="Screen Shot 2016-04-25 at 2.21.20 PM.jpg"/>
          <p:cNvPicPr>
            <a:picLocks noChangeAspect="1"/>
          </p:cNvPicPr>
          <p:nvPr/>
        </p:nvPicPr>
        <p:blipFill rotWithShape="1">
          <a:blip r:embed="rId10">
            <a:extLst>
              <a:ext uri="{28A0092B-C50C-407E-A947-70E740481C1C}">
                <a14:useLocalDpi xmlns:a14="http://schemas.microsoft.com/office/drawing/2010/main" val="0"/>
              </a:ext>
            </a:extLst>
          </a:blip>
          <a:srcRect t="6565" b="5900"/>
          <a:stretch/>
        </p:blipFill>
        <p:spPr>
          <a:xfrm>
            <a:off x="-39096" y="378587"/>
            <a:ext cx="4870484" cy="672705"/>
          </a:xfrm>
          <a:prstGeom prst="rect">
            <a:avLst/>
          </a:prstGeom>
          <a:ln>
            <a:noFill/>
          </a:ln>
          <a:effectLst>
            <a:softEdge rad="112500"/>
          </a:effectLst>
        </p:spPr>
      </p:pic>
      <p:sp>
        <p:nvSpPr>
          <p:cNvPr id="12" name="TextBox 11"/>
          <p:cNvSpPr txBox="1"/>
          <p:nvPr/>
        </p:nvSpPr>
        <p:spPr>
          <a:xfrm>
            <a:off x="75211" y="1174848"/>
            <a:ext cx="2776961" cy="2185214"/>
          </a:xfrm>
          <a:prstGeom prst="rect">
            <a:avLst/>
          </a:prstGeom>
          <a:noFill/>
        </p:spPr>
        <p:txBody>
          <a:bodyPr wrap="square" rtlCol="0">
            <a:spAutoFit/>
          </a:bodyPr>
          <a:lstStyle/>
          <a:p>
            <a:r>
              <a:rPr lang="en-US" sz="2400" b="1" u="none" dirty="0" smtClean="0">
                <a:solidFill>
                  <a:srgbClr val="FFFFFF"/>
                </a:solidFill>
                <a:effectLst>
                  <a:outerShdw blurRad="50800" dist="76200" dir="18900000" algn="bl" rotWithShape="0">
                    <a:prstClr val="black">
                      <a:alpha val="40000"/>
                    </a:prstClr>
                  </a:outerShdw>
                </a:effectLst>
                <a:latin typeface="Arial Narrow"/>
                <a:cs typeface="Arial Narrow"/>
              </a:rPr>
              <a:t>Annual Economic </a:t>
            </a:r>
            <a:r>
              <a:rPr lang="en-US" sz="2400" b="1" dirty="0">
                <a:solidFill>
                  <a:srgbClr val="FFFFFF"/>
                </a:solidFill>
                <a:effectLst>
                  <a:outerShdw blurRad="50800" dist="76200" dir="18900000" algn="bl" rotWithShape="0">
                    <a:prstClr val="black">
                      <a:alpha val="40000"/>
                    </a:prstClr>
                  </a:outerShdw>
                </a:effectLst>
                <a:latin typeface="Arial Narrow"/>
                <a:cs typeface="Arial Narrow"/>
              </a:rPr>
              <a:t>B</a:t>
            </a:r>
            <a:r>
              <a:rPr lang="en-US" sz="2400" b="1" u="none" dirty="0" smtClean="0">
                <a:solidFill>
                  <a:srgbClr val="FFFFFF"/>
                </a:solidFill>
                <a:effectLst>
                  <a:outerShdw blurRad="50800" dist="76200" dir="18900000" algn="bl" rotWithShape="0">
                    <a:prstClr val="black">
                      <a:alpha val="40000"/>
                    </a:prstClr>
                  </a:outerShdw>
                </a:effectLst>
                <a:latin typeface="Arial Narrow"/>
                <a:cs typeface="Arial Narrow"/>
              </a:rPr>
              <a:t>enefit</a:t>
            </a:r>
          </a:p>
          <a:p>
            <a:endParaRPr lang="en-US" sz="1600" u="none" dirty="0" smtClean="0">
              <a:solidFill>
                <a:srgbClr val="FFFFFF"/>
              </a:solidFill>
              <a:effectLst>
                <a:outerShdw blurRad="50800" dist="76200" dir="18900000" algn="bl" rotWithShape="0">
                  <a:prstClr val="black">
                    <a:alpha val="40000"/>
                  </a:prstClr>
                </a:outerShdw>
              </a:effectLst>
            </a:endParaRPr>
          </a:p>
          <a:p>
            <a:r>
              <a:rPr lang="en-US" b="1" u="none" dirty="0" smtClean="0">
                <a:solidFill>
                  <a:srgbClr val="FFFFFF"/>
                </a:solidFill>
                <a:effectLst>
                  <a:outerShdw blurRad="50800" dist="76200" dir="18900000" algn="bl" rotWithShape="0">
                    <a:prstClr val="black">
                      <a:alpha val="40000"/>
                    </a:prstClr>
                  </a:outerShdw>
                </a:effectLst>
              </a:rPr>
              <a:t>USA                 $1.70 B</a:t>
            </a:r>
          </a:p>
          <a:p>
            <a:r>
              <a:rPr lang="en-US" b="1" u="none" dirty="0" smtClean="0">
                <a:solidFill>
                  <a:srgbClr val="FFFFFF"/>
                </a:solidFill>
                <a:effectLst>
                  <a:outerShdw blurRad="50800" dist="76200" dir="18900000" algn="bl" rotWithShape="0">
                    <a:prstClr val="black">
                      <a:alpha val="40000"/>
                    </a:prstClr>
                  </a:outerShdw>
                </a:effectLst>
              </a:rPr>
              <a:t>International  $400 M</a:t>
            </a:r>
          </a:p>
          <a:p>
            <a:endParaRPr lang="en-US" u="none" dirty="0" smtClean="0">
              <a:solidFill>
                <a:srgbClr val="FFFFFF"/>
              </a:solidFill>
              <a:effectLst>
                <a:outerShdw blurRad="50800" dist="76200" dir="18900000" algn="bl" rotWithShape="0">
                  <a:prstClr val="black">
                    <a:alpha val="40000"/>
                  </a:prstClr>
                </a:outerShdw>
              </a:effectLst>
            </a:endParaRPr>
          </a:p>
          <a:p>
            <a:r>
              <a:rPr lang="en-US" b="1" u="none" dirty="0" smtClean="0">
                <a:solidFill>
                  <a:srgbClr val="FFFFFF"/>
                </a:solidFill>
                <a:effectLst>
                  <a:outerShdw blurRad="50800" dist="76200" dir="18900000" algn="bl" rotWithShape="0">
                    <a:prstClr val="black">
                      <a:alpha val="40000"/>
                    </a:prstClr>
                  </a:outerShdw>
                </a:effectLst>
              </a:rPr>
              <a:t>Global Total     $2.1 B</a:t>
            </a:r>
            <a:endParaRPr lang="en-US" b="1" u="none" dirty="0">
              <a:solidFill>
                <a:srgbClr val="FFFFFF"/>
              </a:solidFill>
              <a:effectLst>
                <a:outerShdw blurRad="50800" dist="76200" dir="18900000" algn="bl" rotWithShape="0">
                  <a:prstClr val="black">
                    <a:alpha val="40000"/>
                  </a:prstClr>
                </a:outerShdw>
              </a:effectLst>
            </a:endParaRPr>
          </a:p>
        </p:txBody>
      </p:sp>
      <p:sp>
        <p:nvSpPr>
          <p:cNvPr id="4" name="TextBox 3"/>
          <p:cNvSpPr txBox="1"/>
          <p:nvPr/>
        </p:nvSpPr>
        <p:spPr>
          <a:xfrm>
            <a:off x="8308573" y="1878770"/>
            <a:ext cx="1065477" cy="1938992"/>
          </a:xfrm>
          <a:prstGeom prst="rect">
            <a:avLst/>
          </a:prstGeom>
          <a:noFill/>
        </p:spPr>
        <p:txBody>
          <a:bodyPr wrap="square" rtlCol="0" anchor="ctr">
            <a:spAutoFit/>
          </a:bodyPr>
          <a:lstStyle/>
          <a:p>
            <a:pPr>
              <a:lnSpc>
                <a:spcPct val="200000"/>
              </a:lnSpc>
            </a:pPr>
            <a:r>
              <a:rPr lang="en-US" sz="1200" b="1" dirty="0" smtClean="0">
                <a:solidFill>
                  <a:schemeClr val="bg1"/>
                </a:solidFill>
                <a:effectLst>
                  <a:outerShdw blurRad="50800" dist="76200" dir="18900000" algn="bl" rotWithShape="0">
                    <a:prstClr val="black">
                      <a:alpha val="40000"/>
                    </a:prstClr>
                  </a:outerShdw>
                </a:effectLst>
              </a:rPr>
              <a:t>25,000,000</a:t>
            </a:r>
          </a:p>
          <a:p>
            <a:pPr>
              <a:lnSpc>
                <a:spcPct val="200000"/>
              </a:lnSpc>
            </a:pPr>
            <a:r>
              <a:rPr lang="en-US" sz="1200" b="1" dirty="0" smtClean="0">
                <a:solidFill>
                  <a:schemeClr val="bg1"/>
                </a:solidFill>
                <a:effectLst>
                  <a:outerShdw blurRad="50800" dist="76200" dir="18900000" algn="bl" rotWithShape="0">
                    <a:prstClr val="black">
                      <a:alpha val="40000"/>
                    </a:prstClr>
                  </a:outerShdw>
                </a:effectLst>
              </a:rPr>
              <a:t>20,000,000</a:t>
            </a:r>
          </a:p>
          <a:p>
            <a:pPr>
              <a:lnSpc>
                <a:spcPct val="200000"/>
              </a:lnSpc>
            </a:pPr>
            <a:r>
              <a:rPr lang="en-US" sz="1200" b="1" dirty="0" smtClean="0">
                <a:solidFill>
                  <a:schemeClr val="bg1"/>
                </a:solidFill>
                <a:effectLst>
                  <a:outerShdw blurRad="50800" dist="76200" dir="18900000" algn="bl" rotWithShape="0">
                    <a:prstClr val="black">
                      <a:alpha val="40000"/>
                    </a:prstClr>
                  </a:outerShdw>
                </a:effectLst>
              </a:rPr>
              <a:t>15,000,000</a:t>
            </a:r>
          </a:p>
          <a:p>
            <a:pPr>
              <a:lnSpc>
                <a:spcPct val="200000"/>
              </a:lnSpc>
            </a:pPr>
            <a:r>
              <a:rPr lang="en-US" sz="1200" b="1" dirty="0" smtClean="0">
                <a:solidFill>
                  <a:schemeClr val="bg1"/>
                </a:solidFill>
                <a:effectLst>
                  <a:outerShdw blurRad="50800" dist="76200" dir="18900000" algn="bl" rotWithShape="0">
                    <a:prstClr val="black">
                      <a:alpha val="40000"/>
                    </a:prstClr>
                  </a:outerShdw>
                </a:effectLst>
              </a:rPr>
              <a:t>10,000,000</a:t>
            </a:r>
          </a:p>
          <a:p>
            <a:pPr>
              <a:lnSpc>
                <a:spcPct val="200000"/>
              </a:lnSpc>
            </a:pPr>
            <a:r>
              <a:rPr lang="en-US" sz="1200" b="1" dirty="0" smtClean="0">
                <a:solidFill>
                  <a:schemeClr val="bg1"/>
                </a:solidFill>
                <a:effectLst>
                  <a:outerShdw blurRad="50800" dist="76200" dir="18900000" algn="bl" rotWithShape="0">
                    <a:prstClr val="black">
                      <a:alpha val="40000"/>
                    </a:prstClr>
                  </a:outerShdw>
                </a:effectLst>
              </a:rPr>
              <a:t>5,000,000</a:t>
            </a:r>
            <a:endParaRPr lang="en-US" sz="1200" b="1" dirty="0">
              <a:solidFill>
                <a:schemeClr val="bg1"/>
              </a:solidFill>
              <a:effectLst>
                <a:outerShdw blurRad="50800" dist="76200" dir="18900000" algn="bl" rotWithShape="0">
                  <a:prstClr val="black">
                    <a:alpha val="40000"/>
                  </a:prstClr>
                </a:outerShdw>
              </a:effectLst>
            </a:endParaRPr>
          </a:p>
        </p:txBody>
      </p:sp>
      <p:sp>
        <p:nvSpPr>
          <p:cNvPr id="32" name="Freeform 31"/>
          <p:cNvSpPr/>
          <p:nvPr/>
        </p:nvSpPr>
        <p:spPr>
          <a:xfrm>
            <a:off x="4563942" y="2235402"/>
            <a:ext cx="3503139" cy="1845895"/>
          </a:xfrm>
          <a:custGeom>
            <a:avLst/>
            <a:gdLst>
              <a:gd name="connsiteX0" fmla="*/ 0 w 3503160"/>
              <a:gd name="connsiteY0" fmla="*/ 1840520 h 1845902"/>
              <a:gd name="connsiteX1" fmla="*/ 640363 w 3503160"/>
              <a:gd name="connsiteY1" fmla="*/ 1845902 h 1845902"/>
              <a:gd name="connsiteX2" fmla="*/ 2351583 w 3503160"/>
              <a:gd name="connsiteY2" fmla="*/ 1286211 h 1845902"/>
              <a:gd name="connsiteX3" fmla="*/ 2938134 w 3503160"/>
              <a:gd name="connsiteY3" fmla="*/ 952550 h 1845902"/>
              <a:gd name="connsiteX4" fmla="*/ 3503160 w 3503160"/>
              <a:gd name="connsiteY4" fmla="*/ 0 h 1845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160" h="1845902">
                <a:moveTo>
                  <a:pt x="0" y="1840520"/>
                </a:moveTo>
                <a:lnTo>
                  <a:pt x="640363" y="1845902"/>
                </a:lnTo>
                <a:lnTo>
                  <a:pt x="2351583" y="1286211"/>
                </a:lnTo>
                <a:lnTo>
                  <a:pt x="2938134" y="952550"/>
                </a:lnTo>
                <a:lnTo>
                  <a:pt x="3503160" y="0"/>
                </a:lnTo>
              </a:path>
            </a:pathLst>
          </a:custGeom>
          <a:ln w="28575" cmpd="sng"/>
        </p:spPr>
        <p:style>
          <a:lnRef idx="2">
            <a:schemeClr val="accent6"/>
          </a:lnRef>
          <a:fillRef idx="0">
            <a:schemeClr val="accent6"/>
          </a:fillRef>
          <a:effectRef idx="1">
            <a:schemeClr val="accent6"/>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5" name="TextBox 14"/>
          <p:cNvSpPr txBox="1"/>
          <p:nvPr/>
        </p:nvSpPr>
        <p:spPr>
          <a:xfrm>
            <a:off x="3081918" y="4322797"/>
            <a:ext cx="1296868" cy="307777"/>
          </a:xfrm>
          <a:prstGeom prst="rect">
            <a:avLst/>
          </a:prstGeom>
          <a:noFill/>
        </p:spPr>
        <p:txBody>
          <a:bodyPr wrap="square" rtlCol="0">
            <a:spAutoFit/>
          </a:bodyPr>
          <a:lstStyle/>
          <a:p>
            <a:r>
              <a:rPr lang="en-US" sz="1400" b="1" dirty="0" smtClean="0">
                <a:solidFill>
                  <a:srgbClr val="FFFFFF"/>
                </a:solidFill>
              </a:rPr>
              <a:t>Downloads</a:t>
            </a:r>
            <a:endParaRPr lang="en-US" sz="1400" b="1" dirty="0">
              <a:solidFill>
                <a:srgbClr val="FFFFFF"/>
              </a:solidFill>
            </a:endParaRPr>
          </a:p>
        </p:txBody>
      </p:sp>
      <p:cxnSp>
        <p:nvCxnSpPr>
          <p:cNvPr id="20" name="Straight Connector 19"/>
          <p:cNvCxnSpPr/>
          <p:nvPr/>
        </p:nvCxnSpPr>
        <p:spPr>
          <a:xfrm flipH="1" flipV="1">
            <a:off x="2711756" y="4468274"/>
            <a:ext cx="306729" cy="10763"/>
          </a:xfrm>
          <a:prstGeom prst="line">
            <a:avLst/>
          </a:prstGeom>
          <a:ln w="28575" cmpd="sng">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753145" y="3329408"/>
            <a:ext cx="2298780" cy="584775"/>
          </a:xfrm>
          <a:prstGeom prst="rect">
            <a:avLst/>
          </a:prstGeom>
        </p:spPr>
        <p:txBody>
          <a:bodyPr wrap="square">
            <a:spAutoFit/>
          </a:bodyPr>
          <a:lstStyle/>
          <a:p>
            <a:r>
              <a:rPr lang="en-US" sz="1600" b="1" dirty="0">
                <a:solidFill>
                  <a:schemeClr val="bg1"/>
                </a:solidFill>
                <a:effectLst>
                  <a:outerShdw blurRad="50800" dist="76200" dir="18900000" algn="bl" rotWithShape="0">
                    <a:prstClr val="black">
                      <a:alpha val="40000"/>
                    </a:prstClr>
                  </a:outerShdw>
                </a:effectLst>
                <a:latin typeface="Arial Narrow" charset="0"/>
              </a:rPr>
              <a:t>After Open-Data Policy:   </a:t>
            </a:r>
          </a:p>
          <a:p>
            <a:r>
              <a:rPr lang="en-US" sz="1600" i="1" dirty="0">
                <a:solidFill>
                  <a:schemeClr val="bg1"/>
                </a:solidFill>
                <a:effectLst>
                  <a:outerShdw blurRad="50800" dist="76200" dir="18900000" algn="bl" rotWithShape="0">
                    <a:prstClr val="black">
                      <a:alpha val="40000"/>
                    </a:prstClr>
                  </a:outerShdw>
                </a:effectLst>
                <a:latin typeface="Arial Narrow" charset="0"/>
              </a:rPr>
              <a:t>5,700 scenes/day</a:t>
            </a:r>
          </a:p>
        </p:txBody>
      </p:sp>
      <p:sp>
        <p:nvSpPr>
          <p:cNvPr id="34" name="Right Arrow 33"/>
          <p:cNvSpPr/>
          <p:nvPr/>
        </p:nvSpPr>
        <p:spPr>
          <a:xfrm rot="19558977">
            <a:off x="895416" y="3715062"/>
            <a:ext cx="926508" cy="398241"/>
          </a:xfrm>
          <a:prstGeom prst="rightArrow">
            <a:avLst/>
          </a:prstGeom>
          <a:gradFill flip="none" rotWithShape="1">
            <a:gsLst>
              <a:gs pos="0">
                <a:schemeClr val="accent1">
                  <a:satMod val="103000"/>
                  <a:lumMod val="102000"/>
                  <a:tint val="94000"/>
                  <a:alpha val="76000"/>
                </a:schemeClr>
              </a:gs>
              <a:gs pos="50000">
                <a:schemeClr val="accent1">
                  <a:satMod val="110000"/>
                  <a:lumMod val="100000"/>
                  <a:shade val="100000"/>
                  <a:alpha val="76000"/>
                </a:schemeClr>
              </a:gs>
              <a:gs pos="100000">
                <a:schemeClr val="accent1">
                  <a:lumMod val="99000"/>
                  <a:satMod val="120000"/>
                  <a:shade val="78000"/>
                  <a:alpha val="76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5211" y="4194897"/>
            <a:ext cx="3536681" cy="892552"/>
          </a:xfrm>
          <a:prstGeom prst="rect">
            <a:avLst/>
          </a:prstGeom>
          <a:noFill/>
        </p:spPr>
        <p:txBody>
          <a:bodyPr wrap="square" rtlCol="0">
            <a:spAutoFit/>
          </a:bodyPr>
          <a:lstStyle/>
          <a:p>
            <a:pPr eaLnBrk="1" hangingPunct="1"/>
            <a:r>
              <a:rPr lang="en-US" sz="1600" b="1" dirty="0" smtClean="0">
                <a:solidFill>
                  <a:schemeClr val="bg1"/>
                </a:solidFill>
                <a:effectLst>
                  <a:outerShdw blurRad="50800" dist="76200" dir="18900000" algn="bl" rotWithShape="0">
                    <a:prstClr val="black">
                      <a:alpha val="40000"/>
                    </a:prstClr>
                  </a:outerShdw>
                </a:effectLst>
                <a:latin typeface="Arial Narrow" charset="0"/>
              </a:rPr>
              <a:t>Before Open Government:  </a:t>
            </a:r>
          </a:p>
          <a:p>
            <a:pPr eaLnBrk="1" hangingPunct="1"/>
            <a:r>
              <a:rPr lang="en-US" sz="2000" i="1" dirty="0" smtClean="0">
                <a:solidFill>
                  <a:schemeClr val="bg1"/>
                </a:solidFill>
                <a:effectLst>
                  <a:outerShdw blurRad="50800" dist="76200" dir="18900000" algn="bl" rotWithShape="0">
                    <a:prstClr val="black">
                      <a:alpha val="40000"/>
                    </a:prstClr>
                  </a:outerShdw>
                </a:effectLst>
                <a:latin typeface="Arial Narrow" charset="0"/>
              </a:rPr>
              <a:t>53 scenes/day </a:t>
            </a:r>
          </a:p>
          <a:p>
            <a:pPr eaLnBrk="1" hangingPunct="1"/>
            <a:endParaRPr lang="en-US" sz="1600" dirty="0">
              <a:solidFill>
                <a:schemeClr val="bg1"/>
              </a:solidFill>
              <a:effectLst>
                <a:outerShdw blurRad="50800" dist="76200" dir="18900000" algn="bl" rotWithShape="0">
                  <a:prstClr val="black">
                    <a:alpha val="40000"/>
                  </a:prstClr>
                </a:outerShdw>
              </a:effectLst>
              <a:latin typeface="Arial Narrow" charset="0"/>
            </a:endParaRPr>
          </a:p>
        </p:txBody>
      </p:sp>
      <p:sp>
        <p:nvSpPr>
          <p:cNvPr id="35" name="Down Arrow Callout 34"/>
          <p:cNvSpPr/>
          <p:nvPr/>
        </p:nvSpPr>
        <p:spPr>
          <a:xfrm>
            <a:off x="4730076" y="3309709"/>
            <a:ext cx="785655" cy="736805"/>
          </a:xfrm>
          <a:prstGeom prst="downArrowCallout">
            <a:avLst/>
          </a:prstGeom>
          <a:gradFill flip="none" rotWithShape="1">
            <a:gsLst>
              <a:gs pos="0">
                <a:schemeClr val="accent1">
                  <a:satMod val="103000"/>
                  <a:lumMod val="102000"/>
                  <a:tint val="94000"/>
                  <a:alpha val="57000"/>
                </a:schemeClr>
              </a:gs>
              <a:gs pos="50000">
                <a:schemeClr val="accent1">
                  <a:satMod val="110000"/>
                  <a:lumMod val="100000"/>
                  <a:shade val="100000"/>
                  <a:alpha val="57000"/>
                </a:schemeClr>
              </a:gs>
              <a:gs pos="100000">
                <a:schemeClr val="accent1">
                  <a:lumMod val="99000"/>
                  <a:satMod val="120000"/>
                  <a:shade val="78000"/>
                  <a:alpha val="57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Free and Open Data</a:t>
            </a:r>
            <a:endParaRPr lang="en-US" sz="1200" dirty="0"/>
          </a:p>
        </p:txBody>
      </p:sp>
      <p:sp>
        <p:nvSpPr>
          <p:cNvPr id="2" name="Slide Number Placeholder 1"/>
          <p:cNvSpPr>
            <a:spLocks noGrp="1"/>
          </p:cNvSpPr>
          <p:nvPr>
            <p:ph type="sldNum" sz="quarter" idx="12"/>
          </p:nvPr>
        </p:nvSpPr>
        <p:spPr>
          <a:xfrm>
            <a:off x="7086600" y="4903587"/>
            <a:ext cx="2057400" cy="273844"/>
          </a:xfrm>
        </p:spPr>
        <p:txBody>
          <a:bodyPr/>
          <a:lstStyle/>
          <a:p>
            <a:fld id="{7E99DCF3-A63F-E143-8046-826E6FB1702B}" type="slidenum">
              <a:rPr lang="en-US" smtClean="0"/>
              <a:t>10</a:t>
            </a:fld>
            <a:endParaRPr lang="en-US" dirty="0"/>
          </a:p>
        </p:txBody>
      </p:sp>
      <p:sp>
        <p:nvSpPr>
          <p:cNvPr id="31" name="Round Diagonal Corner Rectangle 30"/>
          <p:cNvSpPr/>
          <p:nvPr/>
        </p:nvSpPr>
        <p:spPr>
          <a:xfrm>
            <a:off x="75211" y="440561"/>
            <a:ext cx="4756177" cy="564804"/>
          </a:xfrm>
          <a:prstGeom prst="round2DiagRect">
            <a:avLst>
              <a:gd name="adj1" fmla="val 50000"/>
              <a:gd name="adj2"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schemeClr>
              </a:gs>
              <a:gs pos="0">
                <a:schemeClr val="tx1">
                  <a:lumMod val="65000"/>
                  <a:lumOff val="35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b="1" spc="-70" dirty="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Open </a:t>
            </a:r>
            <a:r>
              <a:rPr lang="en-US" sz="2000" b="1" spc="-7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Data Impact </a:t>
            </a:r>
            <a:r>
              <a:rPr lang="en-US" sz="2000" b="1" spc="-70" dirty="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on Landsat Services</a:t>
            </a:r>
            <a:endParaRPr lang="en-US" sz="2000" b="1" spc="-70" dirty="0">
              <a:solidFill>
                <a:schemeClr val="bg1"/>
              </a:solidFill>
              <a:effectLst>
                <a:innerShdw blurRad="63500" dist="50800" dir="16200000">
                  <a:prstClr val="black">
                    <a:alpha val="40000"/>
                  </a:prstClr>
                </a:innerShdw>
              </a:effectLst>
              <a:latin typeface="Times New Roman" charset="0"/>
              <a:ea typeface="Times New Roman" charset="0"/>
              <a:cs typeface="Times New Roman" charset="0"/>
            </a:endParaRPr>
          </a:p>
        </p:txBody>
      </p:sp>
      <p:sp>
        <p:nvSpPr>
          <p:cNvPr id="33" name="Rectangle 32"/>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37" name="Picture 36" descr="fgdc-new-logo-final-dkbg.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pic>
        <p:nvPicPr>
          <p:cNvPr id="38" name="Picture 37" descr="Image of large USGS Identifier"/>
          <p:cNvPicPr>
            <a:picLocks noChangeAspect="1" noChangeArrowheads="1"/>
          </p:cNvPicPr>
          <p:nvPr/>
        </p:nvPicPr>
        <p:blipFill>
          <a:blip r:embed="rId12" cstate="print">
            <a:lum bright="100000"/>
            <a:extLst>
              <a:ext uri="{28A0092B-C50C-407E-A947-70E740481C1C}">
                <a14:useLocalDpi xmlns:a14="http://schemas.microsoft.com/office/drawing/2010/main" val="0"/>
              </a:ext>
            </a:extLst>
          </a:blip>
          <a:srcRect/>
          <a:stretch>
            <a:fillRect/>
          </a:stretch>
        </p:blipFill>
        <p:spPr bwMode="black">
          <a:xfrm>
            <a:off x="45928" y="4777842"/>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5536934" y="31748"/>
            <a:ext cx="2398670" cy="300082"/>
          </a:xfrm>
          <a:prstGeom prst="rect">
            <a:avLst/>
          </a:prstGeom>
          <a:noFill/>
        </p:spPr>
        <p:txBody>
          <a:bodyPr wrap="none" rtlCol="0">
            <a:spAutoFit/>
          </a:bodyPr>
          <a:lstStyle/>
          <a:p>
            <a:r>
              <a:rPr lang="en-US" sz="1350" dirty="0" smtClean="0">
                <a:solidFill>
                  <a:schemeClr val="bg1"/>
                </a:solidFill>
              </a:rPr>
              <a:t>Linking Geographic Information</a:t>
            </a:r>
            <a:endParaRPr lang="en-US" sz="1350" dirty="0">
              <a:solidFill>
                <a:schemeClr val="bg1"/>
              </a:solidFill>
            </a:endParaRPr>
          </a:p>
        </p:txBody>
      </p:sp>
      <p:pic>
        <p:nvPicPr>
          <p:cNvPr id="40" name="Picture 39"/>
          <p:cNvPicPr>
            <a:picLocks noChangeAspect="1"/>
          </p:cNvPicPr>
          <p:nvPr/>
        </p:nvPicPr>
        <p:blipFill>
          <a:blip r:embed="rId13"/>
          <a:stretch>
            <a:fillRect/>
          </a:stretch>
        </p:blipFill>
        <p:spPr>
          <a:xfrm>
            <a:off x="7765324" y="24433"/>
            <a:ext cx="1416163" cy="1255904"/>
          </a:xfrm>
          <a:prstGeom prst="rect">
            <a:avLst/>
          </a:prstGeom>
        </p:spPr>
      </p:pic>
    </p:spTree>
    <p:extLst>
      <p:ext uri="{BB962C8B-B14F-4D97-AF65-F5344CB8AC3E}">
        <p14:creationId xmlns:p14="http://schemas.microsoft.com/office/powerpoint/2010/main" val="5608221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p:cNvPicPr>
            <a:picLocks noChangeAspect="1"/>
          </p:cNvPicPr>
          <p:nvPr/>
        </p:nvPicPr>
        <p:blipFill>
          <a:blip r:embed="rId3">
            <a:alphaModFix amt="83000"/>
            <a:extLst>
              <a:ext uri="{28A0092B-C50C-407E-A947-70E740481C1C}">
                <a14:useLocalDpi xmlns:a14="http://schemas.microsoft.com/office/drawing/2010/main" val="0"/>
              </a:ext>
            </a:extLst>
          </a:blip>
          <a:stretch>
            <a:fillRect/>
          </a:stretch>
        </p:blipFill>
        <p:spPr>
          <a:xfrm>
            <a:off x="0" y="-62739"/>
            <a:ext cx="9144000" cy="5207497"/>
          </a:xfrm>
          <a:prstGeom prst="rect">
            <a:avLst/>
          </a:prstGeom>
        </p:spPr>
      </p:pic>
      <p:grpSp>
        <p:nvGrpSpPr>
          <p:cNvPr id="104" name="Group 103"/>
          <p:cNvGrpSpPr/>
          <p:nvPr/>
        </p:nvGrpSpPr>
        <p:grpSpPr>
          <a:xfrm>
            <a:off x="6781396" y="3474054"/>
            <a:ext cx="1352948" cy="1193141"/>
            <a:chOff x="4870335" y="3771652"/>
            <a:chExt cx="1352948" cy="1193141"/>
          </a:xfrm>
        </p:grpSpPr>
        <p:grpSp>
          <p:nvGrpSpPr>
            <p:cNvPr id="79" name="Group 78"/>
            <p:cNvGrpSpPr/>
            <p:nvPr/>
          </p:nvGrpSpPr>
          <p:grpSpPr>
            <a:xfrm rot="5400000">
              <a:off x="4963900" y="3681791"/>
              <a:ext cx="1169522" cy="1349244"/>
              <a:chOff x="417054" y="103331"/>
              <a:chExt cx="525284" cy="915772"/>
            </a:xfrm>
          </p:grpSpPr>
          <p:sp>
            <p:nvSpPr>
              <p:cNvPr id="80" name="Round Same Side Corner Rectangle 79" descr="Presentation Author: Eldrich Frazier&#10;Federal Geographic Data Committee&#10;http://www.fgdc.gov" title="Transparent Colored Boxes"/>
              <p:cNvSpPr/>
              <p:nvPr/>
            </p:nvSpPr>
            <p:spPr>
              <a:xfrm rot="5400000" flipH="1">
                <a:off x="285729" y="361122"/>
                <a:ext cx="914400" cy="398818"/>
              </a:xfrm>
              <a:prstGeom prst="round2SameRect">
                <a:avLst/>
              </a:prstGeom>
              <a:gradFill flip="none" rotWithShape="1">
                <a:gsLst>
                  <a:gs pos="0">
                    <a:schemeClr val="bg1">
                      <a:lumMod val="95000"/>
                      <a:alpha val="9000"/>
                    </a:schemeClr>
                  </a:gs>
                  <a:gs pos="52000">
                    <a:schemeClr val="bg2">
                      <a:alpha val="80000"/>
                    </a:schemeClr>
                  </a:gs>
                </a:gsLst>
                <a:lin ang="7560000" scaled="0"/>
                <a:tileRect/>
              </a:gradFill>
              <a:ln>
                <a:solidFill>
                  <a:schemeClr val="bg2">
                    <a:lumMod val="75000"/>
                  </a:schemeClr>
                </a:solidFill>
              </a:ln>
              <a:effectLst>
                <a:outerShdw blurRad="50800" dist="38100" dir="8100000" algn="tr" rotWithShape="0">
                  <a:prstClr val="black">
                    <a:alpha val="40000"/>
                  </a:prstClr>
                </a:outerShdw>
                <a:reflection blurRad="6350" stA="52000" endA="300" endPos="35000" dir="5400000" sy="-100000" algn="bl" rotWithShape="0"/>
              </a:effectLst>
              <a:scene3d>
                <a:camera prst="orthographicFront"/>
                <a:lightRig rig="balanced" dir="t"/>
              </a:scene3d>
              <a:sp3d prstMaterial="translucentPowder"/>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endParaRPr lang="en-US"/>
              </a:p>
            </p:txBody>
          </p:sp>
          <p:sp>
            <p:nvSpPr>
              <p:cNvPr id="81" name="Round Same Side Corner Rectangle 80" descr="Presentation Author: Eldrich Frazier&#10;Federal Geographic Data Committee&#10;http://www.fgdc.gov" title="Transparent Colored Boxes"/>
              <p:cNvSpPr/>
              <p:nvPr/>
            </p:nvSpPr>
            <p:spPr>
              <a:xfrm rot="16200000">
                <a:off x="22003" y="498383"/>
                <a:ext cx="915771" cy="125669"/>
              </a:xfrm>
              <a:prstGeom prst="round2SameRect">
                <a:avLst/>
              </a:prstGeom>
              <a:gradFill flip="none" rotWithShape="1">
                <a:gsLst>
                  <a:gs pos="0">
                    <a:schemeClr val="accent1">
                      <a:satMod val="103000"/>
                      <a:lumMod val="102000"/>
                      <a:tint val="94000"/>
                      <a:alpha val="71000"/>
                    </a:schemeClr>
                  </a:gs>
                  <a:gs pos="50000">
                    <a:schemeClr val="accent1">
                      <a:satMod val="110000"/>
                      <a:lumMod val="100000"/>
                      <a:shade val="100000"/>
                      <a:alpha val="71000"/>
                    </a:schemeClr>
                  </a:gs>
                  <a:gs pos="100000">
                    <a:schemeClr val="accent1">
                      <a:lumMod val="99000"/>
                      <a:satMod val="120000"/>
                      <a:shade val="78000"/>
                      <a:alpha val="71000"/>
                    </a:schemeClr>
                  </a:gs>
                </a:gsLst>
                <a:lin ang="5400000" scaled="0"/>
                <a:tileRect/>
              </a:gradFill>
              <a:effectLst>
                <a:outerShdw blurRad="50800" dist="38100" dir="2700000" algn="tl" rotWithShape="0">
                  <a:prstClr val="black">
                    <a:alpha val="40000"/>
                  </a:prstClr>
                </a:outerShdw>
                <a:reflection blurRad="6350" stA="52000" endA="300" endPos="35000" dir="5400000" sy="-100000" algn="bl" rotWithShape="0"/>
              </a:effectLst>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r>
                  <a:rPr lang="en-US" dirty="0" smtClean="0"/>
                  <a:t>Final</a:t>
                </a:r>
                <a:endParaRPr lang="en-US" dirty="0"/>
              </a:p>
            </p:txBody>
          </p:sp>
        </p:grpSp>
        <p:sp>
          <p:nvSpPr>
            <p:cNvPr id="78" name="Rounded Rectangle 77"/>
            <p:cNvSpPr/>
            <p:nvPr/>
          </p:nvSpPr>
          <p:spPr>
            <a:xfrm>
              <a:off x="5040108" y="4183510"/>
              <a:ext cx="945573" cy="58945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00" dirty="0" smtClean="0">
                  <a:latin typeface="Arial Narrow" charset="0"/>
                  <a:ea typeface="Arial Narrow" charset="0"/>
                  <a:cs typeface="Arial Narrow" charset="0"/>
                </a:rPr>
                <a:t>Approve Standard for Endorsement</a:t>
              </a:r>
              <a:endParaRPr lang="en-US" sz="900" dirty="0">
                <a:latin typeface="Arial Narrow" charset="0"/>
                <a:ea typeface="Arial Narrow" charset="0"/>
                <a:cs typeface="Arial Narrow" charset="0"/>
              </a:endParaRPr>
            </a:p>
          </p:txBody>
        </p:sp>
        <p:sp>
          <p:nvSpPr>
            <p:cNvPr id="82" name="TextBox 81"/>
            <p:cNvSpPr txBox="1"/>
            <p:nvPr/>
          </p:nvSpPr>
          <p:spPr>
            <a:xfrm>
              <a:off x="4870335" y="4749349"/>
              <a:ext cx="1285117" cy="215444"/>
            </a:xfrm>
            <a:prstGeom prst="rect">
              <a:avLst/>
            </a:prstGeom>
            <a:noFill/>
          </p:spPr>
          <p:txBody>
            <a:bodyPr wrap="square" rtlCol="0">
              <a:spAutoFit/>
            </a:bodyPr>
            <a:lstStyle/>
            <a:p>
              <a:r>
                <a:rPr lang="en-US" sz="800" b="1" dirty="0" smtClean="0"/>
                <a:t>FGDC </a:t>
              </a:r>
              <a:r>
                <a:rPr lang="en-US" sz="800" b="1" smtClean="0"/>
                <a:t>Steering Committee</a:t>
              </a:r>
              <a:endParaRPr lang="en-US" sz="800" b="1" dirty="0"/>
            </a:p>
          </p:txBody>
        </p:sp>
      </p:grpSp>
      <p:grpSp>
        <p:nvGrpSpPr>
          <p:cNvPr id="36" name="Group 35"/>
          <p:cNvGrpSpPr/>
          <p:nvPr/>
        </p:nvGrpSpPr>
        <p:grpSpPr>
          <a:xfrm rot="5400000">
            <a:off x="4557133" y="1416125"/>
            <a:ext cx="1313721" cy="2073186"/>
            <a:chOff x="430113" y="103332"/>
            <a:chExt cx="665225" cy="915771"/>
          </a:xfrm>
        </p:grpSpPr>
        <p:sp>
          <p:nvSpPr>
            <p:cNvPr id="37" name="Round Same Side Corner Rectangle 36" descr="Presentation Author: Eldrich Frazier&#10;Federal Geographic Data Committee&#10;http://www.fgdc.gov" title="Transparent Colored Boxes"/>
            <p:cNvSpPr/>
            <p:nvPr/>
          </p:nvSpPr>
          <p:spPr>
            <a:xfrm rot="5400000" flipH="1">
              <a:off x="386254" y="308647"/>
              <a:ext cx="914400" cy="503769"/>
            </a:xfrm>
            <a:prstGeom prst="round2SameRect">
              <a:avLst/>
            </a:prstGeom>
            <a:gradFill flip="none" rotWithShape="1">
              <a:gsLst>
                <a:gs pos="0">
                  <a:schemeClr val="bg1">
                    <a:lumMod val="95000"/>
                    <a:alpha val="9000"/>
                  </a:schemeClr>
                </a:gs>
                <a:gs pos="52000">
                  <a:schemeClr val="bg2">
                    <a:alpha val="80000"/>
                  </a:schemeClr>
                </a:gs>
              </a:gsLst>
              <a:lin ang="7560000" scaled="0"/>
              <a:tileRect/>
            </a:gradFill>
            <a:ln>
              <a:solidFill>
                <a:schemeClr val="bg2">
                  <a:lumMod val="75000"/>
                </a:schemeClr>
              </a:solidFill>
            </a:ln>
            <a:effectLst>
              <a:outerShdw blurRad="50800" dist="38100" dir="8100000" algn="tr" rotWithShape="0">
                <a:prstClr val="black">
                  <a:alpha val="40000"/>
                </a:prstClr>
              </a:outerShdw>
              <a:reflection blurRad="6350" stA="52000" endA="300" endPos="35000" dir="5400000" sy="-100000" algn="bl" rotWithShape="0"/>
            </a:effectLst>
            <a:scene3d>
              <a:camera prst="orthographicFront"/>
              <a:lightRig rig="balanced" dir="t"/>
            </a:scene3d>
            <a:sp3d prstMaterial="translucentPowder"/>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endParaRPr lang="en-US"/>
            </a:p>
          </p:txBody>
        </p:sp>
        <p:sp>
          <p:nvSpPr>
            <p:cNvPr id="38" name="Round Same Side Corner Rectangle 37" descr="Presentation Author: Eldrich Frazier&#10;Federal Geographic Data Committee&#10;http://www.fgdc.gov" title="Transparent Colored Boxes"/>
            <p:cNvSpPr/>
            <p:nvPr/>
          </p:nvSpPr>
          <p:spPr>
            <a:xfrm rot="16200000">
              <a:off x="50018" y="484798"/>
              <a:ext cx="914400" cy="154210"/>
            </a:xfrm>
            <a:prstGeom prst="round2SameRect">
              <a:avLst/>
            </a:prstGeom>
            <a:gradFill flip="none" rotWithShape="1">
              <a:gsLst>
                <a:gs pos="0">
                  <a:schemeClr val="accent1">
                    <a:satMod val="103000"/>
                    <a:lumMod val="102000"/>
                    <a:tint val="94000"/>
                    <a:alpha val="71000"/>
                  </a:schemeClr>
                </a:gs>
                <a:gs pos="50000">
                  <a:schemeClr val="accent1">
                    <a:satMod val="110000"/>
                    <a:lumMod val="100000"/>
                    <a:shade val="100000"/>
                    <a:alpha val="71000"/>
                  </a:schemeClr>
                </a:gs>
                <a:gs pos="100000">
                  <a:schemeClr val="accent1">
                    <a:lumMod val="99000"/>
                    <a:satMod val="120000"/>
                    <a:shade val="78000"/>
                    <a:alpha val="71000"/>
                  </a:schemeClr>
                </a:gs>
              </a:gsLst>
              <a:lin ang="5400000" scaled="0"/>
              <a:tileRect/>
            </a:gradFill>
            <a:effectLst>
              <a:outerShdw blurRad="50800" dist="38100" dir="2700000" algn="tl" rotWithShape="0">
                <a:prstClr val="black">
                  <a:alpha val="40000"/>
                </a:prstClr>
              </a:outerShdw>
              <a:reflection blurRad="6350" stA="52000" endA="300" endPos="35000" dir="5400000" sy="-100000" algn="bl" rotWithShape="0"/>
            </a:effectLst>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r>
                <a:rPr lang="en-US" dirty="0" smtClean="0"/>
                <a:t>Draft</a:t>
              </a:r>
              <a:endParaRPr lang="en-US" dirty="0"/>
            </a:p>
          </p:txBody>
        </p:sp>
      </p:grpSp>
      <p:grpSp>
        <p:nvGrpSpPr>
          <p:cNvPr id="39" name="Group 38"/>
          <p:cNvGrpSpPr/>
          <p:nvPr/>
        </p:nvGrpSpPr>
        <p:grpSpPr>
          <a:xfrm rot="5400000">
            <a:off x="2642051" y="1722644"/>
            <a:ext cx="1313719" cy="1460148"/>
            <a:chOff x="430114" y="103332"/>
            <a:chExt cx="665224" cy="915771"/>
          </a:xfrm>
        </p:grpSpPr>
        <p:sp>
          <p:nvSpPr>
            <p:cNvPr id="40" name="Round Same Side Corner Rectangle 39" descr="Presentation Author: Eldrich Frazier&#10;Federal Geographic Data Committee&#10;http://www.fgdc.gov" title="Transparent Colored Boxes"/>
            <p:cNvSpPr/>
            <p:nvPr/>
          </p:nvSpPr>
          <p:spPr>
            <a:xfrm rot="5400000" flipH="1">
              <a:off x="386254" y="308647"/>
              <a:ext cx="914400" cy="503769"/>
            </a:xfrm>
            <a:prstGeom prst="round2SameRect">
              <a:avLst/>
            </a:prstGeom>
            <a:gradFill flip="none" rotWithShape="1">
              <a:gsLst>
                <a:gs pos="0">
                  <a:schemeClr val="bg1">
                    <a:lumMod val="95000"/>
                    <a:alpha val="9000"/>
                  </a:schemeClr>
                </a:gs>
                <a:gs pos="52000">
                  <a:schemeClr val="bg2">
                    <a:alpha val="80000"/>
                  </a:schemeClr>
                </a:gs>
              </a:gsLst>
              <a:lin ang="7560000" scaled="0"/>
              <a:tileRect/>
            </a:gradFill>
            <a:ln>
              <a:solidFill>
                <a:schemeClr val="bg2">
                  <a:lumMod val="75000"/>
                </a:schemeClr>
              </a:solidFill>
            </a:ln>
            <a:effectLst>
              <a:outerShdw blurRad="50800" dist="38100" dir="8100000" algn="tr" rotWithShape="0">
                <a:prstClr val="black">
                  <a:alpha val="40000"/>
                </a:prstClr>
              </a:outerShdw>
              <a:reflection blurRad="6350" stA="52000" endA="300" endPos="35000" dir="5400000" sy="-100000" algn="bl" rotWithShape="0"/>
            </a:effectLst>
            <a:scene3d>
              <a:camera prst="orthographicFront"/>
              <a:lightRig rig="balanced" dir="t"/>
            </a:scene3d>
            <a:sp3d prstMaterial="translucentPowder"/>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endParaRPr lang="en-US"/>
            </a:p>
          </p:txBody>
        </p:sp>
        <p:sp>
          <p:nvSpPr>
            <p:cNvPr id="41" name="Round Same Side Corner Rectangle 40" descr="Presentation Author: Eldrich Frazier&#10;Federal Geographic Data Committee&#10;http://www.fgdc.gov" title="Transparent Colored Boxes"/>
            <p:cNvSpPr/>
            <p:nvPr/>
          </p:nvSpPr>
          <p:spPr>
            <a:xfrm rot="16200000">
              <a:off x="50019" y="484798"/>
              <a:ext cx="914400" cy="154209"/>
            </a:xfrm>
            <a:prstGeom prst="round2SameRect">
              <a:avLst/>
            </a:prstGeom>
            <a:gradFill flip="none" rotWithShape="1">
              <a:gsLst>
                <a:gs pos="0">
                  <a:schemeClr val="accent1">
                    <a:satMod val="103000"/>
                    <a:lumMod val="102000"/>
                    <a:tint val="94000"/>
                    <a:alpha val="71000"/>
                  </a:schemeClr>
                </a:gs>
                <a:gs pos="50000">
                  <a:schemeClr val="accent1">
                    <a:satMod val="110000"/>
                    <a:lumMod val="100000"/>
                    <a:shade val="100000"/>
                    <a:alpha val="71000"/>
                  </a:schemeClr>
                </a:gs>
                <a:gs pos="100000">
                  <a:schemeClr val="accent1">
                    <a:lumMod val="99000"/>
                    <a:satMod val="120000"/>
                    <a:shade val="78000"/>
                    <a:alpha val="71000"/>
                  </a:schemeClr>
                </a:gs>
              </a:gsLst>
              <a:lin ang="5400000" scaled="0"/>
              <a:tileRect/>
            </a:gradFill>
            <a:effectLst>
              <a:outerShdw blurRad="50800" dist="38100" dir="2700000" algn="tl" rotWithShape="0">
                <a:prstClr val="black">
                  <a:alpha val="40000"/>
                </a:prstClr>
              </a:outerShdw>
              <a:reflection blurRad="6350" stA="52000" endA="300" endPos="35000" dir="5400000" sy="-100000" algn="bl" rotWithShape="0"/>
            </a:effectLst>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r>
                <a:rPr lang="en-US" dirty="0" smtClean="0"/>
                <a:t>Project</a:t>
              </a:r>
              <a:endParaRPr lang="en-US" dirty="0"/>
            </a:p>
          </p:txBody>
        </p:sp>
      </p:grpSp>
      <p:grpSp>
        <p:nvGrpSpPr>
          <p:cNvPr id="7" name="Group 6"/>
          <p:cNvGrpSpPr/>
          <p:nvPr/>
        </p:nvGrpSpPr>
        <p:grpSpPr>
          <a:xfrm rot="5400000">
            <a:off x="736302" y="1419665"/>
            <a:ext cx="1320806" cy="2073186"/>
            <a:chOff x="426525" y="103332"/>
            <a:chExt cx="668813" cy="915771"/>
          </a:xfrm>
        </p:grpSpPr>
        <p:sp>
          <p:nvSpPr>
            <p:cNvPr id="8" name="Round Same Side Corner Rectangle 7" descr="Presentation Author: Eldrich Frazier&#10;Federal Geographic Data Committee&#10;http://www.fgdc.gov" title="Transparent Colored Boxes"/>
            <p:cNvSpPr/>
            <p:nvPr/>
          </p:nvSpPr>
          <p:spPr>
            <a:xfrm rot="5400000" flipH="1">
              <a:off x="386254" y="308647"/>
              <a:ext cx="914400" cy="503769"/>
            </a:xfrm>
            <a:prstGeom prst="round2SameRect">
              <a:avLst/>
            </a:prstGeom>
            <a:gradFill flip="none" rotWithShape="1">
              <a:gsLst>
                <a:gs pos="0">
                  <a:schemeClr val="bg1">
                    <a:lumMod val="95000"/>
                    <a:alpha val="9000"/>
                  </a:schemeClr>
                </a:gs>
                <a:gs pos="52000">
                  <a:schemeClr val="bg2">
                    <a:alpha val="80000"/>
                  </a:schemeClr>
                </a:gs>
              </a:gsLst>
              <a:lin ang="7560000" scaled="0"/>
              <a:tileRect/>
            </a:gradFill>
            <a:ln>
              <a:solidFill>
                <a:schemeClr val="bg2">
                  <a:lumMod val="75000"/>
                </a:schemeClr>
              </a:solidFill>
            </a:ln>
            <a:effectLst>
              <a:outerShdw blurRad="50800" dist="38100" dir="8100000" algn="tr" rotWithShape="0">
                <a:prstClr val="black">
                  <a:alpha val="40000"/>
                </a:prstClr>
              </a:outerShdw>
              <a:reflection blurRad="6350" stA="52000" endA="300" endPos="35000" dir="5400000" sy="-100000" algn="bl" rotWithShape="0"/>
            </a:effectLst>
            <a:scene3d>
              <a:camera prst="orthographicFront"/>
              <a:lightRig rig="balanced" dir="t"/>
            </a:scene3d>
            <a:sp3d prstMaterial="translucentPowder"/>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endParaRPr lang="en-US"/>
            </a:p>
          </p:txBody>
        </p:sp>
        <p:sp>
          <p:nvSpPr>
            <p:cNvPr id="9" name="Round Same Side Corner Rectangle 8" descr="Presentation Author: Eldrich Frazier&#10;Federal Geographic Data Committee&#10;http://www.fgdc.gov" title="Transparent Colored Boxes"/>
            <p:cNvSpPr/>
            <p:nvPr/>
          </p:nvSpPr>
          <p:spPr>
            <a:xfrm rot="16200000">
              <a:off x="48224" y="483004"/>
              <a:ext cx="914400" cy="157797"/>
            </a:xfrm>
            <a:prstGeom prst="round2SameRect">
              <a:avLst/>
            </a:prstGeom>
            <a:gradFill flip="none" rotWithShape="1">
              <a:gsLst>
                <a:gs pos="0">
                  <a:schemeClr val="accent1">
                    <a:satMod val="103000"/>
                    <a:lumMod val="102000"/>
                    <a:tint val="94000"/>
                    <a:alpha val="71000"/>
                  </a:schemeClr>
                </a:gs>
                <a:gs pos="50000">
                  <a:schemeClr val="accent1">
                    <a:satMod val="110000"/>
                    <a:lumMod val="100000"/>
                    <a:shade val="100000"/>
                    <a:alpha val="71000"/>
                  </a:schemeClr>
                </a:gs>
                <a:gs pos="100000">
                  <a:schemeClr val="accent1">
                    <a:lumMod val="99000"/>
                    <a:satMod val="120000"/>
                    <a:shade val="78000"/>
                    <a:alpha val="71000"/>
                  </a:schemeClr>
                </a:gs>
              </a:gsLst>
              <a:lin ang="5400000" scaled="0"/>
              <a:tileRect/>
            </a:gradFill>
            <a:effectLst>
              <a:outerShdw blurRad="50800" dist="38100" dir="2700000" algn="tl" rotWithShape="0">
                <a:prstClr val="black">
                  <a:alpha val="40000"/>
                </a:prstClr>
              </a:outerShdw>
              <a:reflection blurRad="6350" stA="52000" endA="300" endPos="35000" dir="5400000" sy="-100000" algn="bl" rotWithShape="0"/>
            </a:effectLst>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r>
                <a:rPr lang="en-US" dirty="0" smtClean="0"/>
                <a:t>Proposal</a:t>
              </a:r>
              <a:endParaRPr lang="en-US" dirty="0"/>
            </a:p>
          </p:txBody>
        </p:sp>
      </p:grpSp>
      <p:sp>
        <p:nvSpPr>
          <p:cNvPr id="24" name="Rounded Rectangle 23"/>
          <p:cNvSpPr/>
          <p:nvPr/>
        </p:nvSpPr>
        <p:spPr>
          <a:xfrm>
            <a:off x="448660" y="2233645"/>
            <a:ext cx="837127" cy="5240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smtClean="0"/>
              <a:t>Develop Proposal</a:t>
            </a:r>
            <a:endParaRPr lang="en-US" sz="1200"/>
          </a:p>
        </p:txBody>
      </p:sp>
      <p:sp>
        <p:nvSpPr>
          <p:cNvPr id="25" name="TextBox 24"/>
          <p:cNvSpPr txBox="1"/>
          <p:nvPr/>
        </p:nvSpPr>
        <p:spPr>
          <a:xfrm>
            <a:off x="448660" y="2781917"/>
            <a:ext cx="1873876" cy="215444"/>
          </a:xfrm>
          <a:prstGeom prst="rect">
            <a:avLst/>
          </a:prstGeom>
          <a:noFill/>
        </p:spPr>
        <p:txBody>
          <a:bodyPr wrap="square" rtlCol="0">
            <a:spAutoFit/>
          </a:bodyPr>
          <a:lstStyle/>
          <a:p>
            <a:pPr algn="ctr"/>
            <a:r>
              <a:rPr lang="en-US" sz="800" b="1" dirty="0" smtClean="0"/>
              <a:t>Standards Working Group</a:t>
            </a:r>
            <a:endParaRPr lang="en-US" sz="800" b="1" dirty="0"/>
          </a:p>
        </p:txBody>
      </p:sp>
      <p:sp>
        <p:nvSpPr>
          <p:cNvPr id="26" name="Rounded Rectangle 25"/>
          <p:cNvSpPr/>
          <p:nvPr/>
        </p:nvSpPr>
        <p:spPr>
          <a:xfrm>
            <a:off x="1434540" y="2243583"/>
            <a:ext cx="837127" cy="5240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t>Review</a:t>
            </a:r>
          </a:p>
          <a:p>
            <a:pPr algn="ctr"/>
            <a:r>
              <a:rPr lang="en-US" sz="1200" dirty="0" smtClean="0"/>
              <a:t>Proposal</a:t>
            </a:r>
            <a:endParaRPr lang="en-US" sz="1200" dirty="0"/>
          </a:p>
        </p:txBody>
      </p:sp>
      <p:sp>
        <p:nvSpPr>
          <p:cNvPr id="27" name="Rounded Rectangle 26"/>
          <p:cNvSpPr/>
          <p:nvPr/>
        </p:nvSpPr>
        <p:spPr>
          <a:xfrm>
            <a:off x="2698602" y="2260526"/>
            <a:ext cx="1208032" cy="5240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t>Setup Project</a:t>
            </a:r>
            <a:endParaRPr lang="en-US" sz="1200" dirty="0"/>
          </a:p>
        </p:txBody>
      </p:sp>
      <p:sp>
        <p:nvSpPr>
          <p:cNvPr id="30" name="Rounded Rectangle 29"/>
          <p:cNvSpPr/>
          <p:nvPr/>
        </p:nvSpPr>
        <p:spPr>
          <a:xfrm>
            <a:off x="4295123" y="2238758"/>
            <a:ext cx="837127" cy="5240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100" dirty="0" smtClean="0"/>
              <a:t>Produce Working Draft</a:t>
            </a:r>
            <a:endParaRPr lang="en-US" sz="1100" dirty="0"/>
          </a:p>
        </p:txBody>
      </p:sp>
      <p:sp>
        <p:nvSpPr>
          <p:cNvPr id="31" name="TextBox 30"/>
          <p:cNvSpPr txBox="1"/>
          <p:nvPr/>
        </p:nvSpPr>
        <p:spPr>
          <a:xfrm>
            <a:off x="4132793" y="2787970"/>
            <a:ext cx="1138487" cy="338554"/>
          </a:xfrm>
          <a:prstGeom prst="rect">
            <a:avLst/>
          </a:prstGeom>
          <a:noFill/>
        </p:spPr>
        <p:txBody>
          <a:bodyPr wrap="square" rtlCol="0">
            <a:spAutoFit/>
          </a:bodyPr>
          <a:lstStyle/>
          <a:p>
            <a:pPr algn="ctr"/>
            <a:r>
              <a:rPr lang="en-US" sz="800" b="1" dirty="0" smtClean="0"/>
              <a:t>Standards Development Group</a:t>
            </a:r>
            <a:endParaRPr lang="en-US" sz="800" b="1" dirty="0"/>
          </a:p>
        </p:txBody>
      </p:sp>
      <p:sp>
        <p:nvSpPr>
          <p:cNvPr id="32" name="Rounded Rectangle 31"/>
          <p:cNvSpPr/>
          <p:nvPr/>
        </p:nvSpPr>
        <p:spPr>
          <a:xfrm>
            <a:off x="5281003" y="2248696"/>
            <a:ext cx="837127" cy="5240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100" dirty="0" smtClean="0"/>
              <a:t>Review Working Draft</a:t>
            </a:r>
            <a:endParaRPr lang="en-US" sz="1100" dirty="0"/>
          </a:p>
        </p:txBody>
      </p:sp>
      <p:grpSp>
        <p:nvGrpSpPr>
          <p:cNvPr id="42" name="Group 41"/>
          <p:cNvGrpSpPr/>
          <p:nvPr/>
        </p:nvGrpSpPr>
        <p:grpSpPr>
          <a:xfrm rot="5400000">
            <a:off x="2602320" y="1002713"/>
            <a:ext cx="1395416" cy="5933544"/>
            <a:chOff x="417054" y="103332"/>
            <a:chExt cx="626743" cy="915771"/>
          </a:xfrm>
        </p:grpSpPr>
        <p:sp>
          <p:nvSpPr>
            <p:cNvPr id="43" name="Round Same Side Corner Rectangle 42" descr="Presentation Author: Eldrich Frazier&#10;Federal Geographic Data Committee&#10;http://www.fgdc.gov" title="Transparent Colored Boxes"/>
            <p:cNvSpPr/>
            <p:nvPr/>
          </p:nvSpPr>
          <p:spPr>
            <a:xfrm rot="5400000" flipH="1">
              <a:off x="336459" y="310393"/>
              <a:ext cx="914400" cy="500277"/>
            </a:xfrm>
            <a:prstGeom prst="round2SameRect">
              <a:avLst/>
            </a:prstGeom>
            <a:gradFill flip="none" rotWithShape="1">
              <a:gsLst>
                <a:gs pos="0">
                  <a:schemeClr val="bg1">
                    <a:lumMod val="95000"/>
                    <a:alpha val="9000"/>
                  </a:schemeClr>
                </a:gs>
                <a:gs pos="52000">
                  <a:schemeClr val="bg2">
                    <a:alpha val="80000"/>
                  </a:schemeClr>
                </a:gs>
              </a:gsLst>
              <a:lin ang="7560000" scaled="0"/>
              <a:tileRect/>
            </a:gradFill>
            <a:ln>
              <a:solidFill>
                <a:schemeClr val="bg2">
                  <a:lumMod val="75000"/>
                </a:schemeClr>
              </a:solidFill>
            </a:ln>
            <a:effectLst>
              <a:outerShdw blurRad="50800" dist="38100" dir="8100000" algn="tr" rotWithShape="0">
                <a:prstClr val="black">
                  <a:alpha val="40000"/>
                </a:prstClr>
              </a:outerShdw>
              <a:reflection blurRad="6350" stA="52000" endA="300" endPos="35000" dir="5400000" sy="-100000" algn="bl" rotWithShape="0"/>
            </a:effectLst>
            <a:scene3d>
              <a:camera prst="orthographicFront"/>
              <a:lightRig rig="balanced" dir="t"/>
            </a:scene3d>
            <a:sp3d prstMaterial="translucentPowder"/>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endParaRPr lang="en-US"/>
            </a:p>
          </p:txBody>
        </p:sp>
        <p:sp>
          <p:nvSpPr>
            <p:cNvPr id="44" name="Round Same Side Corner Rectangle 43" descr="Presentation Author: Eldrich Frazier&#10;Federal Geographic Data Committee&#10;http://www.fgdc.gov" title="Transparent Colored Boxes"/>
            <p:cNvSpPr/>
            <p:nvPr/>
          </p:nvSpPr>
          <p:spPr>
            <a:xfrm rot="16200000">
              <a:off x="22003" y="498383"/>
              <a:ext cx="915771" cy="125669"/>
            </a:xfrm>
            <a:prstGeom prst="round2SameRect">
              <a:avLst/>
            </a:prstGeom>
            <a:gradFill flip="none" rotWithShape="1">
              <a:gsLst>
                <a:gs pos="0">
                  <a:schemeClr val="accent1">
                    <a:satMod val="103000"/>
                    <a:lumMod val="102000"/>
                    <a:tint val="94000"/>
                    <a:alpha val="71000"/>
                  </a:schemeClr>
                </a:gs>
                <a:gs pos="50000">
                  <a:schemeClr val="accent1">
                    <a:satMod val="110000"/>
                    <a:lumMod val="100000"/>
                    <a:shade val="100000"/>
                    <a:alpha val="71000"/>
                  </a:schemeClr>
                </a:gs>
                <a:gs pos="100000">
                  <a:schemeClr val="accent1">
                    <a:lumMod val="99000"/>
                    <a:satMod val="120000"/>
                    <a:shade val="78000"/>
                    <a:alpha val="71000"/>
                  </a:schemeClr>
                </a:gs>
              </a:gsLst>
              <a:lin ang="5400000" scaled="0"/>
              <a:tileRect/>
            </a:gradFill>
            <a:effectLst>
              <a:outerShdw blurRad="50800" dist="38100" dir="2700000" algn="tl" rotWithShape="0">
                <a:prstClr val="black">
                  <a:alpha val="40000"/>
                </a:prstClr>
              </a:outerShdw>
              <a:reflection blurRad="6350" stA="52000" endA="300" endPos="35000" dir="5400000" sy="-100000" algn="bl" rotWithShape="0"/>
            </a:effectLst>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r>
                <a:rPr lang="en-US" dirty="0" smtClean="0"/>
                <a:t>Review</a:t>
              </a:r>
              <a:endParaRPr lang="en-US" dirty="0"/>
            </a:p>
          </p:txBody>
        </p:sp>
      </p:grpSp>
      <p:sp>
        <p:nvSpPr>
          <p:cNvPr id="45" name="Rounded Rectangle 44"/>
          <p:cNvSpPr/>
          <p:nvPr/>
        </p:nvSpPr>
        <p:spPr>
          <a:xfrm>
            <a:off x="409232" y="3722051"/>
            <a:ext cx="996696" cy="58521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00" b="1" dirty="0" smtClean="0">
                <a:latin typeface="Arial Narrow" charset="0"/>
                <a:ea typeface="Arial Narrow" charset="0"/>
                <a:cs typeface="Arial Narrow" charset="0"/>
              </a:rPr>
              <a:t>Review &amp; Evaluate Committee Draft</a:t>
            </a:r>
            <a:endParaRPr lang="en-US" sz="900" b="1" dirty="0">
              <a:latin typeface="Arial Narrow" charset="0"/>
              <a:ea typeface="Arial Narrow" charset="0"/>
              <a:cs typeface="Arial Narrow" charset="0"/>
            </a:endParaRPr>
          </a:p>
        </p:txBody>
      </p:sp>
      <p:sp>
        <p:nvSpPr>
          <p:cNvPr id="46" name="Rounded Rectangle 45"/>
          <p:cNvSpPr/>
          <p:nvPr/>
        </p:nvSpPr>
        <p:spPr>
          <a:xfrm>
            <a:off x="1378642" y="3731989"/>
            <a:ext cx="996696" cy="58521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00" b="1" dirty="0" smtClean="0">
                <a:latin typeface="Arial Narrow" charset="0"/>
                <a:ea typeface="Arial Narrow" charset="0"/>
                <a:cs typeface="Arial Narrow" charset="0"/>
              </a:rPr>
              <a:t>Approve Standard for Public Review</a:t>
            </a:r>
            <a:endParaRPr lang="en-US" sz="900" b="1" dirty="0">
              <a:latin typeface="Arial Narrow" charset="0"/>
              <a:ea typeface="Arial Narrow" charset="0"/>
              <a:cs typeface="Arial Narrow" charset="0"/>
            </a:endParaRPr>
          </a:p>
        </p:txBody>
      </p:sp>
      <p:sp>
        <p:nvSpPr>
          <p:cNvPr id="47" name="Rounded Rectangle 46"/>
          <p:cNvSpPr/>
          <p:nvPr/>
        </p:nvSpPr>
        <p:spPr>
          <a:xfrm>
            <a:off x="2348052" y="3741097"/>
            <a:ext cx="996696" cy="58521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00" b="1" dirty="0" smtClean="0">
                <a:latin typeface="Arial Narrow" charset="0"/>
                <a:ea typeface="Arial Narrow" charset="0"/>
                <a:cs typeface="Arial Narrow" charset="0"/>
              </a:rPr>
              <a:t>Coordinate Public Review</a:t>
            </a:r>
            <a:endParaRPr lang="en-US" sz="900" b="1" dirty="0">
              <a:latin typeface="Arial Narrow" charset="0"/>
              <a:ea typeface="Arial Narrow" charset="0"/>
              <a:cs typeface="Arial Narrow" charset="0"/>
            </a:endParaRPr>
          </a:p>
        </p:txBody>
      </p:sp>
      <p:sp>
        <p:nvSpPr>
          <p:cNvPr id="48" name="Rounded Rectangle 47"/>
          <p:cNvSpPr/>
          <p:nvPr/>
        </p:nvSpPr>
        <p:spPr>
          <a:xfrm>
            <a:off x="3317462" y="3751035"/>
            <a:ext cx="996696" cy="58521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00" b="1" dirty="0" smtClean="0">
                <a:latin typeface="Arial Narrow" charset="0"/>
                <a:ea typeface="Arial Narrow" charset="0"/>
                <a:cs typeface="Arial Narrow" charset="0"/>
              </a:rPr>
              <a:t>Respond to Public Review</a:t>
            </a:r>
            <a:endParaRPr lang="en-US" sz="900" b="1" dirty="0">
              <a:latin typeface="Arial Narrow" charset="0"/>
              <a:ea typeface="Arial Narrow" charset="0"/>
              <a:cs typeface="Arial Narrow" charset="0"/>
            </a:endParaRPr>
          </a:p>
        </p:txBody>
      </p:sp>
      <p:sp>
        <p:nvSpPr>
          <p:cNvPr id="49" name="Rounded Rectangle 48"/>
          <p:cNvSpPr/>
          <p:nvPr/>
        </p:nvSpPr>
        <p:spPr>
          <a:xfrm>
            <a:off x="4286872" y="3743496"/>
            <a:ext cx="996696" cy="58521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00" b="1" dirty="0" smtClean="0">
                <a:latin typeface="Arial Narrow" charset="0"/>
                <a:ea typeface="Arial Narrow" charset="0"/>
                <a:cs typeface="Arial Narrow" charset="0"/>
              </a:rPr>
              <a:t>Evaluate Responsiveness to Public Comments</a:t>
            </a:r>
            <a:endParaRPr lang="en-US" sz="900" b="1" dirty="0">
              <a:latin typeface="Arial Narrow" charset="0"/>
              <a:ea typeface="Arial Narrow" charset="0"/>
              <a:cs typeface="Arial Narrow" charset="0"/>
            </a:endParaRPr>
          </a:p>
        </p:txBody>
      </p:sp>
      <p:sp>
        <p:nvSpPr>
          <p:cNvPr id="50" name="Rounded Rectangle 49"/>
          <p:cNvSpPr/>
          <p:nvPr/>
        </p:nvSpPr>
        <p:spPr>
          <a:xfrm>
            <a:off x="5256284" y="3753434"/>
            <a:ext cx="996696" cy="58521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00" b="1" dirty="0" smtClean="0">
                <a:latin typeface="Arial Narrow" charset="0"/>
                <a:ea typeface="Arial Narrow" charset="0"/>
                <a:cs typeface="Arial Narrow" charset="0"/>
              </a:rPr>
              <a:t>Approve Standard for Endorsement</a:t>
            </a:r>
            <a:endParaRPr lang="en-US" sz="900" b="1" dirty="0">
              <a:latin typeface="Arial Narrow" charset="0"/>
              <a:ea typeface="Arial Narrow" charset="0"/>
              <a:cs typeface="Arial Narrow" charset="0"/>
            </a:endParaRPr>
          </a:p>
        </p:txBody>
      </p:sp>
      <p:sp>
        <p:nvSpPr>
          <p:cNvPr id="51" name="TextBox 50"/>
          <p:cNvSpPr txBox="1"/>
          <p:nvPr/>
        </p:nvSpPr>
        <p:spPr>
          <a:xfrm>
            <a:off x="5218934" y="4334915"/>
            <a:ext cx="1091103" cy="215444"/>
          </a:xfrm>
          <a:prstGeom prst="rect">
            <a:avLst/>
          </a:prstGeom>
          <a:noFill/>
        </p:spPr>
        <p:txBody>
          <a:bodyPr wrap="square" rtlCol="0">
            <a:spAutoFit/>
          </a:bodyPr>
          <a:lstStyle/>
          <a:p>
            <a:r>
              <a:rPr lang="en-US" sz="800" b="1" smtClean="0"/>
              <a:t>Coordination Group</a:t>
            </a:r>
            <a:endParaRPr lang="en-US" sz="800" b="1" dirty="0"/>
          </a:p>
        </p:txBody>
      </p:sp>
      <p:sp>
        <p:nvSpPr>
          <p:cNvPr id="52" name="TextBox 51"/>
          <p:cNvSpPr txBox="1"/>
          <p:nvPr/>
        </p:nvSpPr>
        <p:spPr>
          <a:xfrm>
            <a:off x="4153923" y="4328785"/>
            <a:ext cx="1138487" cy="338554"/>
          </a:xfrm>
          <a:prstGeom prst="rect">
            <a:avLst/>
          </a:prstGeom>
          <a:noFill/>
        </p:spPr>
        <p:txBody>
          <a:bodyPr wrap="square" rtlCol="0">
            <a:spAutoFit/>
          </a:bodyPr>
          <a:lstStyle/>
          <a:p>
            <a:pPr algn="ctr"/>
            <a:r>
              <a:rPr lang="en-US" sz="800" b="1" smtClean="0"/>
              <a:t>Standards Working Group</a:t>
            </a:r>
            <a:endParaRPr lang="en-US" sz="800" b="1" dirty="0"/>
          </a:p>
        </p:txBody>
      </p:sp>
      <p:sp>
        <p:nvSpPr>
          <p:cNvPr id="53" name="TextBox 52"/>
          <p:cNvSpPr txBox="1"/>
          <p:nvPr/>
        </p:nvSpPr>
        <p:spPr>
          <a:xfrm>
            <a:off x="3266078" y="4328642"/>
            <a:ext cx="1138487" cy="338554"/>
          </a:xfrm>
          <a:prstGeom prst="rect">
            <a:avLst/>
          </a:prstGeom>
          <a:noFill/>
        </p:spPr>
        <p:txBody>
          <a:bodyPr wrap="square" rtlCol="0">
            <a:spAutoFit/>
          </a:bodyPr>
          <a:lstStyle/>
          <a:p>
            <a:pPr algn="ctr"/>
            <a:r>
              <a:rPr lang="en-US" sz="800" b="1" dirty="0" smtClean="0"/>
              <a:t>Standards Development Group</a:t>
            </a:r>
            <a:endParaRPr lang="en-US" sz="800" b="1" dirty="0"/>
          </a:p>
        </p:txBody>
      </p:sp>
      <p:sp>
        <p:nvSpPr>
          <p:cNvPr id="54" name="TextBox 53"/>
          <p:cNvSpPr txBox="1"/>
          <p:nvPr/>
        </p:nvSpPr>
        <p:spPr>
          <a:xfrm>
            <a:off x="333256" y="4328642"/>
            <a:ext cx="1138487" cy="338554"/>
          </a:xfrm>
          <a:prstGeom prst="rect">
            <a:avLst/>
          </a:prstGeom>
          <a:noFill/>
        </p:spPr>
        <p:txBody>
          <a:bodyPr wrap="square" rtlCol="0">
            <a:spAutoFit/>
          </a:bodyPr>
          <a:lstStyle/>
          <a:p>
            <a:pPr algn="ctr"/>
            <a:r>
              <a:rPr lang="en-US" sz="800" b="1" smtClean="0"/>
              <a:t>Standards Working Group</a:t>
            </a:r>
            <a:endParaRPr lang="en-US" sz="800" b="1" dirty="0"/>
          </a:p>
        </p:txBody>
      </p:sp>
      <p:sp>
        <p:nvSpPr>
          <p:cNvPr id="55" name="Oval 54"/>
          <p:cNvSpPr/>
          <p:nvPr/>
        </p:nvSpPr>
        <p:spPr>
          <a:xfrm>
            <a:off x="409233" y="2174483"/>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effectLst>
                  <a:innerShdw blurRad="63500" dist="50800" dir="2700000">
                    <a:prstClr val="black">
                      <a:alpha val="50000"/>
                    </a:prstClr>
                  </a:innerShdw>
                </a:effectLst>
              </a:rPr>
              <a:t>1</a:t>
            </a:r>
            <a:endParaRPr lang="en-US" sz="1400" b="1" i="1" dirty="0">
              <a:effectLst>
                <a:innerShdw blurRad="63500" dist="50800" dir="2700000">
                  <a:prstClr val="black">
                    <a:alpha val="50000"/>
                  </a:prstClr>
                </a:innerShdw>
              </a:effectLst>
            </a:endParaRPr>
          </a:p>
        </p:txBody>
      </p:sp>
      <p:sp>
        <p:nvSpPr>
          <p:cNvPr id="57" name="Oval 56"/>
          <p:cNvSpPr/>
          <p:nvPr/>
        </p:nvSpPr>
        <p:spPr>
          <a:xfrm>
            <a:off x="1409476" y="2171237"/>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effectLst>
                  <a:innerShdw blurRad="63500" dist="50800" dir="2700000">
                    <a:prstClr val="black">
                      <a:alpha val="50000"/>
                    </a:prstClr>
                  </a:innerShdw>
                </a:effectLst>
              </a:rPr>
              <a:t>2</a:t>
            </a:r>
            <a:endParaRPr lang="en-US" sz="1400" b="1" i="1" dirty="0">
              <a:effectLst>
                <a:innerShdw blurRad="63500" dist="50800" dir="2700000">
                  <a:prstClr val="black">
                    <a:alpha val="50000"/>
                  </a:prstClr>
                </a:innerShdw>
              </a:effectLst>
            </a:endParaRPr>
          </a:p>
        </p:txBody>
      </p:sp>
      <p:sp>
        <p:nvSpPr>
          <p:cNvPr id="58" name="Oval 57"/>
          <p:cNvSpPr/>
          <p:nvPr/>
        </p:nvSpPr>
        <p:spPr>
          <a:xfrm>
            <a:off x="2639867" y="2186444"/>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effectLst>
                  <a:innerShdw blurRad="63500" dist="50800" dir="2700000">
                    <a:prstClr val="black">
                      <a:alpha val="50000"/>
                    </a:prstClr>
                  </a:innerShdw>
                </a:effectLst>
              </a:rPr>
              <a:t>3</a:t>
            </a:r>
            <a:endParaRPr lang="en-US" sz="1400" b="1" i="1" dirty="0">
              <a:effectLst>
                <a:innerShdw blurRad="63500" dist="50800" dir="2700000">
                  <a:prstClr val="black">
                    <a:alpha val="50000"/>
                  </a:prstClr>
                </a:innerShdw>
              </a:effectLst>
            </a:endParaRPr>
          </a:p>
        </p:txBody>
      </p:sp>
      <p:sp>
        <p:nvSpPr>
          <p:cNvPr id="59" name="Oval 58"/>
          <p:cNvSpPr/>
          <p:nvPr/>
        </p:nvSpPr>
        <p:spPr>
          <a:xfrm>
            <a:off x="351581" y="3610128"/>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85000" lnSpcReduction="20000"/>
          </a:bodyPr>
          <a:lstStyle/>
          <a:p>
            <a:pPr algn="ctr"/>
            <a:r>
              <a:rPr lang="en-US" sz="1400" b="1" i="1" dirty="0" smtClean="0">
                <a:effectLst>
                  <a:innerShdw blurRad="63500" dist="50800" dir="2700000">
                    <a:prstClr val="black">
                      <a:alpha val="50000"/>
                    </a:prstClr>
                  </a:innerShdw>
                </a:effectLst>
                <a:latin typeface="Calibri" charset="0"/>
                <a:ea typeface="Calibri" charset="0"/>
                <a:cs typeface="Calibri" charset="0"/>
              </a:rPr>
              <a:t>6</a:t>
            </a:r>
            <a:endParaRPr lang="en-US" sz="1400" b="1" i="1" dirty="0">
              <a:effectLst>
                <a:innerShdw blurRad="63500" dist="50800" dir="2700000">
                  <a:prstClr val="black">
                    <a:alpha val="50000"/>
                  </a:prstClr>
                </a:innerShdw>
              </a:effectLst>
              <a:latin typeface="Calibri" charset="0"/>
              <a:ea typeface="Calibri" charset="0"/>
              <a:cs typeface="Calibri" charset="0"/>
            </a:endParaRPr>
          </a:p>
        </p:txBody>
      </p:sp>
      <p:sp>
        <p:nvSpPr>
          <p:cNvPr id="60" name="Oval 59"/>
          <p:cNvSpPr/>
          <p:nvPr/>
        </p:nvSpPr>
        <p:spPr>
          <a:xfrm>
            <a:off x="4253462" y="2185663"/>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effectLst>
                  <a:innerShdw blurRad="63500" dist="50800" dir="2700000">
                    <a:prstClr val="black">
                      <a:alpha val="50000"/>
                    </a:prstClr>
                  </a:innerShdw>
                </a:effectLst>
              </a:rPr>
              <a:t>4</a:t>
            </a:r>
            <a:endParaRPr lang="en-US" sz="1400" b="1" i="1" dirty="0">
              <a:effectLst>
                <a:innerShdw blurRad="63500" dist="50800" dir="2700000">
                  <a:prstClr val="black">
                    <a:alpha val="50000"/>
                  </a:prstClr>
                </a:innerShdw>
              </a:effectLst>
            </a:endParaRPr>
          </a:p>
        </p:txBody>
      </p:sp>
      <p:sp>
        <p:nvSpPr>
          <p:cNvPr id="61" name="Oval 60"/>
          <p:cNvSpPr/>
          <p:nvPr/>
        </p:nvSpPr>
        <p:spPr>
          <a:xfrm>
            <a:off x="5251499" y="2171237"/>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effectLst>
                  <a:innerShdw blurRad="63500" dist="50800" dir="2700000">
                    <a:prstClr val="black">
                      <a:alpha val="50000"/>
                    </a:prstClr>
                  </a:innerShdw>
                </a:effectLst>
              </a:rPr>
              <a:t>5</a:t>
            </a:r>
            <a:endParaRPr lang="en-US" sz="1400" b="1" i="1" dirty="0">
              <a:effectLst>
                <a:innerShdw blurRad="63500" dist="50800" dir="2700000">
                  <a:prstClr val="black">
                    <a:alpha val="50000"/>
                  </a:prstClr>
                </a:innerShdw>
              </a:effectLst>
            </a:endParaRPr>
          </a:p>
        </p:txBody>
      </p:sp>
      <p:sp>
        <p:nvSpPr>
          <p:cNvPr id="63" name="Oval 62"/>
          <p:cNvSpPr/>
          <p:nvPr/>
        </p:nvSpPr>
        <p:spPr>
          <a:xfrm>
            <a:off x="1357872" y="3604913"/>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85000" lnSpcReduction="20000"/>
          </a:bodyPr>
          <a:lstStyle/>
          <a:p>
            <a:pPr algn="ctr"/>
            <a:r>
              <a:rPr lang="en-US" sz="1400" b="1" i="1" dirty="0" smtClean="0">
                <a:effectLst>
                  <a:innerShdw blurRad="63500" dist="50800" dir="2700000">
                    <a:prstClr val="black">
                      <a:alpha val="50000"/>
                    </a:prstClr>
                  </a:innerShdw>
                </a:effectLst>
                <a:latin typeface="Calibri" charset="0"/>
                <a:ea typeface="Calibri" charset="0"/>
                <a:cs typeface="Calibri" charset="0"/>
              </a:rPr>
              <a:t>7</a:t>
            </a:r>
            <a:endParaRPr lang="en-US" sz="1400" b="1" i="1" dirty="0">
              <a:effectLst>
                <a:innerShdw blurRad="63500" dist="50800" dir="2700000">
                  <a:prstClr val="black">
                    <a:alpha val="50000"/>
                  </a:prstClr>
                </a:innerShdw>
              </a:effectLst>
              <a:latin typeface="Calibri" charset="0"/>
              <a:ea typeface="Calibri" charset="0"/>
              <a:cs typeface="Calibri" charset="0"/>
            </a:endParaRPr>
          </a:p>
        </p:txBody>
      </p:sp>
      <p:sp>
        <p:nvSpPr>
          <p:cNvPr id="64" name="Oval 63"/>
          <p:cNvSpPr/>
          <p:nvPr/>
        </p:nvSpPr>
        <p:spPr>
          <a:xfrm>
            <a:off x="2337133" y="3613681"/>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85000" lnSpcReduction="20000"/>
          </a:bodyPr>
          <a:lstStyle/>
          <a:p>
            <a:pPr algn="ctr"/>
            <a:r>
              <a:rPr lang="en-US" sz="1400" b="1" i="1" dirty="0" smtClean="0">
                <a:effectLst>
                  <a:innerShdw blurRad="63500" dist="50800" dir="2700000">
                    <a:prstClr val="black">
                      <a:alpha val="50000"/>
                    </a:prstClr>
                  </a:innerShdw>
                </a:effectLst>
                <a:latin typeface="Calibri" charset="0"/>
                <a:ea typeface="Calibri" charset="0"/>
                <a:cs typeface="Calibri" charset="0"/>
              </a:rPr>
              <a:t>8</a:t>
            </a:r>
            <a:endParaRPr lang="en-US" sz="1400" b="1" i="1" dirty="0">
              <a:effectLst>
                <a:innerShdw blurRad="63500" dist="50800" dir="2700000">
                  <a:prstClr val="black">
                    <a:alpha val="50000"/>
                  </a:prstClr>
                </a:innerShdw>
              </a:effectLst>
              <a:latin typeface="Calibri" charset="0"/>
              <a:ea typeface="Calibri" charset="0"/>
              <a:cs typeface="Calibri" charset="0"/>
            </a:endParaRPr>
          </a:p>
        </p:txBody>
      </p:sp>
      <p:sp>
        <p:nvSpPr>
          <p:cNvPr id="65" name="Oval 64"/>
          <p:cNvSpPr/>
          <p:nvPr/>
        </p:nvSpPr>
        <p:spPr>
          <a:xfrm>
            <a:off x="3319646" y="3625778"/>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85000" lnSpcReduction="20000"/>
          </a:bodyPr>
          <a:lstStyle/>
          <a:p>
            <a:pPr algn="ctr"/>
            <a:r>
              <a:rPr lang="en-US" sz="1400" b="1" i="1" dirty="0" smtClean="0">
                <a:effectLst>
                  <a:innerShdw blurRad="63500" dist="50800" dir="2700000">
                    <a:prstClr val="black">
                      <a:alpha val="50000"/>
                    </a:prstClr>
                  </a:innerShdw>
                </a:effectLst>
                <a:latin typeface="Calibri" charset="0"/>
                <a:ea typeface="Calibri" charset="0"/>
                <a:cs typeface="Calibri" charset="0"/>
              </a:rPr>
              <a:t>9</a:t>
            </a:r>
            <a:endParaRPr lang="en-US" sz="1400" b="1" i="1" dirty="0">
              <a:effectLst>
                <a:innerShdw blurRad="63500" dist="50800" dir="2700000">
                  <a:prstClr val="black">
                    <a:alpha val="50000"/>
                  </a:prstClr>
                </a:innerShdw>
              </a:effectLst>
              <a:latin typeface="Calibri" charset="0"/>
              <a:ea typeface="Calibri" charset="0"/>
              <a:cs typeface="Calibri" charset="0"/>
            </a:endParaRPr>
          </a:p>
        </p:txBody>
      </p:sp>
      <p:sp>
        <p:nvSpPr>
          <p:cNvPr id="66" name="Oval 65"/>
          <p:cNvSpPr/>
          <p:nvPr/>
        </p:nvSpPr>
        <p:spPr>
          <a:xfrm>
            <a:off x="4261030" y="3610128"/>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77500" lnSpcReduction="20000"/>
          </a:bodyPr>
          <a:lstStyle/>
          <a:p>
            <a:pPr algn="ctr"/>
            <a:r>
              <a:rPr lang="en-US" sz="1400" b="1" i="1" dirty="0">
                <a:effectLst>
                  <a:innerShdw blurRad="63500" dist="50800" dir="2700000">
                    <a:prstClr val="black">
                      <a:alpha val="50000"/>
                    </a:prstClr>
                  </a:innerShdw>
                </a:effectLst>
                <a:latin typeface="Calibri" charset="0"/>
                <a:ea typeface="Calibri" charset="0"/>
                <a:cs typeface="Calibri" charset="0"/>
              </a:rPr>
              <a:t>1</a:t>
            </a:r>
            <a:r>
              <a:rPr lang="en-US" sz="1400" b="1" i="1" dirty="0" smtClean="0">
                <a:effectLst>
                  <a:innerShdw blurRad="63500" dist="50800" dir="2700000">
                    <a:prstClr val="black">
                      <a:alpha val="50000"/>
                    </a:prstClr>
                  </a:innerShdw>
                </a:effectLst>
                <a:latin typeface="Calibri" charset="0"/>
                <a:ea typeface="Calibri" charset="0"/>
                <a:cs typeface="Calibri" charset="0"/>
              </a:rPr>
              <a:t>0</a:t>
            </a:r>
            <a:endParaRPr lang="en-US" sz="1400" b="1" i="1" dirty="0">
              <a:effectLst>
                <a:innerShdw blurRad="63500" dist="50800" dir="2700000">
                  <a:prstClr val="black">
                    <a:alpha val="50000"/>
                  </a:prstClr>
                </a:innerShdw>
              </a:effectLst>
              <a:latin typeface="Calibri" charset="0"/>
              <a:ea typeface="Calibri" charset="0"/>
              <a:cs typeface="Calibri" charset="0"/>
            </a:endParaRPr>
          </a:p>
        </p:txBody>
      </p:sp>
      <p:sp>
        <p:nvSpPr>
          <p:cNvPr id="77" name="Right Arrow 76"/>
          <p:cNvSpPr/>
          <p:nvPr/>
        </p:nvSpPr>
        <p:spPr>
          <a:xfrm>
            <a:off x="1265303" y="3971431"/>
            <a:ext cx="215761" cy="115910"/>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p:cNvSpPr txBox="1"/>
          <p:nvPr/>
        </p:nvSpPr>
        <p:spPr>
          <a:xfrm>
            <a:off x="2378233" y="4328642"/>
            <a:ext cx="915393" cy="215444"/>
          </a:xfrm>
          <a:prstGeom prst="rect">
            <a:avLst/>
          </a:prstGeom>
          <a:noFill/>
        </p:spPr>
        <p:txBody>
          <a:bodyPr wrap="square" rtlCol="0">
            <a:spAutoFit/>
          </a:bodyPr>
          <a:lstStyle/>
          <a:p>
            <a:r>
              <a:rPr lang="en-US" sz="800" b="1" smtClean="0"/>
              <a:t>FGDC Secretariat</a:t>
            </a:r>
            <a:endParaRPr lang="en-US" sz="800" b="1" dirty="0"/>
          </a:p>
        </p:txBody>
      </p:sp>
      <p:sp>
        <p:nvSpPr>
          <p:cNvPr id="84" name="TextBox 83"/>
          <p:cNvSpPr txBox="1"/>
          <p:nvPr/>
        </p:nvSpPr>
        <p:spPr>
          <a:xfrm>
            <a:off x="1302021" y="4328642"/>
            <a:ext cx="1091103" cy="215444"/>
          </a:xfrm>
          <a:prstGeom prst="rect">
            <a:avLst/>
          </a:prstGeom>
          <a:noFill/>
        </p:spPr>
        <p:txBody>
          <a:bodyPr wrap="square" rtlCol="0">
            <a:spAutoFit/>
          </a:bodyPr>
          <a:lstStyle/>
          <a:p>
            <a:r>
              <a:rPr lang="en-US" sz="800" b="1" dirty="0" smtClean="0"/>
              <a:t>Coordination Group</a:t>
            </a:r>
            <a:endParaRPr lang="en-US" sz="800" b="1" dirty="0"/>
          </a:p>
        </p:txBody>
      </p:sp>
      <p:sp>
        <p:nvSpPr>
          <p:cNvPr id="85" name="TextBox 84"/>
          <p:cNvSpPr txBox="1"/>
          <p:nvPr/>
        </p:nvSpPr>
        <p:spPr>
          <a:xfrm>
            <a:off x="5072808" y="2785335"/>
            <a:ext cx="1206317" cy="338554"/>
          </a:xfrm>
          <a:prstGeom prst="rect">
            <a:avLst/>
          </a:prstGeom>
          <a:noFill/>
        </p:spPr>
        <p:txBody>
          <a:bodyPr wrap="square" rtlCol="0">
            <a:spAutoFit/>
          </a:bodyPr>
          <a:lstStyle/>
          <a:p>
            <a:pPr algn="ctr"/>
            <a:r>
              <a:rPr lang="en-US" sz="800" b="1" smtClean="0"/>
              <a:t>Subcommittee/Working Group</a:t>
            </a:r>
            <a:endParaRPr lang="en-US" sz="800" b="1" dirty="0"/>
          </a:p>
        </p:txBody>
      </p:sp>
      <p:sp>
        <p:nvSpPr>
          <p:cNvPr id="86" name="TextBox 85"/>
          <p:cNvSpPr txBox="1"/>
          <p:nvPr/>
        </p:nvSpPr>
        <p:spPr>
          <a:xfrm>
            <a:off x="2669035" y="2792514"/>
            <a:ext cx="1206317" cy="338554"/>
          </a:xfrm>
          <a:prstGeom prst="rect">
            <a:avLst/>
          </a:prstGeom>
          <a:noFill/>
        </p:spPr>
        <p:txBody>
          <a:bodyPr wrap="square" rtlCol="0">
            <a:spAutoFit/>
          </a:bodyPr>
          <a:lstStyle/>
          <a:p>
            <a:pPr algn="ctr"/>
            <a:r>
              <a:rPr lang="en-US" sz="800" b="1" smtClean="0"/>
              <a:t>Subcommittee/Working Group</a:t>
            </a:r>
            <a:endParaRPr lang="en-US" sz="800" b="1" dirty="0"/>
          </a:p>
        </p:txBody>
      </p:sp>
      <p:sp>
        <p:nvSpPr>
          <p:cNvPr id="90" name="Right Arrow 89"/>
          <p:cNvSpPr/>
          <p:nvPr/>
        </p:nvSpPr>
        <p:spPr>
          <a:xfrm>
            <a:off x="2234713" y="3968762"/>
            <a:ext cx="215761" cy="115910"/>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ight Arrow 90"/>
          <p:cNvSpPr/>
          <p:nvPr/>
        </p:nvSpPr>
        <p:spPr>
          <a:xfrm>
            <a:off x="4209011" y="3984364"/>
            <a:ext cx="215761" cy="115910"/>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ight Arrow 91"/>
          <p:cNvSpPr/>
          <p:nvPr/>
        </p:nvSpPr>
        <p:spPr>
          <a:xfrm>
            <a:off x="3224592" y="3979187"/>
            <a:ext cx="215761" cy="115910"/>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ight Arrow 92"/>
          <p:cNvSpPr/>
          <p:nvPr/>
        </p:nvSpPr>
        <p:spPr>
          <a:xfrm>
            <a:off x="5191656" y="3984364"/>
            <a:ext cx="215761" cy="115910"/>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ight Arrow 93"/>
          <p:cNvSpPr/>
          <p:nvPr/>
        </p:nvSpPr>
        <p:spPr>
          <a:xfrm>
            <a:off x="1214945" y="2442286"/>
            <a:ext cx="296361" cy="103652"/>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ight Arrow 95"/>
          <p:cNvSpPr/>
          <p:nvPr/>
        </p:nvSpPr>
        <p:spPr>
          <a:xfrm>
            <a:off x="5076531" y="2453769"/>
            <a:ext cx="296361" cy="103652"/>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ight Arrow 96"/>
          <p:cNvSpPr/>
          <p:nvPr/>
        </p:nvSpPr>
        <p:spPr>
          <a:xfrm>
            <a:off x="2331911" y="2470712"/>
            <a:ext cx="296361" cy="103652"/>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ight Arrow 97"/>
          <p:cNvSpPr/>
          <p:nvPr/>
        </p:nvSpPr>
        <p:spPr>
          <a:xfrm>
            <a:off x="3896316" y="2478917"/>
            <a:ext cx="296361" cy="103652"/>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extBox 112"/>
          <p:cNvSpPr txBox="1"/>
          <p:nvPr/>
        </p:nvSpPr>
        <p:spPr>
          <a:xfrm>
            <a:off x="116343" y="1124415"/>
            <a:ext cx="5401028" cy="646331"/>
          </a:xfrm>
          <a:prstGeom prst="rect">
            <a:avLst/>
          </a:prstGeom>
          <a:noFill/>
        </p:spPr>
        <p:txBody>
          <a:bodyPr wrap="square" rtlCol="0">
            <a:spAutoFit/>
          </a:bodyPr>
          <a:lstStyle/>
          <a:p>
            <a:r>
              <a:rPr lang="en-US" dirty="0" smtClean="0">
                <a:solidFill>
                  <a:schemeClr val="bg1"/>
                </a:solidFill>
              </a:rPr>
              <a:t>Standards facilitate development, sharing, and use </a:t>
            </a:r>
            <a:r>
              <a:rPr lang="en-US" smtClean="0">
                <a:solidFill>
                  <a:schemeClr val="bg1"/>
                </a:solidFill>
              </a:rPr>
              <a:t>of geospatial data and services</a:t>
            </a:r>
            <a:endParaRPr lang="en-US">
              <a:solidFill>
                <a:schemeClr val="bg1"/>
              </a:solidFill>
            </a:endParaRPr>
          </a:p>
        </p:txBody>
      </p:sp>
      <p:sp>
        <p:nvSpPr>
          <p:cNvPr id="114" name="Slide Number Placeholder 113"/>
          <p:cNvSpPr>
            <a:spLocks noGrp="1"/>
          </p:cNvSpPr>
          <p:nvPr>
            <p:ph type="sldNum" sz="quarter" idx="12"/>
          </p:nvPr>
        </p:nvSpPr>
        <p:spPr/>
        <p:txBody>
          <a:bodyPr/>
          <a:lstStyle/>
          <a:p>
            <a:fld id="{7AB6C057-3F39-FE43-A7C0-F171DF79F8A9}" type="slidenum">
              <a:rPr lang="en-US" b="1" smtClean="0">
                <a:solidFill>
                  <a:schemeClr val="bg1"/>
                </a:solidFill>
              </a:rPr>
              <a:t>11</a:t>
            </a:fld>
            <a:endParaRPr lang="en-US" b="1" dirty="0">
              <a:solidFill>
                <a:schemeClr val="bg1"/>
              </a:solidFill>
            </a:endParaRPr>
          </a:p>
        </p:txBody>
      </p:sp>
      <p:sp>
        <p:nvSpPr>
          <p:cNvPr id="116" name="Oval 115"/>
          <p:cNvSpPr/>
          <p:nvPr/>
        </p:nvSpPr>
        <p:spPr>
          <a:xfrm>
            <a:off x="5251499" y="3605562"/>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77500" lnSpcReduction="20000"/>
          </a:bodyPr>
          <a:lstStyle/>
          <a:p>
            <a:pPr algn="ctr"/>
            <a:r>
              <a:rPr lang="en-US" sz="1400" b="1" i="1" dirty="0" smtClean="0">
                <a:effectLst>
                  <a:innerShdw blurRad="63500" dist="50800" dir="2700000">
                    <a:prstClr val="black">
                      <a:alpha val="50000"/>
                    </a:prstClr>
                  </a:innerShdw>
                </a:effectLst>
                <a:latin typeface="Calibri" charset="0"/>
                <a:ea typeface="Calibri" charset="0"/>
                <a:cs typeface="Calibri" charset="0"/>
              </a:rPr>
              <a:t>11</a:t>
            </a:r>
            <a:endParaRPr lang="en-US" sz="1400" b="1" i="1" dirty="0">
              <a:effectLst>
                <a:innerShdw blurRad="63500" dist="50800" dir="2700000">
                  <a:prstClr val="black">
                    <a:alpha val="50000"/>
                  </a:prstClr>
                </a:innerShdw>
              </a:effectLst>
              <a:latin typeface="Calibri" charset="0"/>
              <a:ea typeface="Calibri" charset="0"/>
              <a:cs typeface="Calibri" charset="0"/>
            </a:endParaRPr>
          </a:p>
        </p:txBody>
      </p:sp>
      <p:cxnSp>
        <p:nvCxnSpPr>
          <p:cNvPr id="119" name="Elbow Connector 118"/>
          <p:cNvCxnSpPr>
            <a:stCxn id="32" idx="3"/>
            <a:endCxn id="45" idx="1"/>
          </p:cNvCxnSpPr>
          <p:nvPr/>
        </p:nvCxnSpPr>
        <p:spPr>
          <a:xfrm flipH="1">
            <a:off x="409232" y="2510708"/>
            <a:ext cx="5708898" cy="1503951"/>
          </a:xfrm>
          <a:prstGeom prst="bentConnector5">
            <a:avLst>
              <a:gd name="adj1" fmla="val -4004"/>
              <a:gd name="adj2" fmla="val 48983"/>
              <a:gd name="adj3" fmla="val 104004"/>
            </a:avLst>
          </a:prstGeom>
          <a:ln w="38100">
            <a:solidFill>
              <a:schemeClr val="bg2"/>
            </a:solidFill>
            <a:tailEnd type="triangle"/>
          </a:ln>
          <a:effectLst>
            <a:outerShdw blurRad="50800" dist="38100" dir="2700000" algn="tl" rotWithShape="0">
              <a:prstClr val="black">
                <a:alpha val="40000"/>
              </a:prstClr>
            </a:outerShdw>
          </a:effectLst>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cxnSp>
        <p:nvCxnSpPr>
          <p:cNvPr id="121" name="Elbow Connector 120"/>
          <p:cNvCxnSpPr>
            <a:stCxn id="50" idx="3"/>
            <a:endCxn id="78" idx="1"/>
          </p:cNvCxnSpPr>
          <p:nvPr/>
        </p:nvCxnSpPr>
        <p:spPr>
          <a:xfrm>
            <a:off x="6252980" y="4046042"/>
            <a:ext cx="698189" cy="134598"/>
          </a:xfrm>
          <a:prstGeom prst="bentConnector3">
            <a:avLst>
              <a:gd name="adj1" fmla="val 50000"/>
            </a:avLst>
          </a:prstGeom>
          <a:ln w="38100">
            <a:solidFill>
              <a:schemeClr val="bg2"/>
            </a:solidFill>
            <a:tailEnd type="triangle"/>
          </a:ln>
          <a:effectLst>
            <a:outerShdw blurRad="50800" dist="38100" dir="2700000" algn="tl" rotWithShape="0">
              <a:prstClr val="black">
                <a:alpha val="40000"/>
              </a:prstClr>
            </a:outerShdw>
          </a:effectLst>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sp>
        <p:nvSpPr>
          <p:cNvPr id="128" name="Rounded Rectangle 127"/>
          <p:cNvSpPr/>
          <p:nvPr/>
        </p:nvSpPr>
        <p:spPr>
          <a:xfrm>
            <a:off x="5926604" y="804519"/>
            <a:ext cx="2903393" cy="6148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5" name="Picture 1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4962" y="919351"/>
            <a:ext cx="763208" cy="570747"/>
          </a:xfrm>
          <a:prstGeom prst="rect">
            <a:avLst/>
          </a:prstGeom>
        </p:spPr>
      </p:pic>
      <p:pic>
        <p:nvPicPr>
          <p:cNvPr id="126" name="Picture 1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6126" y="920939"/>
            <a:ext cx="1094185" cy="397496"/>
          </a:xfrm>
          <a:prstGeom prst="rect">
            <a:avLst/>
          </a:prstGeom>
        </p:spPr>
      </p:pic>
      <p:pic>
        <p:nvPicPr>
          <p:cNvPr id="127" name="Picture 1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9487" y="957410"/>
            <a:ext cx="693611" cy="349580"/>
          </a:xfrm>
          <a:prstGeom prst="rect">
            <a:avLst/>
          </a:prstGeom>
        </p:spPr>
      </p:pic>
      <p:pic>
        <p:nvPicPr>
          <p:cNvPr id="88" name="Picture 87"/>
          <p:cNvPicPr>
            <a:picLocks noChangeAspect="1"/>
          </p:cNvPicPr>
          <p:nvPr/>
        </p:nvPicPr>
        <p:blipFill>
          <a:blip r:embed="rId7" cstate="hqprint">
            <a:extLst>
              <a:ext uri="{BEBA8EAE-BF5A-486C-A8C5-ECC9F3942E4B}">
                <a14:imgProps xmlns:a14="http://schemas.microsoft.com/office/drawing/2010/main">
                  <a14:imgLayer r:embed="rId8">
                    <a14:imgEffect>
                      <a14:backgroundRemoval t="5457" b="97898" l="1940" r="92684">
                        <a14:foregroundMark x1="13824" y1="28658" x2="30477" y2="11277"/>
                        <a14:foregroundMark x1="41876" y1="29062" x2="58650" y2="11520"/>
                        <a14:foregroundMark x1="71787" y1="27809" x2="87793" y2="11641"/>
                        <a14:foregroundMark x1="11075" y1="58852" x2="29951" y2="40946"/>
                        <a14:foregroundMark x1="11196" y1="88157" x2="29466" y2="71099"/>
                        <a14:foregroundMark x1="42239" y1="86378" x2="58367" y2="70372"/>
                        <a14:foregroundMark x1="70534" y1="87631" x2="88197" y2="71221"/>
                        <a14:foregroundMark x1="71019" y1="58448" x2="86944" y2="42563"/>
                      </a14:backgroundRemoval>
                    </a14:imgEffect>
                  </a14:imgLayer>
                </a14:imgProps>
              </a:ext>
              <a:ext uri="{28A0092B-C50C-407E-A947-70E740481C1C}">
                <a14:useLocalDpi xmlns:a14="http://schemas.microsoft.com/office/drawing/2010/main"/>
              </a:ext>
            </a:extLst>
          </a:blip>
          <a:stretch>
            <a:fillRect/>
          </a:stretch>
        </p:blipFill>
        <p:spPr>
          <a:xfrm>
            <a:off x="6754962" y="1370058"/>
            <a:ext cx="2195695" cy="2195695"/>
          </a:xfrm>
          <a:prstGeom prst="rect">
            <a:avLst/>
          </a:prstGeom>
          <a:effectLst>
            <a:outerShdw blurRad="50800" dist="38100" dir="5400000" algn="t" rotWithShape="0">
              <a:prstClr val="black">
                <a:alpha val="40000"/>
              </a:prstClr>
            </a:outerShdw>
          </a:effectLst>
        </p:spPr>
      </p:pic>
      <p:sp>
        <p:nvSpPr>
          <p:cNvPr id="87" name="Rectangle 86"/>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95" name="Picture 94" descr="fgdc-new-logo-final-dkbg.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pic>
        <p:nvPicPr>
          <p:cNvPr id="101" name="Picture 100" descr="Image of large USGS Identifier"/>
          <p:cNvPicPr>
            <a:picLocks noChangeAspect="1" noChangeArrowheads="1"/>
          </p:cNvPicPr>
          <p:nvPr/>
        </p:nvPicPr>
        <p:blipFill>
          <a:blip r:embed="rId10" cstate="print">
            <a:lum bright="100000"/>
            <a:extLst>
              <a:ext uri="{28A0092B-C50C-407E-A947-70E740481C1C}">
                <a14:useLocalDpi xmlns:a14="http://schemas.microsoft.com/office/drawing/2010/main" val="0"/>
              </a:ext>
            </a:extLst>
          </a:blip>
          <a:srcRect/>
          <a:stretch>
            <a:fillRect/>
          </a:stretch>
        </p:blipFill>
        <p:spPr bwMode="black">
          <a:xfrm>
            <a:off x="45928" y="4777842"/>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TextBox 116"/>
          <p:cNvSpPr txBox="1"/>
          <p:nvPr/>
        </p:nvSpPr>
        <p:spPr>
          <a:xfrm>
            <a:off x="5536934" y="31748"/>
            <a:ext cx="2398670" cy="300082"/>
          </a:xfrm>
          <a:prstGeom prst="rect">
            <a:avLst/>
          </a:prstGeom>
          <a:noFill/>
        </p:spPr>
        <p:txBody>
          <a:bodyPr wrap="none" rtlCol="0">
            <a:spAutoFit/>
          </a:bodyPr>
          <a:lstStyle/>
          <a:p>
            <a:r>
              <a:rPr lang="en-US" sz="1350" dirty="0" smtClean="0">
                <a:solidFill>
                  <a:schemeClr val="bg1"/>
                </a:solidFill>
              </a:rPr>
              <a:t>Linking Geographic Information</a:t>
            </a:r>
            <a:endParaRPr lang="en-US" sz="1350" dirty="0">
              <a:solidFill>
                <a:schemeClr val="bg1"/>
              </a:solidFill>
            </a:endParaRPr>
          </a:p>
        </p:txBody>
      </p:sp>
      <p:pic>
        <p:nvPicPr>
          <p:cNvPr id="118" name="Picture 117"/>
          <p:cNvPicPr>
            <a:picLocks noChangeAspect="1"/>
          </p:cNvPicPr>
          <p:nvPr/>
        </p:nvPicPr>
        <p:blipFill>
          <a:blip r:embed="rId11"/>
          <a:stretch>
            <a:fillRect/>
          </a:stretch>
        </p:blipFill>
        <p:spPr>
          <a:xfrm>
            <a:off x="7765324" y="24433"/>
            <a:ext cx="1416163" cy="1255904"/>
          </a:xfrm>
          <a:prstGeom prst="rect">
            <a:avLst/>
          </a:prstGeom>
        </p:spPr>
      </p:pic>
      <p:sp>
        <p:nvSpPr>
          <p:cNvPr id="206" name="Oval 205"/>
          <p:cNvSpPr/>
          <p:nvPr/>
        </p:nvSpPr>
        <p:spPr>
          <a:xfrm>
            <a:off x="6892197" y="3781421"/>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77500" lnSpcReduction="20000"/>
          </a:bodyPr>
          <a:lstStyle/>
          <a:p>
            <a:pPr algn="ctr"/>
            <a:r>
              <a:rPr lang="en-US" sz="1400" b="1" i="1" dirty="0" smtClean="0">
                <a:effectLst>
                  <a:innerShdw blurRad="63500" dist="50800" dir="2700000">
                    <a:prstClr val="black">
                      <a:alpha val="50000"/>
                    </a:prstClr>
                  </a:innerShdw>
                </a:effectLst>
                <a:latin typeface="Calibri" charset="0"/>
                <a:ea typeface="Calibri" charset="0"/>
                <a:cs typeface="Calibri" charset="0"/>
              </a:rPr>
              <a:t>12</a:t>
            </a:r>
            <a:endParaRPr lang="en-US" sz="1400" b="1" i="1" dirty="0">
              <a:effectLst>
                <a:innerShdw blurRad="63500" dist="50800" dir="2700000">
                  <a:prstClr val="black">
                    <a:alpha val="50000"/>
                  </a:prstClr>
                </a:innerShdw>
              </a:effectLst>
              <a:latin typeface="Calibri" charset="0"/>
              <a:ea typeface="Calibri" charset="0"/>
              <a:cs typeface="Calibri" charset="0"/>
            </a:endParaRPr>
          </a:p>
        </p:txBody>
      </p:sp>
      <p:sp>
        <p:nvSpPr>
          <p:cNvPr id="207" name="Round Diagonal Corner Rectangle 206"/>
          <p:cNvSpPr/>
          <p:nvPr/>
        </p:nvSpPr>
        <p:spPr>
          <a:xfrm>
            <a:off x="-71150" y="442673"/>
            <a:ext cx="5210747" cy="564804"/>
          </a:xfrm>
          <a:prstGeom prst="round2DiagRect">
            <a:avLst>
              <a:gd name="adj1" fmla="val 50000"/>
              <a:gd name="adj2" fmla="val 50000"/>
            </a:avLst>
          </a:prstGeom>
          <a:gradFill flip="none" rotWithShape="1">
            <a:gsLst>
              <a:gs pos="76000">
                <a:schemeClr val="tx1">
                  <a:lumMod val="75000"/>
                  <a:lumOff val="25000"/>
                  <a:alpha val="67000"/>
                </a:schemeClr>
              </a:gs>
              <a:gs pos="100000">
                <a:srgbClr val="595959">
                  <a:alpha val="74000"/>
                </a:srgbClr>
              </a:gs>
              <a:gs pos="87000">
                <a:schemeClr val="tx1">
                  <a:lumMod val="65000"/>
                  <a:lumOff val="35000"/>
                  <a:alpha val="77000"/>
                </a:schemeClr>
              </a:gs>
              <a:gs pos="37000">
                <a:schemeClr val="tx1">
                  <a:alpha val="70000"/>
                </a:schemeClr>
              </a:gs>
              <a:gs pos="5000">
                <a:schemeClr val="tx1">
                  <a:lumMod val="65000"/>
                  <a:lumOff val="35000"/>
                </a:schemeClr>
              </a:gs>
              <a:gs pos="0">
                <a:schemeClr val="tx1">
                  <a:lumMod val="65000"/>
                  <a:lumOff val="35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b="1" spc="-70" dirty="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Standards and Interoperability</a:t>
            </a:r>
            <a:endParaRPr lang="en-US" sz="2000" b="1" spc="-70" dirty="0">
              <a:solidFill>
                <a:schemeClr val="bg1"/>
              </a:solidFill>
              <a:effectLst>
                <a:innerShdw blurRad="63500" dist="50800" dir="16200000">
                  <a:prstClr val="black">
                    <a:alpha val="40000"/>
                  </a:prstClr>
                </a:innerShdw>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4231812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215095"/>
          </a:xfrm>
          <a:prstGeom prst="rect">
            <a:avLst/>
          </a:prstGeom>
        </p:spPr>
      </p:pic>
      <p:pic>
        <p:nvPicPr>
          <p:cNvPr id="7" name="Picture 6" descr="https://encrypted-tbn2.gstatic.com/images?q=tbn:ANd9GcR1JOSrqznKuckqpFX71UKwinXELPtIgmURjN_kBO6s0Kldmdro">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659" b="89024" l="6667" r="97917">
                        <a14:foregroundMark x1="85000" y1="30793" x2="85000" y2="30793"/>
                        <a14:foregroundMark x1="77708" y1="23780" x2="77708" y2="23780"/>
                        <a14:foregroundMark x1="75208" y1="11280" x2="75208" y2="11280"/>
                      </a14:backgroundRemoval>
                    </a14:imgEffect>
                  </a14:imgLayer>
                </a14:imgProps>
              </a:ext>
              <a:ext uri="{28A0092B-C50C-407E-A947-70E740481C1C}">
                <a14:useLocalDpi xmlns:a14="http://schemas.microsoft.com/office/drawing/2010/main" val="0"/>
              </a:ext>
            </a:extLst>
          </a:blip>
          <a:srcRect/>
          <a:stretch>
            <a:fillRect/>
          </a:stretch>
        </p:blipFill>
        <p:spPr bwMode="auto">
          <a:xfrm>
            <a:off x="1745673" y="3339454"/>
            <a:ext cx="1201161" cy="820794"/>
          </a:xfrm>
          <a:prstGeom prst="rect">
            <a:avLst/>
          </a:prstGeom>
          <a:ln>
            <a:noFill/>
          </a:ln>
          <a:effectLst>
            <a:innerShdw blurRad="63500" dist="50800" dir="13500000">
              <a:srgbClr val="000000">
                <a:alpha val="50000"/>
              </a:srgbClr>
            </a:innerShdw>
          </a:effectLst>
          <a:extLst>
            <a:ext uri="{909E8E84-426E-40DD-AFC4-6F175D3DCCD1}">
              <a14:hiddenFill xmlns:a14="http://schemas.microsoft.com/office/drawing/2010/main">
                <a:solidFill>
                  <a:srgbClr val="FFFFFF"/>
                </a:solidFill>
              </a14:hiddenFill>
            </a:ext>
          </a:extLst>
        </p:spPr>
      </p:pic>
      <p:pic>
        <p:nvPicPr>
          <p:cNvPr id="8" name="Picture 7" descr="opengovdirectiv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114" y="3339454"/>
            <a:ext cx="1261446" cy="814457"/>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9" name="Picture 18" descr="fgdc-new-logo-final-dkbg.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pic>
        <p:nvPicPr>
          <p:cNvPr id="21" name="Picture 20" descr="Image of large USGS Identifier"/>
          <p:cNvPicPr>
            <a:picLocks noChangeAspect="1" noChangeArrowheads="1"/>
          </p:cNvPicPr>
          <p:nvPr/>
        </p:nvPicPr>
        <p:blipFill>
          <a:blip r:embed="rId9" cstate="print">
            <a:lum bright="100000"/>
            <a:extLst>
              <a:ext uri="{28A0092B-C50C-407E-A947-70E740481C1C}">
                <a14:useLocalDpi xmlns:a14="http://schemas.microsoft.com/office/drawing/2010/main" val="0"/>
              </a:ext>
            </a:extLst>
          </a:blip>
          <a:srcRect/>
          <a:stretch>
            <a:fillRect/>
          </a:stretch>
        </p:blipFill>
        <p:spPr bwMode="black">
          <a:xfrm>
            <a:off x="45928" y="4777842"/>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5536934" y="31748"/>
            <a:ext cx="2398670" cy="300082"/>
          </a:xfrm>
          <a:prstGeom prst="rect">
            <a:avLst/>
          </a:prstGeom>
          <a:noFill/>
        </p:spPr>
        <p:txBody>
          <a:bodyPr wrap="none" rtlCol="0">
            <a:spAutoFit/>
          </a:bodyPr>
          <a:lstStyle/>
          <a:p>
            <a:r>
              <a:rPr lang="en-US" sz="1350" dirty="0" smtClean="0">
                <a:solidFill>
                  <a:schemeClr val="bg1"/>
                </a:solidFill>
              </a:rPr>
              <a:t>Linking Geographic Information</a:t>
            </a:r>
            <a:endParaRPr lang="en-US" sz="1350" dirty="0">
              <a:solidFill>
                <a:schemeClr val="bg1"/>
              </a:solidFill>
            </a:endParaRPr>
          </a:p>
        </p:txBody>
      </p:sp>
      <p:pic>
        <p:nvPicPr>
          <p:cNvPr id="23" name="Picture 22"/>
          <p:cNvPicPr>
            <a:picLocks noChangeAspect="1"/>
          </p:cNvPicPr>
          <p:nvPr/>
        </p:nvPicPr>
        <p:blipFill>
          <a:blip r:embed="rId10"/>
          <a:stretch>
            <a:fillRect/>
          </a:stretch>
        </p:blipFill>
        <p:spPr>
          <a:xfrm>
            <a:off x="7765324" y="24433"/>
            <a:ext cx="1416163" cy="1255904"/>
          </a:xfrm>
          <a:prstGeom prst="rect">
            <a:avLst/>
          </a:prstGeom>
        </p:spPr>
      </p:pic>
      <p:sp>
        <p:nvSpPr>
          <p:cNvPr id="2" name="Slide Number Placeholder 1"/>
          <p:cNvSpPr>
            <a:spLocks noGrp="1"/>
          </p:cNvSpPr>
          <p:nvPr>
            <p:ph type="sldNum" sz="quarter" idx="12"/>
          </p:nvPr>
        </p:nvSpPr>
        <p:spPr>
          <a:xfrm>
            <a:off x="7086600" y="4932659"/>
            <a:ext cx="2057400" cy="273844"/>
          </a:xfrm>
        </p:spPr>
        <p:txBody>
          <a:bodyPr/>
          <a:lstStyle/>
          <a:p>
            <a:fld id="{9187BA61-E357-014D-BD2E-D7A6419A4046}" type="slidenum">
              <a:rPr lang="en-US" smtClean="0"/>
              <a:t>12</a:t>
            </a:fld>
            <a:endParaRPr lang="en-US" dirty="0"/>
          </a:p>
        </p:txBody>
      </p:sp>
      <p:sp>
        <p:nvSpPr>
          <p:cNvPr id="13" name="Round Diagonal Corner Rectangle 12"/>
          <p:cNvSpPr/>
          <p:nvPr/>
        </p:nvSpPr>
        <p:spPr>
          <a:xfrm>
            <a:off x="-71150" y="442673"/>
            <a:ext cx="4024585" cy="564804"/>
          </a:xfrm>
          <a:prstGeom prst="round2DiagRect">
            <a:avLst>
              <a:gd name="adj1" fmla="val 50000"/>
              <a:gd name="adj2" fmla="val 50000"/>
            </a:avLst>
          </a:prstGeom>
          <a:gradFill flip="none" rotWithShape="1">
            <a:gsLst>
              <a:gs pos="76000">
                <a:schemeClr val="tx1">
                  <a:lumMod val="75000"/>
                  <a:lumOff val="25000"/>
                  <a:alpha val="86000"/>
                </a:schemeClr>
              </a:gs>
              <a:gs pos="100000">
                <a:srgbClr val="595959">
                  <a:alpha val="72000"/>
                </a:srgbClr>
              </a:gs>
              <a:gs pos="87000">
                <a:schemeClr val="tx1">
                  <a:lumMod val="65000"/>
                  <a:lumOff val="35000"/>
                  <a:alpha val="80000"/>
                </a:schemeClr>
              </a:gs>
              <a:gs pos="37000">
                <a:schemeClr val="tx1"/>
              </a:gs>
              <a:gs pos="5000">
                <a:schemeClr val="tx1">
                  <a:lumMod val="65000"/>
                  <a:lumOff val="35000"/>
                </a:schemeClr>
              </a:gs>
              <a:gs pos="0">
                <a:schemeClr val="tx1">
                  <a:lumMod val="65000"/>
                  <a:lumOff val="35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b="1" spc="-7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Data Framework</a:t>
            </a:r>
            <a:endParaRPr lang="en-US" sz="2000" b="1" spc="-70" dirty="0">
              <a:solidFill>
                <a:schemeClr val="bg1"/>
              </a:solidFill>
              <a:effectLst>
                <a:innerShdw blurRad="63500" dist="50800" dir="16200000">
                  <a:prstClr val="black">
                    <a:alpha val="40000"/>
                  </a:prstClr>
                </a:innerShdw>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2122254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7710"/>
            <a:ext cx="9143999" cy="4775790"/>
          </a:xfrm>
          <a:prstGeom prst="rect">
            <a:avLst/>
          </a:prstGeom>
          <a:noFill/>
          <a:ln>
            <a:noFill/>
          </a:ln>
        </p:spPr>
      </p:pic>
      <p:sp>
        <p:nvSpPr>
          <p:cNvPr id="15" name="Rectangle 14"/>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7" name="Picture 16"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pic>
        <p:nvPicPr>
          <p:cNvPr id="19" name="Picture 18" descr="Image of large USGS Identifier"/>
          <p:cNvPicPr>
            <a:picLocks noChangeAspect="1" noChangeArrowheads="1"/>
          </p:cNvPicPr>
          <p:nvPr/>
        </p:nvPicPr>
        <p:blipFill>
          <a:blip r:embed="rId5" cstate="print">
            <a:lum bright="100000"/>
            <a:extLst>
              <a:ext uri="{28A0092B-C50C-407E-A947-70E740481C1C}">
                <a14:useLocalDpi xmlns:a14="http://schemas.microsoft.com/office/drawing/2010/main" val="0"/>
              </a:ext>
            </a:extLst>
          </a:blip>
          <a:srcRect/>
          <a:stretch>
            <a:fillRect/>
          </a:stretch>
        </p:blipFill>
        <p:spPr bwMode="black">
          <a:xfrm>
            <a:off x="45928" y="4777842"/>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536934" y="31748"/>
            <a:ext cx="2398670" cy="300082"/>
          </a:xfrm>
          <a:prstGeom prst="rect">
            <a:avLst/>
          </a:prstGeom>
          <a:noFill/>
        </p:spPr>
        <p:txBody>
          <a:bodyPr wrap="none" rtlCol="0">
            <a:spAutoFit/>
          </a:bodyPr>
          <a:lstStyle/>
          <a:p>
            <a:r>
              <a:rPr lang="en-US" sz="1350" dirty="0" smtClean="0">
                <a:solidFill>
                  <a:schemeClr val="bg1"/>
                </a:solidFill>
              </a:rPr>
              <a:t>Linking Geographic Information</a:t>
            </a:r>
            <a:endParaRPr lang="en-US" sz="1350" dirty="0">
              <a:solidFill>
                <a:schemeClr val="bg1"/>
              </a:solidFill>
            </a:endParaRPr>
          </a:p>
        </p:txBody>
      </p:sp>
      <p:pic>
        <p:nvPicPr>
          <p:cNvPr id="21" name="Picture 20"/>
          <p:cNvPicPr>
            <a:picLocks noChangeAspect="1"/>
          </p:cNvPicPr>
          <p:nvPr/>
        </p:nvPicPr>
        <p:blipFill>
          <a:blip r:embed="rId6"/>
          <a:stretch>
            <a:fillRect/>
          </a:stretch>
        </p:blipFill>
        <p:spPr>
          <a:xfrm>
            <a:off x="7765324" y="24433"/>
            <a:ext cx="1416163" cy="1255904"/>
          </a:xfrm>
          <a:prstGeom prst="rect">
            <a:avLst/>
          </a:prstGeom>
        </p:spPr>
      </p:pic>
      <p:sp>
        <p:nvSpPr>
          <p:cNvPr id="2" name="Slide Number Placeholder 1"/>
          <p:cNvSpPr>
            <a:spLocks noGrp="1"/>
          </p:cNvSpPr>
          <p:nvPr>
            <p:ph type="sldNum" sz="quarter" idx="12"/>
          </p:nvPr>
        </p:nvSpPr>
        <p:spPr/>
        <p:txBody>
          <a:bodyPr/>
          <a:lstStyle/>
          <a:p>
            <a:fld id="{9187BA61-E357-014D-BD2E-D7A6419A4046}" type="slidenum">
              <a:rPr lang="en-US" smtClean="0"/>
              <a:t>13</a:t>
            </a:fld>
            <a:endParaRPr lang="en-US" dirty="0"/>
          </a:p>
        </p:txBody>
      </p:sp>
      <p:sp>
        <p:nvSpPr>
          <p:cNvPr id="11" name="Round Diagonal Corner Rectangle 10"/>
          <p:cNvSpPr/>
          <p:nvPr/>
        </p:nvSpPr>
        <p:spPr>
          <a:xfrm>
            <a:off x="-71150" y="442673"/>
            <a:ext cx="4024585" cy="564804"/>
          </a:xfrm>
          <a:prstGeom prst="round2DiagRect">
            <a:avLst>
              <a:gd name="adj1" fmla="val 50000"/>
              <a:gd name="adj2" fmla="val 50000"/>
            </a:avLst>
          </a:prstGeom>
          <a:gradFill flip="none" rotWithShape="1">
            <a:gsLst>
              <a:gs pos="76000">
                <a:schemeClr val="tx1">
                  <a:lumMod val="75000"/>
                  <a:lumOff val="25000"/>
                  <a:alpha val="86000"/>
                </a:schemeClr>
              </a:gs>
              <a:gs pos="100000">
                <a:srgbClr val="595959">
                  <a:alpha val="72000"/>
                </a:srgbClr>
              </a:gs>
              <a:gs pos="87000">
                <a:schemeClr val="tx1">
                  <a:lumMod val="65000"/>
                  <a:lumOff val="35000"/>
                  <a:alpha val="80000"/>
                </a:schemeClr>
              </a:gs>
              <a:gs pos="37000">
                <a:schemeClr val="tx1"/>
              </a:gs>
              <a:gs pos="5000">
                <a:schemeClr val="tx1">
                  <a:lumMod val="65000"/>
                  <a:lumOff val="35000"/>
                </a:schemeClr>
              </a:gs>
              <a:gs pos="0">
                <a:schemeClr val="tx1">
                  <a:lumMod val="65000"/>
                  <a:lumOff val="35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b="1" spc="-70" dirty="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Framework Data</a:t>
            </a:r>
            <a:endParaRPr lang="en-US" sz="2000" b="1" spc="-70" dirty="0">
              <a:solidFill>
                <a:schemeClr val="bg1"/>
              </a:solidFill>
              <a:effectLst>
                <a:innerShdw blurRad="63500" dist="50800" dir="16200000">
                  <a:prstClr val="black">
                    <a:alpha val="40000"/>
                  </a:prstClr>
                </a:innerShdw>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180177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alphaModFix amt="94000"/>
            <a:extLst>
              <a:ext uri="{28A0092B-C50C-407E-A947-70E740481C1C}">
                <a14:useLocalDpi xmlns:a14="http://schemas.microsoft.com/office/drawing/2010/main"/>
              </a:ext>
            </a:extLst>
          </a:blip>
          <a:stretch>
            <a:fillRect/>
          </a:stretch>
        </p:blipFill>
        <p:spPr>
          <a:xfrm>
            <a:off x="1012" y="15220"/>
            <a:ext cx="9214337" cy="5143500"/>
          </a:xfrm>
          <a:prstGeom prst="rect">
            <a:avLst/>
          </a:prstGeom>
        </p:spPr>
      </p:pic>
      <p:grpSp>
        <p:nvGrpSpPr>
          <p:cNvPr id="174" name="Group 173"/>
          <p:cNvGrpSpPr/>
          <p:nvPr/>
        </p:nvGrpSpPr>
        <p:grpSpPr>
          <a:xfrm>
            <a:off x="3434679" y="1180329"/>
            <a:ext cx="2772191" cy="3694063"/>
            <a:chOff x="2916512" y="-129647"/>
            <a:chExt cx="3354351" cy="7211303"/>
          </a:xfrm>
        </p:grpSpPr>
        <p:pic>
          <p:nvPicPr>
            <p:cNvPr id="53" name="Picture 52" descr="Geology.jpg"/>
            <p:cNvPicPr>
              <a:picLocks/>
            </p:cNvPicPr>
            <p:nvPr/>
          </p:nvPicPr>
          <p:blipFill>
            <a:blip r:embed="rId4" cstate="print">
              <a:alphaModFix/>
              <a:extLst>
                <a:ext uri="{28A0092B-C50C-407E-A947-70E740481C1C}">
                  <a14:useLocalDpi xmlns:a14="http://schemas.microsoft.com/office/drawing/2010/main"/>
                </a:ext>
              </a:extLst>
            </a:blip>
            <a:stretch>
              <a:fillRect/>
            </a:stretch>
          </p:blipFill>
          <p:spPr>
            <a:xfrm>
              <a:off x="3233528" y="-129647"/>
              <a:ext cx="2992582" cy="2286000"/>
            </a:xfrm>
            <a:prstGeom prst="rect">
              <a:avLst/>
            </a:prstGeom>
            <a:ln>
              <a:noFill/>
            </a:ln>
            <a:effectLst>
              <a:softEdge rad="112500"/>
            </a:effectLst>
          </p:spPr>
        </p:pic>
        <p:pic>
          <p:nvPicPr>
            <p:cNvPr id="107" name="Picture 106" descr="landcoverlandusenew.jpg"/>
            <p:cNvPicPr>
              <a:picLocks/>
            </p:cNvPicPr>
            <p:nvPr/>
          </p:nvPicPr>
          <p:blipFill>
            <a:blip r:embed="rId5" cstate="print">
              <a:alphaModFix/>
              <a:extLst>
                <a:ext uri="{28A0092B-C50C-407E-A947-70E740481C1C}">
                  <a14:useLocalDpi xmlns:a14="http://schemas.microsoft.com/office/drawing/2010/main"/>
                </a:ext>
              </a:extLst>
            </a:blip>
            <a:stretch>
              <a:fillRect/>
            </a:stretch>
          </p:blipFill>
          <p:spPr>
            <a:xfrm>
              <a:off x="3233528" y="4795656"/>
              <a:ext cx="2992582" cy="2286000"/>
            </a:xfrm>
            <a:prstGeom prst="roundRect">
              <a:avLst/>
            </a:prstGeom>
            <a:ln>
              <a:noFill/>
            </a:ln>
            <a:effectLst>
              <a:softEdge rad="112500"/>
            </a:effectLst>
          </p:spPr>
        </p:pic>
        <p:pic>
          <p:nvPicPr>
            <p:cNvPr id="54" name="Picture 53" descr="Halawa_HI_Census_Blocks.jpg"/>
            <p:cNvPicPr>
              <a:picLocks/>
            </p:cNvPicPr>
            <p:nvPr/>
          </p:nvPicPr>
          <p:blipFill>
            <a:blip r:embed="rId6" cstate="print">
              <a:alphaModFix/>
              <a:extLst>
                <a:ext uri="{28A0092B-C50C-407E-A947-70E740481C1C}">
                  <a14:useLocalDpi xmlns:a14="http://schemas.microsoft.com/office/drawing/2010/main"/>
                </a:ext>
              </a:extLst>
            </a:blip>
            <a:stretch>
              <a:fillRect/>
            </a:stretch>
          </p:blipFill>
          <p:spPr>
            <a:xfrm>
              <a:off x="3238640" y="1432696"/>
              <a:ext cx="2992582" cy="2286000"/>
            </a:xfrm>
            <a:prstGeom prst="wave">
              <a:avLst/>
            </a:prstGeom>
            <a:ln>
              <a:noFill/>
            </a:ln>
            <a:effectLst>
              <a:softEdge rad="112500"/>
            </a:effectLst>
          </p:spPr>
        </p:pic>
        <p:pic>
          <p:nvPicPr>
            <p:cNvPr id="55" name="Picture 54" descr="Imagery_0.jpg"/>
            <p:cNvPicPr>
              <a:picLocks/>
            </p:cNvPicPr>
            <p:nvPr/>
          </p:nvPicPr>
          <p:blipFill>
            <a:blip r:embed="rId7" cstate="print">
              <a:alphaModFix/>
              <a:extLst>
                <a:ext uri="{28A0092B-C50C-407E-A947-70E740481C1C}">
                  <a14:useLocalDpi xmlns:a14="http://schemas.microsoft.com/office/drawing/2010/main"/>
                </a:ext>
              </a:extLst>
            </a:blip>
            <a:stretch>
              <a:fillRect/>
            </a:stretch>
          </p:blipFill>
          <p:spPr>
            <a:xfrm>
              <a:off x="3278281" y="3033479"/>
              <a:ext cx="2992582" cy="2286000"/>
            </a:xfrm>
            <a:prstGeom prst="wave">
              <a:avLst/>
            </a:prstGeom>
            <a:ln>
              <a:noFill/>
            </a:ln>
            <a:effectLst>
              <a:softEdge rad="112500"/>
            </a:effectLst>
          </p:spPr>
        </p:pic>
        <p:sp>
          <p:nvSpPr>
            <p:cNvPr id="66" name="Rounded Rectangle 65"/>
            <p:cNvSpPr/>
            <p:nvPr/>
          </p:nvSpPr>
          <p:spPr>
            <a:xfrm>
              <a:off x="2985824" y="0"/>
              <a:ext cx="2716352" cy="369332"/>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a:effectLst>
                    <a:outerShdw blurRad="50800" dist="38100" dir="13500000" algn="br" rotWithShape="0">
                      <a:prstClr val="black">
                        <a:alpha val="40000"/>
                      </a:prstClr>
                    </a:outerShdw>
                  </a:effectLst>
                </a:rPr>
                <a:t>Geology</a:t>
              </a:r>
            </a:p>
          </p:txBody>
        </p:sp>
        <p:sp>
          <p:nvSpPr>
            <p:cNvPr id="67" name="Rounded Rectangle 66"/>
            <p:cNvSpPr/>
            <p:nvPr/>
          </p:nvSpPr>
          <p:spPr>
            <a:xfrm>
              <a:off x="2985824" y="1536604"/>
              <a:ext cx="2716352" cy="369332"/>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a:effectLst>
                    <a:outerShdw blurRad="50800" dist="38100" dir="13500000" algn="br" rotWithShape="0">
                      <a:prstClr val="black">
                        <a:alpha val="40000"/>
                      </a:prstClr>
                    </a:outerShdw>
                  </a:effectLst>
                </a:rPr>
                <a:t>Government Units</a:t>
              </a:r>
            </a:p>
          </p:txBody>
        </p:sp>
        <p:grpSp>
          <p:nvGrpSpPr>
            <p:cNvPr id="72" name="Group 71"/>
            <p:cNvGrpSpPr/>
            <p:nvPr/>
          </p:nvGrpSpPr>
          <p:grpSpPr>
            <a:xfrm>
              <a:off x="3197021" y="369332"/>
              <a:ext cx="182880" cy="1167272"/>
              <a:chOff x="1124034" y="1241998"/>
              <a:chExt cx="182880" cy="758101"/>
            </a:xfrm>
          </p:grpSpPr>
          <p:cxnSp>
            <p:nvCxnSpPr>
              <p:cNvPr id="73" name="Straight Connector 72"/>
              <p:cNvCxnSpPr>
                <a:endCxn id="75"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75" name="Oval 74"/>
              <p:cNvSpPr/>
              <p:nvPr/>
            </p:nvSpPr>
            <p:spPr>
              <a:xfrm>
                <a:off x="1124034" y="1491957"/>
                <a:ext cx="182880" cy="182880"/>
              </a:xfrm>
              <a:prstGeom prst="ellipse">
                <a:avLst/>
              </a:prstGeom>
              <a:solidFill>
                <a:schemeClr val="tx2">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grpSp>
          <p:nvGrpSpPr>
            <p:cNvPr id="79" name="Group 78"/>
            <p:cNvGrpSpPr/>
            <p:nvPr/>
          </p:nvGrpSpPr>
          <p:grpSpPr>
            <a:xfrm>
              <a:off x="2925483" y="1566791"/>
              <a:ext cx="484311" cy="484311"/>
              <a:chOff x="481403" y="529259"/>
              <a:chExt cx="484311" cy="484311"/>
            </a:xfrm>
          </p:grpSpPr>
          <p:sp>
            <p:nvSpPr>
              <p:cNvPr id="80" name="Oval 79"/>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81"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nvGrpSpPr>
            <p:cNvPr id="82" name="Group 81"/>
            <p:cNvGrpSpPr/>
            <p:nvPr/>
          </p:nvGrpSpPr>
          <p:grpSpPr>
            <a:xfrm>
              <a:off x="2925483" y="29125"/>
              <a:ext cx="484311" cy="484311"/>
              <a:chOff x="481403" y="529259"/>
              <a:chExt cx="484311" cy="484311"/>
            </a:xfrm>
          </p:grpSpPr>
          <p:sp>
            <p:nvSpPr>
              <p:cNvPr id="83" name="Oval 82"/>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84"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nvGrpSpPr>
            <p:cNvPr id="85" name="Group 84"/>
            <p:cNvGrpSpPr/>
            <p:nvPr/>
          </p:nvGrpSpPr>
          <p:grpSpPr>
            <a:xfrm>
              <a:off x="3217252" y="1905935"/>
              <a:ext cx="182880" cy="1212269"/>
              <a:chOff x="1124034" y="1241998"/>
              <a:chExt cx="182880" cy="758101"/>
            </a:xfrm>
          </p:grpSpPr>
          <p:cxnSp>
            <p:nvCxnSpPr>
              <p:cNvPr id="86" name="Straight Connector 85"/>
              <p:cNvCxnSpPr>
                <a:endCxn id="88"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88" name="Oval 87"/>
              <p:cNvSpPr/>
              <p:nvPr/>
            </p:nvSpPr>
            <p:spPr>
              <a:xfrm>
                <a:off x="1124034" y="1491957"/>
                <a:ext cx="182880" cy="182880"/>
              </a:xfrm>
              <a:prstGeom prst="ellipse">
                <a:avLst/>
              </a:prstGeom>
              <a:solidFill>
                <a:schemeClr val="bg1">
                  <a:lumMod val="65000"/>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grpSp>
          <p:nvGrpSpPr>
            <p:cNvPr id="89" name="Group 88"/>
            <p:cNvGrpSpPr/>
            <p:nvPr/>
          </p:nvGrpSpPr>
          <p:grpSpPr>
            <a:xfrm>
              <a:off x="3232861" y="3487537"/>
              <a:ext cx="182880" cy="1140700"/>
              <a:chOff x="1124034" y="1241998"/>
              <a:chExt cx="182880" cy="758101"/>
            </a:xfrm>
          </p:grpSpPr>
          <p:cxnSp>
            <p:nvCxnSpPr>
              <p:cNvPr id="90" name="Straight Connector 89"/>
              <p:cNvCxnSpPr>
                <a:endCxn id="92"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92" name="Oval 91"/>
              <p:cNvSpPr/>
              <p:nvPr/>
            </p:nvSpPr>
            <p:spPr>
              <a:xfrm>
                <a:off x="1124034" y="1491957"/>
                <a:ext cx="182880" cy="182880"/>
              </a:xfrm>
              <a:prstGeom prst="ellipse">
                <a:avLst/>
              </a:prstGeom>
              <a:solidFill>
                <a:schemeClr val="tx2">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sp>
          <p:nvSpPr>
            <p:cNvPr id="93" name="Rounded Rectangle 92"/>
            <p:cNvSpPr/>
            <p:nvPr/>
          </p:nvSpPr>
          <p:spPr>
            <a:xfrm>
              <a:off x="2993668" y="3118205"/>
              <a:ext cx="2716352" cy="369332"/>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indent="285717"/>
              <a:r>
                <a:rPr lang="en-US" sz="1400" b="1" i="1" dirty="0">
                  <a:effectLst>
                    <a:outerShdw blurRad="50800" dist="38100" dir="13500000" algn="br" rotWithShape="0">
                      <a:prstClr val="black">
                        <a:alpha val="40000"/>
                      </a:prstClr>
                    </a:outerShdw>
                  </a:effectLst>
                </a:rPr>
                <a:t>Imagery</a:t>
              </a:r>
            </a:p>
          </p:txBody>
        </p:sp>
        <p:grpSp>
          <p:nvGrpSpPr>
            <p:cNvPr id="94" name="Group 93"/>
            <p:cNvGrpSpPr/>
            <p:nvPr/>
          </p:nvGrpSpPr>
          <p:grpSpPr>
            <a:xfrm>
              <a:off x="2933326" y="3147330"/>
              <a:ext cx="484311" cy="484311"/>
              <a:chOff x="481403" y="529259"/>
              <a:chExt cx="484311" cy="484311"/>
            </a:xfrm>
          </p:grpSpPr>
          <p:sp>
            <p:nvSpPr>
              <p:cNvPr id="95" name="Oval 94"/>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96"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nvGrpSpPr>
            <p:cNvPr id="97" name="Group 96"/>
            <p:cNvGrpSpPr/>
            <p:nvPr/>
          </p:nvGrpSpPr>
          <p:grpSpPr>
            <a:xfrm>
              <a:off x="3216047" y="5070095"/>
              <a:ext cx="182880" cy="1649204"/>
              <a:chOff x="1124034" y="930545"/>
              <a:chExt cx="182880" cy="1809843"/>
            </a:xfrm>
          </p:grpSpPr>
          <p:cxnSp>
            <p:nvCxnSpPr>
              <p:cNvPr id="98" name="Straight Connector 97"/>
              <p:cNvCxnSpPr>
                <a:endCxn id="100" idx="0"/>
              </p:cNvCxnSpPr>
              <p:nvPr/>
            </p:nvCxnSpPr>
            <p:spPr>
              <a:xfrm flipH="1">
                <a:off x="1215474" y="930545"/>
                <a:ext cx="2861" cy="561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H="1">
                <a:off x="1210492" y="1674837"/>
                <a:ext cx="4982" cy="1065551"/>
              </a:xfrm>
              <a:prstGeom prst="line">
                <a:avLst/>
              </a:prstGeom>
              <a:ln>
                <a:tailEnd type="oval"/>
              </a:ln>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1124034" y="1491957"/>
                <a:ext cx="182880" cy="182880"/>
              </a:xfrm>
              <a:prstGeom prst="ellipse">
                <a:avLst/>
              </a:prstGeom>
              <a:solidFill>
                <a:srgbClr val="9BBB59">
                  <a:alpha val="53000"/>
                </a:srgb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sp>
          <p:nvSpPr>
            <p:cNvPr id="101" name="Rounded Rectangle 100"/>
            <p:cNvSpPr/>
            <p:nvPr/>
          </p:nvSpPr>
          <p:spPr>
            <a:xfrm>
              <a:off x="2976853" y="4656232"/>
              <a:ext cx="2716352" cy="369332"/>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4130" indent="1588"/>
              <a:r>
                <a:rPr lang="en-US" sz="1400" b="1" i="1" dirty="0">
                  <a:effectLst>
                    <a:outerShdw blurRad="50800" dist="38100" dir="13500000" algn="br" rotWithShape="0">
                      <a:prstClr val="black">
                        <a:alpha val="40000"/>
                      </a:prstClr>
                    </a:outerShdw>
                  </a:effectLst>
                </a:rPr>
                <a:t>Land Use &amp; Land Cover</a:t>
              </a:r>
            </a:p>
          </p:txBody>
        </p:sp>
        <p:grpSp>
          <p:nvGrpSpPr>
            <p:cNvPr id="102" name="Group 101"/>
            <p:cNvGrpSpPr/>
            <p:nvPr/>
          </p:nvGrpSpPr>
          <p:grpSpPr>
            <a:xfrm>
              <a:off x="2916512" y="4685357"/>
              <a:ext cx="484311" cy="484311"/>
              <a:chOff x="481403" y="529259"/>
              <a:chExt cx="484311" cy="484311"/>
            </a:xfrm>
          </p:grpSpPr>
          <p:sp>
            <p:nvSpPr>
              <p:cNvPr id="103" name="Oval 102"/>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04"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grpSp>
        <p:nvGrpSpPr>
          <p:cNvPr id="173" name="Group 172"/>
          <p:cNvGrpSpPr/>
          <p:nvPr/>
        </p:nvGrpSpPr>
        <p:grpSpPr>
          <a:xfrm>
            <a:off x="437456" y="1009947"/>
            <a:ext cx="2887872" cy="4042571"/>
            <a:chOff x="-186124" y="-87717"/>
            <a:chExt cx="3494324" cy="7174216"/>
          </a:xfrm>
        </p:grpSpPr>
        <p:pic>
          <p:nvPicPr>
            <p:cNvPr id="5" name="Picture 4" descr="BiotaNEWtest_0.jpg"/>
            <p:cNvPicPr>
              <a:picLocks/>
            </p:cNvPicPr>
            <p:nvPr/>
          </p:nvPicPr>
          <p:blipFill>
            <a:blip r:embed="rId8" cstate="print">
              <a:alphaModFix amt="82000"/>
              <a:extLst>
                <a:ext uri="{28A0092B-C50C-407E-A947-70E740481C1C}">
                  <a14:useLocalDpi xmlns:a14="http://schemas.microsoft.com/office/drawing/2010/main"/>
                </a:ext>
              </a:extLst>
            </a:blip>
            <a:stretch>
              <a:fillRect/>
            </a:stretch>
          </p:blipFill>
          <p:spPr>
            <a:xfrm>
              <a:off x="267372" y="-87717"/>
              <a:ext cx="2987237" cy="1737360"/>
            </a:xfrm>
            <a:prstGeom prst="roundRect">
              <a:avLst/>
            </a:prstGeom>
            <a:ln>
              <a:noFill/>
            </a:ln>
            <a:effectLst>
              <a:innerShdw blurRad="63500" dist="50800">
                <a:prstClr val="black">
                  <a:alpha val="50000"/>
                </a:prstClr>
              </a:innerShdw>
              <a:softEdge rad="112500"/>
            </a:effectLst>
          </p:spPr>
        </p:pic>
        <p:pic>
          <p:nvPicPr>
            <p:cNvPr id="52" name="Picture 51" descr="GeodeticControl_NEW1.JPG"/>
            <p:cNvPicPr>
              <a:picLocks/>
            </p:cNvPicPr>
            <p:nvPr/>
          </p:nvPicPr>
          <p:blipFill>
            <a:blip r:embed="rId9" cstate="print">
              <a:alphaModFix amt="83000"/>
              <a:extLst>
                <a:ext uri="{28A0092B-C50C-407E-A947-70E740481C1C}">
                  <a14:useLocalDpi xmlns:a14="http://schemas.microsoft.com/office/drawing/2010/main"/>
                </a:ext>
              </a:extLst>
            </a:blip>
            <a:stretch>
              <a:fillRect/>
            </a:stretch>
          </p:blipFill>
          <p:spPr>
            <a:xfrm>
              <a:off x="315618" y="5349139"/>
              <a:ext cx="2992582" cy="1737360"/>
            </a:xfrm>
            <a:prstGeom prst="roundRect">
              <a:avLst/>
            </a:prstGeom>
            <a:ln>
              <a:noFill/>
            </a:ln>
            <a:effectLst>
              <a:softEdge rad="112500"/>
            </a:effectLst>
          </p:spPr>
        </p:pic>
        <p:pic>
          <p:nvPicPr>
            <p:cNvPr id="4" name="Picture 3" descr="Cadastre.jpg"/>
            <p:cNvPicPr>
              <a:picLocks noChangeAspect="1"/>
            </p:cNvPicPr>
            <p:nvPr/>
          </p:nvPicPr>
          <p:blipFill>
            <a:blip r:embed="rId10" cstate="print">
              <a:alphaModFix amt="82000"/>
              <a:extLst>
                <a:ext uri="{28A0092B-C50C-407E-A947-70E740481C1C}">
                  <a14:useLocalDpi xmlns:a14="http://schemas.microsoft.com/office/drawing/2010/main"/>
                </a:ext>
              </a:extLst>
            </a:blip>
            <a:stretch>
              <a:fillRect/>
            </a:stretch>
          </p:blipFill>
          <p:spPr>
            <a:xfrm>
              <a:off x="267372" y="1133339"/>
              <a:ext cx="2987238" cy="1577635"/>
            </a:xfrm>
            <a:prstGeom prst="wave">
              <a:avLst/>
            </a:prstGeom>
            <a:ln>
              <a:noFill/>
            </a:ln>
            <a:effectLst>
              <a:innerShdw blurRad="63500" dist="50800">
                <a:prstClr val="black">
                  <a:alpha val="50000"/>
                </a:prstClr>
              </a:innerShdw>
              <a:softEdge rad="112500"/>
            </a:effectLst>
          </p:spPr>
        </p:pic>
        <p:pic>
          <p:nvPicPr>
            <p:cNvPr id="6" name="Picture 5" descr="climate&amp;weather.png"/>
            <p:cNvPicPr>
              <a:picLocks/>
            </p:cNvPicPr>
            <p:nvPr/>
          </p:nvPicPr>
          <p:blipFill>
            <a:blip r:embed="rId11" cstate="print">
              <a:alphaModFix amt="82000"/>
              <a:extLst>
                <a:ext uri="{28A0092B-C50C-407E-A947-70E740481C1C}">
                  <a14:useLocalDpi xmlns:a14="http://schemas.microsoft.com/office/drawing/2010/main"/>
                </a:ext>
              </a:extLst>
            </a:blip>
            <a:stretch>
              <a:fillRect/>
            </a:stretch>
          </p:blipFill>
          <p:spPr>
            <a:xfrm>
              <a:off x="278043" y="2121279"/>
              <a:ext cx="2992582" cy="1737360"/>
            </a:xfrm>
            <a:prstGeom prst="wave">
              <a:avLst/>
            </a:prstGeom>
            <a:ln>
              <a:noFill/>
            </a:ln>
            <a:effectLst>
              <a:innerShdw blurRad="63500" dist="50800">
                <a:prstClr val="black">
                  <a:alpha val="50000"/>
                </a:prstClr>
              </a:innerShdw>
              <a:softEdge rad="112500"/>
            </a:effectLst>
          </p:spPr>
        </p:pic>
        <p:pic>
          <p:nvPicPr>
            <p:cNvPr id="8" name="Picture 7" descr="cultural resoources2_0.jpg"/>
            <p:cNvPicPr>
              <a:picLocks/>
            </p:cNvPicPr>
            <p:nvPr/>
          </p:nvPicPr>
          <p:blipFill>
            <a:blip r:embed="rId12">
              <a:alphaModFix amt="82000"/>
              <a:extLst>
                <a:ext uri="{28A0092B-C50C-407E-A947-70E740481C1C}">
                  <a14:useLocalDpi xmlns:a14="http://schemas.microsoft.com/office/drawing/2010/main"/>
                </a:ext>
              </a:extLst>
            </a:blip>
            <a:stretch>
              <a:fillRect/>
            </a:stretch>
          </p:blipFill>
          <p:spPr>
            <a:xfrm>
              <a:off x="308522" y="3183060"/>
              <a:ext cx="2992582" cy="1737360"/>
            </a:xfrm>
            <a:prstGeom prst="wave">
              <a:avLst/>
            </a:prstGeom>
            <a:ln>
              <a:noFill/>
            </a:ln>
            <a:effectLst>
              <a:innerShdw blurRad="63500" dist="50800">
                <a:prstClr val="black">
                  <a:alpha val="50000"/>
                </a:prstClr>
              </a:innerShdw>
              <a:softEdge rad="112500"/>
            </a:effectLst>
          </p:spPr>
        </p:pic>
        <p:sp>
          <p:nvSpPr>
            <p:cNvPr id="10" name="Rounded Rectangle 9"/>
            <p:cNvSpPr/>
            <p:nvPr/>
          </p:nvSpPr>
          <p:spPr>
            <a:xfrm>
              <a:off x="-118910" y="-20656"/>
              <a:ext cx="3000441" cy="369331"/>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smtClean="0">
                  <a:effectLst>
                    <a:outerShdw blurRad="50800" dist="38100" dir="13500000" algn="br" rotWithShape="0">
                      <a:prstClr val="black">
                        <a:alpha val="40000"/>
                      </a:prstClr>
                    </a:outerShdw>
                  </a:effectLst>
                </a:rPr>
                <a:t>Biodiversity &amp; Ecosystems</a:t>
              </a:r>
              <a:endParaRPr lang="en-US" sz="1400" b="1" i="1" dirty="0">
                <a:effectLst>
                  <a:outerShdw blurRad="50800" dist="38100" dir="13500000" algn="br" rotWithShape="0">
                    <a:prstClr val="black">
                      <a:alpha val="40000"/>
                    </a:prstClr>
                  </a:outerShdw>
                </a:effectLst>
              </a:endParaRPr>
            </a:p>
          </p:txBody>
        </p:sp>
        <p:sp>
          <p:nvSpPr>
            <p:cNvPr id="11" name="Rounded Rectangle 10"/>
            <p:cNvSpPr/>
            <p:nvPr/>
          </p:nvSpPr>
          <p:spPr>
            <a:xfrm>
              <a:off x="-118909" y="1156803"/>
              <a:ext cx="2962735" cy="369331"/>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err="1">
                  <a:effectLst>
                    <a:outerShdw blurRad="50800" dist="38100" dir="13500000" algn="br" rotWithShape="0">
                      <a:prstClr val="black">
                        <a:alpha val="40000"/>
                      </a:prstClr>
                    </a:outerShdw>
                  </a:effectLst>
                </a:rPr>
                <a:t>Cadastre</a:t>
              </a:r>
              <a:endParaRPr lang="en-US" sz="1400" b="1" i="1" dirty="0">
                <a:effectLst>
                  <a:outerShdw blurRad="50800" dist="38100" dir="13500000" algn="br" rotWithShape="0">
                    <a:prstClr val="black">
                      <a:alpha val="40000"/>
                    </a:prstClr>
                  </a:outerShdw>
                </a:effectLst>
              </a:endParaRPr>
            </a:p>
          </p:txBody>
        </p:sp>
        <p:sp>
          <p:nvSpPr>
            <p:cNvPr id="12" name="Rounded Rectangle 11"/>
            <p:cNvSpPr/>
            <p:nvPr/>
          </p:nvSpPr>
          <p:spPr>
            <a:xfrm>
              <a:off x="-118909" y="2215887"/>
              <a:ext cx="2962735" cy="369331"/>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a:effectLst>
                    <a:outerShdw blurRad="50800" dist="38100" dir="13500000" algn="br" rotWithShape="0">
                      <a:prstClr val="black">
                        <a:alpha val="40000"/>
                      </a:prstClr>
                    </a:outerShdw>
                  </a:effectLst>
                </a:rPr>
                <a:t>Climate &amp; Weather</a:t>
              </a:r>
            </a:p>
          </p:txBody>
        </p:sp>
        <p:grpSp>
          <p:nvGrpSpPr>
            <p:cNvPr id="20" name="Group 19"/>
            <p:cNvGrpSpPr/>
            <p:nvPr/>
          </p:nvGrpSpPr>
          <p:grpSpPr>
            <a:xfrm>
              <a:off x="124561" y="343579"/>
              <a:ext cx="182880" cy="808127"/>
              <a:chOff x="1124034" y="1191972"/>
              <a:chExt cx="182880" cy="808127"/>
            </a:xfrm>
          </p:grpSpPr>
          <p:cxnSp>
            <p:nvCxnSpPr>
              <p:cNvPr id="14" name="Straight Connector 13"/>
              <p:cNvCxnSpPr>
                <a:endCxn id="15" idx="0"/>
              </p:cNvCxnSpPr>
              <p:nvPr/>
            </p:nvCxnSpPr>
            <p:spPr>
              <a:xfrm>
                <a:off x="1215474" y="1191972"/>
                <a:ext cx="0" cy="2999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1124034" y="1491957"/>
                <a:ext cx="182880" cy="182880"/>
              </a:xfrm>
              <a:prstGeom prst="ellipse">
                <a:avLst/>
              </a:prstGeom>
              <a:solidFill>
                <a:schemeClr val="accent3">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i="1" dirty="0"/>
              </a:p>
            </p:txBody>
          </p:sp>
        </p:grpSp>
        <p:grpSp>
          <p:nvGrpSpPr>
            <p:cNvPr id="21" name="Group 20"/>
            <p:cNvGrpSpPr/>
            <p:nvPr/>
          </p:nvGrpSpPr>
          <p:grpSpPr>
            <a:xfrm>
              <a:off x="116745" y="1526136"/>
              <a:ext cx="182880" cy="690814"/>
              <a:chOff x="1124034" y="1241998"/>
              <a:chExt cx="182880" cy="758101"/>
            </a:xfrm>
          </p:grpSpPr>
          <p:cxnSp>
            <p:nvCxnSpPr>
              <p:cNvPr id="22" name="Straight Connector 21"/>
              <p:cNvCxnSpPr>
                <a:endCxn id="24"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1124034" y="1491957"/>
                <a:ext cx="182880" cy="182880"/>
              </a:xfrm>
              <a:prstGeom prst="ellipse">
                <a:avLst/>
              </a:prstGeom>
              <a:solidFill>
                <a:schemeClr val="tx2">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i="1" dirty="0"/>
              </a:p>
            </p:txBody>
          </p:sp>
        </p:grpSp>
        <p:grpSp>
          <p:nvGrpSpPr>
            <p:cNvPr id="30" name="Group 29"/>
            <p:cNvGrpSpPr/>
            <p:nvPr/>
          </p:nvGrpSpPr>
          <p:grpSpPr>
            <a:xfrm>
              <a:off x="-168837" y="11099"/>
              <a:ext cx="484311" cy="484311"/>
              <a:chOff x="481403" y="529259"/>
              <a:chExt cx="484311" cy="484311"/>
            </a:xfrm>
          </p:grpSpPr>
          <p:sp>
            <p:nvSpPr>
              <p:cNvPr id="29" name="Oval 28"/>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sp>
            <p:nvSpPr>
              <p:cNvPr id="25"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grpSp>
        <p:grpSp>
          <p:nvGrpSpPr>
            <p:cNvPr id="31" name="Group 30"/>
            <p:cNvGrpSpPr/>
            <p:nvPr/>
          </p:nvGrpSpPr>
          <p:grpSpPr>
            <a:xfrm>
              <a:off x="-159392" y="2246074"/>
              <a:ext cx="484311" cy="484311"/>
              <a:chOff x="481403" y="529259"/>
              <a:chExt cx="484311" cy="484311"/>
            </a:xfrm>
          </p:grpSpPr>
          <p:sp>
            <p:nvSpPr>
              <p:cNvPr id="32" name="Oval 31"/>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sp>
            <p:nvSpPr>
              <p:cNvPr id="33"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grpSp>
        <p:grpSp>
          <p:nvGrpSpPr>
            <p:cNvPr id="34" name="Group 33"/>
            <p:cNvGrpSpPr/>
            <p:nvPr/>
          </p:nvGrpSpPr>
          <p:grpSpPr>
            <a:xfrm>
              <a:off x="-159392" y="1185928"/>
              <a:ext cx="484311" cy="484311"/>
              <a:chOff x="481403" y="529259"/>
              <a:chExt cx="484311" cy="484311"/>
            </a:xfrm>
          </p:grpSpPr>
          <p:sp>
            <p:nvSpPr>
              <p:cNvPr id="35" name="Oval 34"/>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sp>
            <p:nvSpPr>
              <p:cNvPr id="36"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grpSp>
        <p:grpSp>
          <p:nvGrpSpPr>
            <p:cNvPr id="38" name="Group 37"/>
            <p:cNvGrpSpPr/>
            <p:nvPr/>
          </p:nvGrpSpPr>
          <p:grpSpPr>
            <a:xfrm>
              <a:off x="132377" y="2585219"/>
              <a:ext cx="182880" cy="690814"/>
              <a:chOff x="1124034" y="1241998"/>
              <a:chExt cx="182880" cy="758101"/>
            </a:xfrm>
          </p:grpSpPr>
          <p:cxnSp>
            <p:nvCxnSpPr>
              <p:cNvPr id="39" name="Straight Connector 38"/>
              <p:cNvCxnSpPr>
                <a:endCxn id="41"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1124034" y="1491957"/>
                <a:ext cx="182880" cy="182880"/>
              </a:xfrm>
              <a:prstGeom prst="ellipse">
                <a:avLst/>
              </a:prstGeom>
              <a:solidFill>
                <a:schemeClr val="bg1">
                  <a:lumMod val="65000"/>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i="1" dirty="0"/>
              </a:p>
            </p:txBody>
          </p:sp>
        </p:grpSp>
        <p:grpSp>
          <p:nvGrpSpPr>
            <p:cNvPr id="42" name="Group 41"/>
            <p:cNvGrpSpPr/>
            <p:nvPr/>
          </p:nvGrpSpPr>
          <p:grpSpPr>
            <a:xfrm>
              <a:off x="147986" y="3628340"/>
              <a:ext cx="182880" cy="690814"/>
              <a:chOff x="1124034" y="1241998"/>
              <a:chExt cx="182880" cy="758101"/>
            </a:xfrm>
          </p:grpSpPr>
          <p:cxnSp>
            <p:nvCxnSpPr>
              <p:cNvPr id="43" name="Straight Connector 42"/>
              <p:cNvCxnSpPr>
                <a:endCxn id="45"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1124034" y="1491957"/>
                <a:ext cx="182880" cy="182880"/>
              </a:xfrm>
              <a:prstGeom prst="ellipse">
                <a:avLst/>
              </a:prstGeom>
              <a:solidFill>
                <a:schemeClr val="tx2">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i="1" dirty="0"/>
              </a:p>
            </p:txBody>
          </p:sp>
        </p:grpSp>
        <p:sp>
          <p:nvSpPr>
            <p:cNvPr id="46" name="Rounded Rectangle 45"/>
            <p:cNvSpPr/>
            <p:nvPr/>
          </p:nvSpPr>
          <p:spPr>
            <a:xfrm>
              <a:off x="-111065" y="3259008"/>
              <a:ext cx="2962735" cy="369331"/>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indent="285717"/>
              <a:r>
                <a:rPr lang="en-US" sz="1400" b="1" i="1" dirty="0">
                  <a:effectLst>
                    <a:outerShdw blurRad="50800" dist="38100" dir="13500000" algn="br" rotWithShape="0">
                      <a:prstClr val="black">
                        <a:alpha val="40000"/>
                      </a:prstClr>
                    </a:outerShdw>
                  </a:effectLst>
                </a:rPr>
                <a:t>Cultural Resources</a:t>
              </a:r>
            </a:p>
          </p:txBody>
        </p:sp>
        <p:grpSp>
          <p:nvGrpSpPr>
            <p:cNvPr id="47" name="Group 46"/>
            <p:cNvGrpSpPr/>
            <p:nvPr/>
          </p:nvGrpSpPr>
          <p:grpSpPr>
            <a:xfrm>
              <a:off x="-151549" y="3288133"/>
              <a:ext cx="484311" cy="484311"/>
              <a:chOff x="481403" y="529259"/>
              <a:chExt cx="484311" cy="484311"/>
            </a:xfrm>
          </p:grpSpPr>
          <p:sp>
            <p:nvSpPr>
              <p:cNvPr id="48" name="Oval 47"/>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sp>
            <p:nvSpPr>
              <p:cNvPr id="49"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grpSp>
        <p:pic>
          <p:nvPicPr>
            <p:cNvPr id="51" name="Picture 50" descr="ElevationNEW.jpg"/>
            <p:cNvPicPr>
              <a:picLocks/>
            </p:cNvPicPr>
            <p:nvPr/>
          </p:nvPicPr>
          <p:blipFill>
            <a:blip r:embed="rId13" cstate="print">
              <a:extLst>
                <a:ext uri="{28A0092B-C50C-407E-A947-70E740481C1C}">
                  <a14:useLocalDpi xmlns:a14="http://schemas.microsoft.com/office/drawing/2010/main"/>
                </a:ext>
              </a:extLst>
            </a:blip>
            <a:stretch>
              <a:fillRect/>
            </a:stretch>
          </p:blipFill>
          <p:spPr>
            <a:xfrm>
              <a:off x="314830" y="4227714"/>
              <a:ext cx="2992582" cy="1737360"/>
            </a:xfrm>
            <a:prstGeom prst="wave">
              <a:avLst/>
            </a:prstGeom>
            <a:ln>
              <a:noFill/>
            </a:ln>
            <a:effectLst>
              <a:softEdge rad="112500"/>
            </a:effectLst>
          </p:spPr>
        </p:pic>
        <p:grpSp>
          <p:nvGrpSpPr>
            <p:cNvPr id="57" name="Group 56"/>
            <p:cNvGrpSpPr/>
            <p:nvPr/>
          </p:nvGrpSpPr>
          <p:grpSpPr>
            <a:xfrm>
              <a:off x="168306" y="4698646"/>
              <a:ext cx="182880" cy="690814"/>
              <a:chOff x="1124034" y="1241998"/>
              <a:chExt cx="182880" cy="758101"/>
            </a:xfrm>
          </p:grpSpPr>
          <p:cxnSp>
            <p:nvCxnSpPr>
              <p:cNvPr id="58" name="Straight Connector 57"/>
              <p:cNvCxnSpPr>
                <a:endCxn id="60"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1124034" y="1491957"/>
                <a:ext cx="182880" cy="182880"/>
              </a:xfrm>
              <a:prstGeom prst="ellipse">
                <a:avLst/>
              </a:prstGeom>
              <a:solidFill>
                <a:schemeClr val="accent3">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i="1" dirty="0"/>
              </a:p>
            </p:txBody>
          </p:sp>
        </p:grpSp>
        <p:sp>
          <p:nvSpPr>
            <p:cNvPr id="61" name="Rounded Rectangle 60"/>
            <p:cNvSpPr/>
            <p:nvPr/>
          </p:nvSpPr>
          <p:spPr>
            <a:xfrm>
              <a:off x="-90746" y="4329315"/>
              <a:ext cx="2962735" cy="369331"/>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indent="285717"/>
              <a:r>
                <a:rPr lang="en-US" sz="1400" b="1" i="1" dirty="0">
                  <a:effectLst>
                    <a:outerShdw blurRad="50800" dist="38100" dir="13500000" algn="br" rotWithShape="0">
                      <a:prstClr val="black">
                        <a:alpha val="40000"/>
                      </a:prstClr>
                    </a:outerShdw>
                  </a:effectLst>
                </a:rPr>
                <a:t>Elevation</a:t>
              </a:r>
            </a:p>
          </p:txBody>
        </p:sp>
        <p:grpSp>
          <p:nvGrpSpPr>
            <p:cNvPr id="62" name="Group 61"/>
            <p:cNvGrpSpPr/>
            <p:nvPr/>
          </p:nvGrpSpPr>
          <p:grpSpPr>
            <a:xfrm>
              <a:off x="-131229" y="4358439"/>
              <a:ext cx="484311" cy="484311"/>
              <a:chOff x="481403" y="529259"/>
              <a:chExt cx="484311" cy="484311"/>
            </a:xfrm>
          </p:grpSpPr>
          <p:sp>
            <p:nvSpPr>
              <p:cNvPr id="63" name="Oval 62"/>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sp>
            <p:nvSpPr>
              <p:cNvPr id="64"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grpSp>
        <p:sp>
          <p:nvSpPr>
            <p:cNvPr id="108" name="Rounded Rectangle 107"/>
            <p:cNvSpPr/>
            <p:nvPr/>
          </p:nvSpPr>
          <p:spPr>
            <a:xfrm>
              <a:off x="-127340" y="5418357"/>
              <a:ext cx="2962735" cy="369331"/>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a:effectLst>
                    <a:outerShdw blurRad="50800" dist="38100" dir="13500000" algn="br" rotWithShape="0">
                      <a:prstClr val="black">
                        <a:alpha val="40000"/>
                      </a:prstClr>
                    </a:outerShdw>
                  </a:effectLst>
                </a:rPr>
                <a:t>Geodetic Control</a:t>
              </a:r>
            </a:p>
          </p:txBody>
        </p:sp>
        <p:cxnSp>
          <p:nvCxnSpPr>
            <p:cNvPr id="109" name="Straight Connector 108"/>
            <p:cNvCxnSpPr>
              <a:endCxn id="111" idx="0"/>
            </p:cNvCxnSpPr>
            <p:nvPr/>
          </p:nvCxnSpPr>
          <p:spPr>
            <a:xfrm>
              <a:off x="254469" y="5782591"/>
              <a:ext cx="0" cy="2999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54469" y="6265456"/>
              <a:ext cx="7816" cy="592544"/>
            </a:xfrm>
            <a:prstGeom prst="line">
              <a:avLst/>
            </a:prstGeom>
            <a:ln>
              <a:tailEnd type="oval"/>
            </a:ln>
          </p:spPr>
          <p:style>
            <a:lnRef idx="2">
              <a:schemeClr val="accent1"/>
            </a:lnRef>
            <a:fillRef idx="0">
              <a:schemeClr val="accent1"/>
            </a:fillRef>
            <a:effectRef idx="1">
              <a:schemeClr val="accent1"/>
            </a:effectRef>
            <a:fontRef idx="minor">
              <a:schemeClr val="tx1"/>
            </a:fontRef>
          </p:style>
        </p:cxnSp>
        <p:sp>
          <p:nvSpPr>
            <p:cNvPr id="111" name="Oval 110"/>
            <p:cNvSpPr/>
            <p:nvPr/>
          </p:nvSpPr>
          <p:spPr>
            <a:xfrm>
              <a:off x="163029" y="6082576"/>
              <a:ext cx="182880" cy="182880"/>
            </a:xfrm>
            <a:prstGeom prst="ellipse">
              <a:avLst/>
            </a:prstGeom>
            <a:solidFill>
              <a:schemeClr val="bg1">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i="1" dirty="0"/>
            </a:p>
          </p:txBody>
        </p:sp>
        <p:sp>
          <p:nvSpPr>
            <p:cNvPr id="112" name="Oval 111"/>
            <p:cNvSpPr/>
            <p:nvPr/>
          </p:nvSpPr>
          <p:spPr>
            <a:xfrm>
              <a:off x="-57319" y="5491745"/>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sp>
          <p:nvSpPr>
            <p:cNvPr id="113" name="Teardrop 24"/>
            <p:cNvSpPr/>
            <p:nvPr/>
          </p:nvSpPr>
          <p:spPr>
            <a:xfrm rot="8029496">
              <a:off x="-186124" y="5450111"/>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grpSp>
      <p:grpSp>
        <p:nvGrpSpPr>
          <p:cNvPr id="172" name="Group 171"/>
          <p:cNvGrpSpPr/>
          <p:nvPr/>
        </p:nvGrpSpPr>
        <p:grpSpPr>
          <a:xfrm>
            <a:off x="6255293" y="917289"/>
            <a:ext cx="2805855" cy="4075324"/>
            <a:chOff x="5960676" y="-128949"/>
            <a:chExt cx="3395085" cy="7232340"/>
          </a:xfrm>
        </p:grpSpPr>
        <p:pic>
          <p:nvPicPr>
            <p:cNvPr id="114" name="Picture 113" descr="RealProperty (1).JPG"/>
            <p:cNvPicPr>
              <a:picLocks/>
            </p:cNvPicPr>
            <p:nvPr/>
          </p:nvPicPr>
          <p:blipFill>
            <a:blip r:embed="rId14" cstate="print">
              <a:alphaModFix amt="82000"/>
              <a:extLst>
                <a:ext uri="{28A0092B-C50C-407E-A947-70E740481C1C}">
                  <a14:useLocalDpi xmlns:a14="http://schemas.microsoft.com/office/drawing/2010/main"/>
                </a:ext>
              </a:extLst>
            </a:blip>
            <a:stretch>
              <a:fillRect/>
            </a:stretch>
          </p:blipFill>
          <p:spPr>
            <a:xfrm>
              <a:off x="6363179" y="-128949"/>
              <a:ext cx="2992582" cy="1737360"/>
            </a:xfrm>
            <a:prstGeom prst="roundRect">
              <a:avLst/>
            </a:prstGeom>
            <a:ln>
              <a:noFill/>
            </a:ln>
            <a:effectLst>
              <a:softEdge rad="112500"/>
            </a:effectLst>
          </p:spPr>
        </p:pic>
        <p:pic>
          <p:nvPicPr>
            <p:cNvPr id="119" name="Picture 118" descr="Banner_Sunset_resized.jpg"/>
            <p:cNvPicPr>
              <a:picLocks/>
            </p:cNvPicPr>
            <p:nvPr/>
          </p:nvPicPr>
          <p:blipFill>
            <a:blip r:embed="rId15">
              <a:alphaModFix amt="82000"/>
              <a:extLst>
                <a:ext uri="{28A0092B-C50C-407E-A947-70E740481C1C}">
                  <a14:useLocalDpi xmlns:a14="http://schemas.microsoft.com/office/drawing/2010/main"/>
                </a:ext>
              </a:extLst>
            </a:blip>
            <a:stretch>
              <a:fillRect/>
            </a:stretch>
          </p:blipFill>
          <p:spPr>
            <a:xfrm>
              <a:off x="6308230" y="5366031"/>
              <a:ext cx="2992582" cy="1737360"/>
            </a:xfrm>
            <a:prstGeom prst="roundRect">
              <a:avLst/>
            </a:prstGeom>
            <a:ln>
              <a:noFill/>
            </a:ln>
            <a:effectLst>
              <a:softEdge rad="112500"/>
            </a:effectLst>
          </p:spPr>
        </p:pic>
        <p:pic>
          <p:nvPicPr>
            <p:cNvPr id="115" name="Picture 114" descr="Soils.jpg"/>
            <p:cNvPicPr>
              <a:picLocks/>
            </p:cNvPicPr>
            <p:nvPr/>
          </p:nvPicPr>
          <p:blipFill>
            <a:blip r:embed="rId16" cstate="print">
              <a:alphaModFix amt="82000"/>
              <a:extLst>
                <a:ext uri="{28A0092B-C50C-407E-A947-70E740481C1C}">
                  <a14:useLocalDpi xmlns:a14="http://schemas.microsoft.com/office/drawing/2010/main"/>
                </a:ext>
              </a:extLst>
            </a:blip>
            <a:stretch>
              <a:fillRect/>
            </a:stretch>
          </p:blipFill>
          <p:spPr>
            <a:xfrm>
              <a:off x="6332328" y="937639"/>
              <a:ext cx="2992582" cy="1737360"/>
            </a:xfrm>
            <a:prstGeom prst="wave">
              <a:avLst/>
            </a:prstGeom>
            <a:ln>
              <a:noFill/>
            </a:ln>
            <a:effectLst>
              <a:softEdge rad="112500"/>
            </a:effectLst>
          </p:spPr>
        </p:pic>
        <p:pic>
          <p:nvPicPr>
            <p:cNvPr id="116" name="Picture 115" descr="transportation.jpg"/>
            <p:cNvPicPr>
              <a:picLocks/>
            </p:cNvPicPr>
            <p:nvPr/>
          </p:nvPicPr>
          <p:blipFill>
            <a:blip r:embed="rId17" cstate="print">
              <a:alphaModFix amt="82000"/>
              <a:extLst>
                <a:ext uri="{28A0092B-C50C-407E-A947-70E740481C1C}">
                  <a14:useLocalDpi xmlns:a14="http://schemas.microsoft.com/office/drawing/2010/main"/>
                </a:ext>
              </a:extLst>
            </a:blip>
            <a:stretch>
              <a:fillRect/>
            </a:stretch>
          </p:blipFill>
          <p:spPr>
            <a:xfrm>
              <a:off x="6322168" y="2046872"/>
              <a:ext cx="2992582" cy="1737360"/>
            </a:xfrm>
            <a:prstGeom prst="wave">
              <a:avLst/>
            </a:prstGeom>
            <a:ln>
              <a:noFill/>
            </a:ln>
            <a:effectLst>
              <a:softEdge rad="112500"/>
            </a:effectLst>
          </p:spPr>
        </p:pic>
        <p:pic>
          <p:nvPicPr>
            <p:cNvPr id="117" name="Picture 116" descr="UtilitiesNEW6.jpg"/>
            <p:cNvPicPr>
              <a:picLocks/>
            </p:cNvPicPr>
            <p:nvPr/>
          </p:nvPicPr>
          <p:blipFill>
            <a:blip r:embed="rId18" cstate="print">
              <a:alphaModFix amt="82000"/>
              <a:extLst>
                <a:ext uri="{28A0092B-C50C-407E-A947-70E740481C1C}">
                  <a14:useLocalDpi xmlns:a14="http://schemas.microsoft.com/office/drawing/2010/main"/>
                </a:ext>
              </a:extLst>
            </a:blip>
            <a:stretch>
              <a:fillRect/>
            </a:stretch>
          </p:blipFill>
          <p:spPr>
            <a:xfrm>
              <a:off x="6298070" y="3154945"/>
              <a:ext cx="2992582" cy="1737360"/>
            </a:xfrm>
            <a:prstGeom prst="wave">
              <a:avLst/>
            </a:prstGeom>
            <a:ln>
              <a:noFill/>
            </a:ln>
            <a:effectLst>
              <a:softEdge rad="112500"/>
            </a:effectLst>
          </p:spPr>
        </p:pic>
        <p:pic>
          <p:nvPicPr>
            <p:cNvPr id="118" name="Picture 117" descr="WaterInland.jpg"/>
            <p:cNvPicPr>
              <a:picLocks/>
            </p:cNvPicPr>
            <p:nvPr/>
          </p:nvPicPr>
          <p:blipFill>
            <a:blip r:embed="rId19" cstate="print">
              <a:alphaModFix amt="82000"/>
              <a:extLst>
                <a:ext uri="{28A0092B-C50C-407E-A947-70E740481C1C}">
                  <a14:useLocalDpi xmlns:a14="http://schemas.microsoft.com/office/drawing/2010/main"/>
                </a:ext>
              </a:extLst>
            </a:blip>
            <a:stretch>
              <a:fillRect/>
            </a:stretch>
          </p:blipFill>
          <p:spPr>
            <a:xfrm>
              <a:off x="6308230" y="4292633"/>
              <a:ext cx="2992582" cy="1737360"/>
            </a:xfrm>
            <a:prstGeom prst="wave">
              <a:avLst/>
            </a:prstGeom>
            <a:ln>
              <a:noFill/>
            </a:ln>
            <a:effectLst>
              <a:softEdge rad="112500"/>
            </a:effectLst>
          </p:spPr>
        </p:pic>
        <p:grpSp>
          <p:nvGrpSpPr>
            <p:cNvPr id="166" name="Group 165"/>
            <p:cNvGrpSpPr/>
            <p:nvPr/>
          </p:nvGrpSpPr>
          <p:grpSpPr>
            <a:xfrm>
              <a:off x="5960676" y="-37902"/>
              <a:ext cx="3064841" cy="6895902"/>
              <a:chOff x="6123236" y="226258"/>
              <a:chExt cx="3064841" cy="6895902"/>
            </a:xfrm>
          </p:grpSpPr>
          <p:sp>
            <p:nvSpPr>
              <p:cNvPr id="120" name="Rounded Rectangle 119"/>
              <p:cNvSpPr/>
              <p:nvPr/>
            </p:nvSpPr>
            <p:spPr>
              <a:xfrm>
                <a:off x="6210310" y="226258"/>
                <a:ext cx="2714725" cy="369333"/>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a:effectLst>
                      <a:outerShdw blurRad="50800" dist="38100" dir="13500000" algn="br" rotWithShape="0">
                        <a:prstClr val="black">
                          <a:alpha val="40000"/>
                        </a:prstClr>
                      </a:outerShdw>
                    </a:effectLst>
                  </a:rPr>
                  <a:t>Real Property</a:t>
                </a:r>
              </a:p>
            </p:txBody>
          </p:sp>
          <p:sp>
            <p:nvSpPr>
              <p:cNvPr id="121" name="Rounded Rectangle 120"/>
              <p:cNvSpPr/>
              <p:nvPr/>
            </p:nvSpPr>
            <p:spPr>
              <a:xfrm>
                <a:off x="6210310" y="1403717"/>
                <a:ext cx="2714725" cy="369333"/>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a:effectLst>
                      <a:outerShdw blurRad="50800" dist="38100" dir="13500000" algn="br" rotWithShape="0">
                        <a:prstClr val="black">
                          <a:alpha val="40000"/>
                        </a:prstClr>
                      </a:outerShdw>
                    </a:effectLst>
                  </a:rPr>
                  <a:t>Soils</a:t>
                </a:r>
              </a:p>
            </p:txBody>
          </p:sp>
          <p:sp>
            <p:nvSpPr>
              <p:cNvPr id="122" name="Rounded Rectangle 121"/>
              <p:cNvSpPr/>
              <p:nvPr/>
            </p:nvSpPr>
            <p:spPr>
              <a:xfrm>
                <a:off x="6210310" y="2462801"/>
                <a:ext cx="2714725" cy="369333"/>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a:effectLst>
                      <a:outerShdw blurRad="50800" dist="38100" dir="13500000" algn="br" rotWithShape="0">
                        <a:prstClr val="black">
                          <a:alpha val="40000"/>
                        </a:prstClr>
                      </a:outerShdw>
                    </a:effectLst>
                  </a:rPr>
                  <a:t>Transportation</a:t>
                </a:r>
              </a:p>
            </p:txBody>
          </p:sp>
          <p:grpSp>
            <p:nvGrpSpPr>
              <p:cNvPr id="123" name="Group 122"/>
              <p:cNvGrpSpPr/>
              <p:nvPr/>
            </p:nvGrpSpPr>
            <p:grpSpPr>
              <a:xfrm>
                <a:off x="6433921" y="590493"/>
                <a:ext cx="182880" cy="808127"/>
                <a:chOff x="1124034" y="1191972"/>
                <a:chExt cx="182880" cy="808127"/>
              </a:xfrm>
            </p:grpSpPr>
            <p:cxnSp>
              <p:nvCxnSpPr>
                <p:cNvPr id="124" name="Straight Connector 123"/>
                <p:cNvCxnSpPr>
                  <a:endCxn id="126" idx="0"/>
                </p:cNvCxnSpPr>
                <p:nvPr/>
              </p:nvCxnSpPr>
              <p:spPr>
                <a:xfrm>
                  <a:off x="1215474" y="1191972"/>
                  <a:ext cx="0" cy="2999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126" name="Oval 125"/>
                <p:cNvSpPr/>
                <p:nvPr/>
              </p:nvSpPr>
              <p:spPr>
                <a:xfrm>
                  <a:off x="1124034" y="1491957"/>
                  <a:ext cx="182880" cy="182880"/>
                </a:xfrm>
                <a:prstGeom prst="ellipse">
                  <a:avLst/>
                </a:prstGeom>
                <a:solidFill>
                  <a:schemeClr val="accent3">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grpSp>
            <p:nvGrpSpPr>
              <p:cNvPr id="127" name="Group 126"/>
              <p:cNvGrpSpPr/>
              <p:nvPr/>
            </p:nvGrpSpPr>
            <p:grpSpPr>
              <a:xfrm>
                <a:off x="6426105" y="1773050"/>
                <a:ext cx="182880" cy="690814"/>
                <a:chOff x="1124034" y="1241998"/>
                <a:chExt cx="182880" cy="758101"/>
              </a:xfrm>
            </p:grpSpPr>
            <p:cxnSp>
              <p:nvCxnSpPr>
                <p:cNvPr id="128" name="Straight Connector 127"/>
                <p:cNvCxnSpPr>
                  <a:endCxn id="130"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130" name="Oval 129"/>
                <p:cNvSpPr/>
                <p:nvPr/>
              </p:nvSpPr>
              <p:spPr>
                <a:xfrm>
                  <a:off x="1124034" y="1491957"/>
                  <a:ext cx="182880" cy="182880"/>
                </a:xfrm>
                <a:prstGeom prst="ellipse">
                  <a:avLst/>
                </a:prstGeom>
                <a:solidFill>
                  <a:schemeClr val="tx2">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grpSp>
            <p:nvGrpSpPr>
              <p:cNvPr id="131" name="Group 130"/>
              <p:cNvGrpSpPr/>
              <p:nvPr/>
            </p:nvGrpSpPr>
            <p:grpSpPr>
              <a:xfrm>
                <a:off x="6140523" y="258013"/>
                <a:ext cx="484311" cy="484311"/>
                <a:chOff x="481403" y="529259"/>
                <a:chExt cx="484311" cy="484311"/>
              </a:xfrm>
            </p:grpSpPr>
            <p:sp>
              <p:nvSpPr>
                <p:cNvPr id="132" name="Oval 131"/>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33"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nvGrpSpPr>
              <p:cNvPr id="134" name="Group 133"/>
              <p:cNvGrpSpPr/>
              <p:nvPr/>
            </p:nvGrpSpPr>
            <p:grpSpPr>
              <a:xfrm>
                <a:off x="6149968" y="2492988"/>
                <a:ext cx="484311" cy="484311"/>
                <a:chOff x="481403" y="529259"/>
                <a:chExt cx="484311" cy="484311"/>
              </a:xfrm>
            </p:grpSpPr>
            <p:sp>
              <p:nvSpPr>
                <p:cNvPr id="135" name="Oval 134"/>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36"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nvGrpSpPr>
              <p:cNvPr id="137" name="Group 136"/>
              <p:cNvGrpSpPr/>
              <p:nvPr/>
            </p:nvGrpSpPr>
            <p:grpSpPr>
              <a:xfrm>
                <a:off x="6149968" y="1432842"/>
                <a:ext cx="484311" cy="484311"/>
                <a:chOff x="481403" y="529259"/>
                <a:chExt cx="484311" cy="484311"/>
              </a:xfrm>
            </p:grpSpPr>
            <p:sp>
              <p:nvSpPr>
                <p:cNvPr id="138" name="Oval 137"/>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39"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nvGrpSpPr>
              <p:cNvPr id="140" name="Group 139"/>
              <p:cNvGrpSpPr/>
              <p:nvPr/>
            </p:nvGrpSpPr>
            <p:grpSpPr>
              <a:xfrm>
                <a:off x="6441737" y="2832133"/>
                <a:ext cx="182880" cy="690814"/>
                <a:chOff x="1124034" y="1241998"/>
                <a:chExt cx="182880" cy="758101"/>
              </a:xfrm>
            </p:grpSpPr>
            <p:cxnSp>
              <p:nvCxnSpPr>
                <p:cNvPr id="141" name="Straight Connector 140"/>
                <p:cNvCxnSpPr>
                  <a:endCxn id="143"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143" name="Oval 142"/>
                <p:cNvSpPr/>
                <p:nvPr/>
              </p:nvSpPr>
              <p:spPr>
                <a:xfrm>
                  <a:off x="1124034" y="1491957"/>
                  <a:ext cx="182880" cy="182880"/>
                </a:xfrm>
                <a:prstGeom prst="ellipse">
                  <a:avLst/>
                </a:prstGeom>
                <a:solidFill>
                  <a:schemeClr val="bg1">
                    <a:lumMod val="65000"/>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grpSp>
            <p:nvGrpSpPr>
              <p:cNvPr id="144" name="Group 143"/>
              <p:cNvGrpSpPr/>
              <p:nvPr/>
            </p:nvGrpSpPr>
            <p:grpSpPr>
              <a:xfrm>
                <a:off x="6457346" y="3875254"/>
                <a:ext cx="182880" cy="690814"/>
                <a:chOff x="1124034" y="1241998"/>
                <a:chExt cx="182880" cy="758101"/>
              </a:xfrm>
            </p:grpSpPr>
            <p:cxnSp>
              <p:nvCxnSpPr>
                <p:cNvPr id="145" name="Straight Connector 144"/>
                <p:cNvCxnSpPr>
                  <a:endCxn id="147"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147" name="Oval 146"/>
                <p:cNvSpPr/>
                <p:nvPr/>
              </p:nvSpPr>
              <p:spPr>
                <a:xfrm>
                  <a:off x="1124034" y="1491957"/>
                  <a:ext cx="182880" cy="182880"/>
                </a:xfrm>
                <a:prstGeom prst="ellipse">
                  <a:avLst/>
                </a:prstGeom>
                <a:solidFill>
                  <a:schemeClr val="tx2">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sp>
            <p:nvSpPr>
              <p:cNvPr id="148" name="Rounded Rectangle 147"/>
              <p:cNvSpPr/>
              <p:nvPr/>
            </p:nvSpPr>
            <p:spPr>
              <a:xfrm>
                <a:off x="6218153" y="3505923"/>
                <a:ext cx="2714725" cy="369333"/>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indent="285717"/>
                <a:r>
                  <a:rPr lang="en-US" sz="1400" b="1" i="1" dirty="0">
                    <a:effectLst>
                      <a:outerShdw blurRad="50800" dist="38100" dir="13500000" algn="br" rotWithShape="0">
                        <a:prstClr val="black">
                          <a:alpha val="40000"/>
                        </a:prstClr>
                      </a:outerShdw>
                    </a:effectLst>
                  </a:rPr>
                  <a:t>Utilities</a:t>
                </a:r>
              </a:p>
            </p:txBody>
          </p:sp>
          <p:grpSp>
            <p:nvGrpSpPr>
              <p:cNvPr id="149" name="Group 148"/>
              <p:cNvGrpSpPr/>
              <p:nvPr/>
            </p:nvGrpSpPr>
            <p:grpSpPr>
              <a:xfrm>
                <a:off x="6157811" y="3535047"/>
                <a:ext cx="484311" cy="484311"/>
                <a:chOff x="481403" y="529259"/>
                <a:chExt cx="484311" cy="484311"/>
              </a:xfrm>
            </p:grpSpPr>
            <p:sp>
              <p:nvSpPr>
                <p:cNvPr id="150" name="Oval 149"/>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51"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nvGrpSpPr>
              <p:cNvPr id="152" name="Group 151"/>
              <p:cNvGrpSpPr/>
              <p:nvPr/>
            </p:nvGrpSpPr>
            <p:grpSpPr>
              <a:xfrm>
                <a:off x="6477666" y="4945560"/>
                <a:ext cx="182880" cy="690814"/>
                <a:chOff x="1124034" y="1241998"/>
                <a:chExt cx="182880" cy="758101"/>
              </a:xfrm>
            </p:grpSpPr>
            <p:cxnSp>
              <p:nvCxnSpPr>
                <p:cNvPr id="153" name="Straight Connector 152"/>
                <p:cNvCxnSpPr>
                  <a:endCxn id="155"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155" name="Oval 154"/>
                <p:cNvSpPr/>
                <p:nvPr/>
              </p:nvSpPr>
              <p:spPr>
                <a:xfrm>
                  <a:off x="1124034" y="1491957"/>
                  <a:ext cx="182880" cy="182880"/>
                </a:xfrm>
                <a:prstGeom prst="ellipse">
                  <a:avLst/>
                </a:prstGeom>
                <a:solidFill>
                  <a:schemeClr val="accent3">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sp>
            <p:nvSpPr>
              <p:cNvPr id="156" name="Rounded Rectangle 155"/>
              <p:cNvSpPr/>
              <p:nvPr/>
            </p:nvSpPr>
            <p:spPr>
              <a:xfrm>
                <a:off x="6238473" y="4576227"/>
                <a:ext cx="2714725" cy="369333"/>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indent="285717"/>
                <a:r>
                  <a:rPr lang="en-US" sz="1400" b="1" i="1" dirty="0">
                    <a:effectLst>
                      <a:outerShdw blurRad="50800" dist="38100" dir="13500000" algn="br" rotWithShape="0">
                        <a:prstClr val="black">
                          <a:alpha val="40000"/>
                        </a:prstClr>
                      </a:outerShdw>
                    </a:effectLst>
                  </a:rPr>
                  <a:t>Water-Inland</a:t>
                </a:r>
              </a:p>
            </p:txBody>
          </p:sp>
          <p:grpSp>
            <p:nvGrpSpPr>
              <p:cNvPr id="157" name="Group 156"/>
              <p:cNvGrpSpPr/>
              <p:nvPr/>
            </p:nvGrpSpPr>
            <p:grpSpPr>
              <a:xfrm>
                <a:off x="6178131" y="4605353"/>
                <a:ext cx="484311" cy="484311"/>
                <a:chOff x="481403" y="529259"/>
                <a:chExt cx="484311" cy="484311"/>
              </a:xfrm>
            </p:grpSpPr>
            <p:sp>
              <p:nvSpPr>
                <p:cNvPr id="158" name="Oval 157"/>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59"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sp>
            <p:nvSpPr>
              <p:cNvPr id="160" name="Rounded Rectangle 159"/>
              <p:cNvSpPr/>
              <p:nvPr/>
            </p:nvSpPr>
            <p:spPr>
              <a:xfrm>
                <a:off x="6201879" y="5665271"/>
                <a:ext cx="2986198" cy="369333"/>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a:effectLst>
                      <a:outerShdw blurRad="50800" dist="38100" dir="13500000" algn="br" rotWithShape="0">
                        <a:prstClr val="black">
                          <a:alpha val="40000"/>
                        </a:prstClr>
                      </a:outerShdw>
                    </a:effectLst>
                  </a:rPr>
                  <a:t>Water – Oceans &amp; Coasts</a:t>
                </a:r>
              </a:p>
            </p:txBody>
          </p:sp>
          <p:cxnSp>
            <p:nvCxnSpPr>
              <p:cNvPr id="161" name="Straight Connector 160"/>
              <p:cNvCxnSpPr>
                <a:endCxn id="163" idx="0"/>
              </p:cNvCxnSpPr>
              <p:nvPr/>
            </p:nvCxnSpPr>
            <p:spPr>
              <a:xfrm>
                <a:off x="6508074" y="6029505"/>
                <a:ext cx="0" cy="2999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flipH="1">
                <a:off x="6500258" y="6512370"/>
                <a:ext cx="7816" cy="609790"/>
              </a:xfrm>
              <a:prstGeom prst="line">
                <a:avLst/>
              </a:prstGeom>
              <a:ln>
                <a:tailEnd type="oval"/>
              </a:ln>
            </p:spPr>
            <p:style>
              <a:lnRef idx="2">
                <a:schemeClr val="accent1"/>
              </a:lnRef>
              <a:fillRef idx="0">
                <a:schemeClr val="accent1"/>
              </a:fillRef>
              <a:effectRef idx="1">
                <a:schemeClr val="accent1"/>
              </a:effectRef>
              <a:fontRef idx="minor">
                <a:schemeClr val="tx1"/>
              </a:fontRef>
            </p:style>
          </p:cxnSp>
          <p:sp>
            <p:nvSpPr>
              <p:cNvPr id="163" name="Oval 162"/>
              <p:cNvSpPr/>
              <p:nvPr/>
            </p:nvSpPr>
            <p:spPr>
              <a:xfrm>
                <a:off x="6416634" y="6329490"/>
                <a:ext cx="182880" cy="182880"/>
              </a:xfrm>
              <a:prstGeom prst="ellipse">
                <a:avLst/>
              </a:prstGeom>
              <a:solidFill>
                <a:srgbClr val="FFFFFF">
                  <a:alpha val="53000"/>
                </a:srgb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sp>
            <p:nvSpPr>
              <p:cNvPr id="164" name="Oval 163"/>
              <p:cNvSpPr/>
              <p:nvPr/>
            </p:nvSpPr>
            <p:spPr>
              <a:xfrm>
                <a:off x="6252041" y="5738659"/>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65" name="Teardrop 24"/>
              <p:cNvSpPr/>
              <p:nvPr/>
            </p:nvSpPr>
            <p:spPr>
              <a:xfrm rot="8029496">
                <a:off x="6123236" y="5697025"/>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sp>
        <p:nvSpPr>
          <p:cNvPr id="167" name="Round Diagonal Corner Rectangle 166"/>
          <p:cNvSpPr/>
          <p:nvPr/>
        </p:nvSpPr>
        <p:spPr>
          <a:xfrm>
            <a:off x="-86769" y="-1529330"/>
            <a:ext cx="5210747" cy="564804"/>
          </a:xfrm>
          <a:prstGeom prst="round2DiagRect">
            <a:avLst>
              <a:gd name="adj1" fmla="val 50000"/>
              <a:gd name="adj2"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17" name="Rectangle 16"/>
          <p:cNvSpPr/>
          <p:nvPr/>
        </p:nvSpPr>
        <p:spPr>
          <a:xfrm>
            <a:off x="267442" y="-1541133"/>
            <a:ext cx="4502323" cy="369332"/>
          </a:xfrm>
          <a:prstGeom prst="rect">
            <a:avLst/>
          </a:prstGeom>
        </p:spPr>
        <p:txBody>
          <a:bodyPr wrap="none">
            <a:spAutoFit/>
          </a:bodyPr>
          <a:lstStyle/>
          <a:p>
            <a:r>
              <a:rPr lang="en-US" dirty="0">
                <a:solidFill>
                  <a:schemeClr val="bg1"/>
                </a:solidFill>
                <a:latin typeface="Times New Roman" charset="0"/>
                <a:ea typeface="Times New Roman" charset="0"/>
                <a:cs typeface="Times New Roman" charset="0"/>
              </a:rPr>
              <a:t>National Geospatial Data Assets Data </a:t>
            </a:r>
            <a:r>
              <a:rPr lang="en-US" dirty="0" smtClean="0">
                <a:solidFill>
                  <a:schemeClr val="bg1"/>
                </a:solidFill>
                <a:latin typeface="Times New Roman" charset="0"/>
                <a:ea typeface="Times New Roman" charset="0"/>
                <a:cs typeface="Times New Roman" charset="0"/>
              </a:rPr>
              <a:t>Themes </a:t>
            </a:r>
            <a:endParaRPr lang="en-US" dirty="0">
              <a:solidFill>
                <a:schemeClr val="bg1"/>
              </a:solidFill>
              <a:latin typeface="Times New Roman" charset="0"/>
              <a:ea typeface="Times New Roman" charset="0"/>
              <a:cs typeface="Times New Roman" charset="0"/>
            </a:endParaRPr>
          </a:p>
        </p:txBody>
      </p:sp>
      <p:sp>
        <p:nvSpPr>
          <p:cNvPr id="179" name="Rectangle 178"/>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81" name="Picture 180" descr="fgdc-new-logo-final-dkbg.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pic>
        <p:nvPicPr>
          <p:cNvPr id="182" name="Picture 181" descr="Image of large USGS Identifier"/>
          <p:cNvPicPr>
            <a:picLocks noChangeAspect="1" noChangeArrowheads="1"/>
          </p:cNvPicPr>
          <p:nvPr/>
        </p:nvPicPr>
        <p:blipFill>
          <a:blip r:embed="rId21" cstate="print">
            <a:lum bright="100000"/>
            <a:extLst>
              <a:ext uri="{28A0092B-C50C-407E-A947-70E740481C1C}">
                <a14:useLocalDpi xmlns:a14="http://schemas.microsoft.com/office/drawing/2010/main" val="0"/>
              </a:ext>
            </a:extLst>
          </a:blip>
          <a:srcRect/>
          <a:stretch>
            <a:fillRect/>
          </a:stretch>
        </p:blipFill>
        <p:spPr bwMode="black">
          <a:xfrm>
            <a:off x="45928" y="4777842"/>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TextBox 182"/>
          <p:cNvSpPr txBox="1"/>
          <p:nvPr/>
        </p:nvSpPr>
        <p:spPr>
          <a:xfrm>
            <a:off x="5536934" y="31748"/>
            <a:ext cx="2398670" cy="300082"/>
          </a:xfrm>
          <a:prstGeom prst="rect">
            <a:avLst/>
          </a:prstGeom>
          <a:noFill/>
        </p:spPr>
        <p:txBody>
          <a:bodyPr wrap="none" rtlCol="0">
            <a:spAutoFit/>
          </a:bodyPr>
          <a:lstStyle/>
          <a:p>
            <a:r>
              <a:rPr lang="en-US" sz="1350" dirty="0" smtClean="0">
                <a:solidFill>
                  <a:schemeClr val="bg1"/>
                </a:solidFill>
              </a:rPr>
              <a:t>Linking Geographic Information</a:t>
            </a:r>
            <a:endParaRPr lang="en-US" sz="1350" dirty="0">
              <a:solidFill>
                <a:schemeClr val="bg1"/>
              </a:solidFill>
            </a:endParaRPr>
          </a:p>
        </p:txBody>
      </p:sp>
      <p:pic>
        <p:nvPicPr>
          <p:cNvPr id="184" name="Picture 183"/>
          <p:cNvPicPr>
            <a:picLocks noChangeAspect="1"/>
          </p:cNvPicPr>
          <p:nvPr/>
        </p:nvPicPr>
        <p:blipFill>
          <a:blip r:embed="rId22"/>
          <a:stretch>
            <a:fillRect/>
          </a:stretch>
        </p:blipFill>
        <p:spPr>
          <a:xfrm>
            <a:off x="7765324" y="24433"/>
            <a:ext cx="1416163" cy="1255904"/>
          </a:xfrm>
          <a:prstGeom prst="rect">
            <a:avLst/>
          </a:prstGeom>
        </p:spPr>
      </p:pic>
      <p:sp>
        <p:nvSpPr>
          <p:cNvPr id="2" name="Slide Number Placeholder 1"/>
          <p:cNvSpPr>
            <a:spLocks noGrp="1"/>
          </p:cNvSpPr>
          <p:nvPr>
            <p:ph type="sldNum" sz="quarter" idx="12"/>
          </p:nvPr>
        </p:nvSpPr>
        <p:spPr>
          <a:xfrm>
            <a:off x="7058143" y="4802541"/>
            <a:ext cx="2057400" cy="273844"/>
          </a:xfrm>
        </p:spPr>
        <p:txBody>
          <a:bodyPr/>
          <a:lstStyle/>
          <a:p>
            <a:fld id="{C1143F85-D312-184F-9C08-8081E9346C9F}" type="slidenum">
              <a:rPr lang="en-US" b="1" smtClean="0">
                <a:solidFill>
                  <a:schemeClr val="bg1"/>
                </a:solidFill>
              </a:rPr>
              <a:t>14</a:t>
            </a:fld>
            <a:endParaRPr lang="en-US" b="1" dirty="0">
              <a:solidFill>
                <a:schemeClr val="bg1"/>
              </a:solidFill>
            </a:endParaRPr>
          </a:p>
        </p:txBody>
      </p:sp>
      <p:sp>
        <p:nvSpPr>
          <p:cNvPr id="169" name="Round Diagonal Corner Rectangle 168"/>
          <p:cNvSpPr/>
          <p:nvPr/>
        </p:nvSpPr>
        <p:spPr>
          <a:xfrm>
            <a:off x="-71150" y="442673"/>
            <a:ext cx="5485832" cy="564804"/>
          </a:xfrm>
          <a:prstGeom prst="round2DiagRect">
            <a:avLst>
              <a:gd name="adj1" fmla="val 50000"/>
              <a:gd name="adj2" fmla="val 50000"/>
            </a:avLst>
          </a:prstGeom>
          <a:gradFill flip="none" rotWithShape="1">
            <a:gsLst>
              <a:gs pos="76000">
                <a:schemeClr val="tx1">
                  <a:lumMod val="75000"/>
                  <a:lumOff val="25000"/>
                  <a:alpha val="86000"/>
                </a:schemeClr>
              </a:gs>
              <a:gs pos="100000">
                <a:srgbClr val="595959">
                  <a:alpha val="72000"/>
                </a:srgbClr>
              </a:gs>
              <a:gs pos="87000">
                <a:schemeClr val="tx1">
                  <a:lumMod val="65000"/>
                  <a:lumOff val="35000"/>
                  <a:alpha val="80000"/>
                </a:schemeClr>
              </a:gs>
              <a:gs pos="37000">
                <a:schemeClr val="tx1"/>
              </a:gs>
              <a:gs pos="5000">
                <a:schemeClr val="tx1">
                  <a:lumMod val="65000"/>
                  <a:lumOff val="35000"/>
                </a:schemeClr>
              </a:gs>
              <a:gs pos="0">
                <a:schemeClr val="tx1">
                  <a:lumMod val="65000"/>
                  <a:lumOff val="35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b="1" spc="-70" dirty="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National Geospatial Data Assets </a:t>
            </a:r>
            <a:r>
              <a:rPr lang="en-US" sz="2000" b="1" spc="-7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Data Themes</a:t>
            </a:r>
            <a:endParaRPr lang="en-US" sz="2000" b="1" spc="-70" dirty="0">
              <a:solidFill>
                <a:schemeClr val="bg1"/>
              </a:solidFill>
              <a:effectLst>
                <a:innerShdw blurRad="63500" dist="50800" dir="16200000">
                  <a:prstClr val="black">
                    <a:alpha val="40000"/>
                  </a:prstClr>
                </a:innerShdw>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086463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907" y="501735"/>
            <a:ext cx="7602105" cy="535688"/>
          </a:xfrm>
        </p:spPr>
        <p:txBody>
          <a:bodyPr/>
          <a:lstStyle/>
          <a:p>
            <a:endParaRPr lang="en-US"/>
          </a:p>
        </p:txBody>
      </p:sp>
      <p:pic>
        <p:nvPicPr>
          <p:cNvPr id="3" name="Picture 2" descr="Screen Shot 2016-04-19 at 5.18.42 A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34" y="351773"/>
            <a:ext cx="9166634" cy="4791727"/>
          </a:xfrm>
          <a:prstGeom prst="rect">
            <a:avLst/>
          </a:prstGeom>
        </p:spPr>
      </p:pic>
      <p:sp>
        <p:nvSpPr>
          <p:cNvPr id="5" name="Rounded Rectangle 4"/>
          <p:cNvSpPr/>
          <p:nvPr/>
        </p:nvSpPr>
        <p:spPr>
          <a:xfrm>
            <a:off x="2374028" y="4430913"/>
            <a:ext cx="5561576" cy="657834"/>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smtClean="0">
                <a:solidFill>
                  <a:schemeClr val="bg1"/>
                </a:solidFill>
                <a:effectLst>
                  <a:innerShdw blurRad="63500" dist="50800" dir="16200000">
                    <a:prstClr val="black">
                      <a:alpha val="40000"/>
                    </a:prstClr>
                  </a:innerShdw>
                </a:effectLst>
                <a:ea typeface="Arial" charset="0"/>
                <a:cs typeface="Arial" charset="0"/>
              </a:rPr>
              <a:t>The </a:t>
            </a:r>
            <a:r>
              <a:rPr lang="en-US" sz="2000" spc="-70" dirty="0" err="1" smtClean="0">
                <a:solidFill>
                  <a:schemeClr val="bg1"/>
                </a:solidFill>
                <a:effectLst>
                  <a:innerShdw blurRad="63500" dist="50800" dir="16200000">
                    <a:prstClr val="black">
                      <a:alpha val="40000"/>
                    </a:prstClr>
                  </a:innerShdw>
                </a:effectLst>
                <a:ea typeface="Arial" charset="0"/>
                <a:cs typeface="Arial" charset="0"/>
              </a:rPr>
              <a:t>GeoPlatform</a:t>
            </a:r>
            <a:r>
              <a:rPr lang="en-US" sz="2000" spc="-70" dirty="0" smtClean="0">
                <a:solidFill>
                  <a:schemeClr val="bg1"/>
                </a:solidFill>
                <a:effectLst>
                  <a:innerShdw blurRad="63500" dist="50800" dir="16200000">
                    <a:prstClr val="black">
                      <a:alpha val="40000"/>
                    </a:prstClr>
                  </a:innerShdw>
                </a:effectLst>
                <a:ea typeface="Arial" charset="0"/>
                <a:cs typeface="Arial" charset="0"/>
              </a:rPr>
              <a:t> links and Connects Local-to-Global Data, Information and Knowledge</a:t>
            </a: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16" name="Rectangle 15"/>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8" name="Picture 17"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pic>
        <p:nvPicPr>
          <p:cNvPr id="20" name="Picture 19" descr="Image of large USGS Identifier"/>
          <p:cNvPicPr>
            <a:picLocks noChangeAspect="1" noChangeArrowheads="1"/>
          </p:cNvPicPr>
          <p:nvPr/>
        </p:nvPicPr>
        <p:blipFill>
          <a:blip r:embed="rId5" cstate="print">
            <a:lum bright="100000"/>
            <a:extLst>
              <a:ext uri="{28A0092B-C50C-407E-A947-70E740481C1C}">
                <a14:useLocalDpi xmlns:a14="http://schemas.microsoft.com/office/drawing/2010/main" val="0"/>
              </a:ext>
            </a:extLst>
          </a:blip>
          <a:srcRect/>
          <a:stretch>
            <a:fillRect/>
          </a:stretch>
        </p:blipFill>
        <p:spPr bwMode="black">
          <a:xfrm>
            <a:off x="45928" y="4777842"/>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5536934" y="31748"/>
            <a:ext cx="2398670" cy="300082"/>
          </a:xfrm>
          <a:prstGeom prst="rect">
            <a:avLst/>
          </a:prstGeom>
          <a:noFill/>
        </p:spPr>
        <p:txBody>
          <a:bodyPr wrap="none" rtlCol="0">
            <a:spAutoFit/>
          </a:bodyPr>
          <a:lstStyle/>
          <a:p>
            <a:r>
              <a:rPr lang="en-US" sz="1350" dirty="0" smtClean="0">
                <a:solidFill>
                  <a:schemeClr val="bg1"/>
                </a:solidFill>
              </a:rPr>
              <a:t>Linking Geographic Information</a:t>
            </a:r>
            <a:endParaRPr lang="en-US" sz="1350" dirty="0">
              <a:solidFill>
                <a:schemeClr val="bg1"/>
              </a:solidFill>
            </a:endParaRPr>
          </a:p>
        </p:txBody>
      </p:sp>
      <p:pic>
        <p:nvPicPr>
          <p:cNvPr id="22" name="Picture 21"/>
          <p:cNvPicPr>
            <a:picLocks noChangeAspect="1"/>
          </p:cNvPicPr>
          <p:nvPr/>
        </p:nvPicPr>
        <p:blipFill>
          <a:blip r:embed="rId6"/>
          <a:stretch>
            <a:fillRect/>
          </a:stretch>
        </p:blipFill>
        <p:spPr>
          <a:xfrm>
            <a:off x="7765324" y="24433"/>
            <a:ext cx="1416163" cy="1255904"/>
          </a:xfrm>
          <a:prstGeom prst="rect">
            <a:avLst/>
          </a:prstGeom>
        </p:spPr>
      </p:pic>
      <p:sp>
        <p:nvSpPr>
          <p:cNvPr id="6" name="Slide Number Placeholder 5"/>
          <p:cNvSpPr>
            <a:spLocks noGrp="1"/>
          </p:cNvSpPr>
          <p:nvPr>
            <p:ph type="sldNum" sz="quarter" idx="12"/>
          </p:nvPr>
        </p:nvSpPr>
        <p:spPr>
          <a:xfrm>
            <a:off x="7086600" y="4854191"/>
            <a:ext cx="2057400" cy="273844"/>
          </a:xfrm>
        </p:spPr>
        <p:txBody>
          <a:bodyPr/>
          <a:lstStyle/>
          <a:p>
            <a:fld id="{C1143F85-D312-184F-9C08-8081E9346C9F}" type="slidenum">
              <a:rPr lang="en-US" b="1" smtClean="0">
                <a:solidFill>
                  <a:schemeClr val="bg1"/>
                </a:solidFill>
              </a:rPr>
              <a:t>15</a:t>
            </a:fld>
            <a:endParaRPr lang="en-US" b="1" dirty="0">
              <a:solidFill>
                <a:schemeClr val="bg1"/>
              </a:solidFill>
            </a:endParaRPr>
          </a:p>
        </p:txBody>
      </p:sp>
      <p:sp>
        <p:nvSpPr>
          <p:cNvPr id="12" name="Round Diagonal Corner Rectangle 11"/>
          <p:cNvSpPr/>
          <p:nvPr/>
        </p:nvSpPr>
        <p:spPr>
          <a:xfrm>
            <a:off x="-71150" y="442673"/>
            <a:ext cx="4024585" cy="564804"/>
          </a:xfrm>
          <a:prstGeom prst="round2DiagRect">
            <a:avLst>
              <a:gd name="adj1" fmla="val 50000"/>
              <a:gd name="adj2" fmla="val 50000"/>
            </a:avLst>
          </a:prstGeom>
          <a:gradFill flip="none" rotWithShape="1">
            <a:gsLst>
              <a:gs pos="76000">
                <a:schemeClr val="tx1">
                  <a:lumMod val="75000"/>
                  <a:lumOff val="25000"/>
                  <a:alpha val="86000"/>
                </a:schemeClr>
              </a:gs>
              <a:gs pos="100000">
                <a:srgbClr val="595959">
                  <a:alpha val="72000"/>
                </a:srgbClr>
              </a:gs>
              <a:gs pos="87000">
                <a:schemeClr val="tx1">
                  <a:lumMod val="65000"/>
                  <a:lumOff val="35000"/>
                  <a:alpha val="80000"/>
                </a:schemeClr>
              </a:gs>
              <a:gs pos="37000">
                <a:schemeClr val="tx1"/>
              </a:gs>
              <a:gs pos="5000">
                <a:schemeClr val="tx1">
                  <a:lumMod val="65000"/>
                  <a:lumOff val="35000"/>
                </a:schemeClr>
              </a:gs>
              <a:gs pos="0">
                <a:schemeClr val="tx1">
                  <a:lumMod val="65000"/>
                  <a:lumOff val="35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b="1" spc="-70" dirty="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NSDI Technology Services</a:t>
            </a:r>
            <a:endParaRPr lang="en-US" sz="2000" b="1" spc="-70" dirty="0">
              <a:solidFill>
                <a:schemeClr val="bg1"/>
              </a:solidFill>
              <a:effectLst>
                <a:innerShdw blurRad="63500" dist="50800" dir="16200000">
                  <a:prstClr val="black">
                    <a:alpha val="40000"/>
                  </a:prstClr>
                </a:innerShdw>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78065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descr="Presentation Author/Graphics:&#10;Eldrich L. Frazier&#10;Federal Geographic Data Committee&#10;http://www.fgdc.gov" title="FGDC"/>
          <p:cNvGrpSpPr/>
          <p:nvPr/>
        </p:nvGrpSpPr>
        <p:grpSpPr>
          <a:xfrm>
            <a:off x="-1412" y="426002"/>
            <a:ext cx="9145412" cy="3302691"/>
            <a:chOff x="-1412" y="426002"/>
            <a:chExt cx="9145412" cy="3302691"/>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rightnessContrast bright="-41000"/>
                      </a14:imgEffect>
                    </a14:imgLayer>
                  </a14:imgProps>
                </a:ext>
                <a:ext uri="{28A0092B-C50C-407E-A947-70E740481C1C}">
                  <a14:useLocalDpi xmlns:a14="http://schemas.microsoft.com/office/drawing/2010/main" val="0"/>
                </a:ext>
              </a:extLst>
            </a:blip>
            <a:stretch>
              <a:fillRect/>
            </a:stretch>
          </p:blipFill>
          <p:spPr>
            <a:xfrm flipH="1" flipV="1">
              <a:off x="-1412" y="872561"/>
              <a:ext cx="9145412" cy="2856132"/>
            </a:xfrm>
            <a:prstGeom prst="rect">
              <a:avLst/>
            </a:prstGeom>
            <a:noFill/>
            <a:ln>
              <a:noFill/>
            </a:ln>
            <a:effectLst>
              <a:outerShdw blurRad="63500" sx="102000" sy="102000" algn="ctr" rotWithShape="0">
                <a:prstClr val="black">
                  <a:alpha val="40000"/>
                </a:prstClr>
              </a:outerShdw>
              <a:reflection blurRad="6350" stA="52000" endA="300" endPos="35000" dir="5400000" sy="-100000" algn="bl" rotWithShape="0"/>
            </a:effec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26002"/>
              <a:ext cx="9144000" cy="445979"/>
            </a:xfrm>
            <a:prstGeom prst="rect">
              <a:avLst/>
            </a:prstGeom>
            <a:effectLst>
              <a:outerShdw blurRad="50800" dist="38100" dir="2700000" algn="tl" rotWithShape="0">
                <a:prstClr val="black">
                  <a:alpha val="40000"/>
                </a:prstClr>
              </a:outerShdw>
              <a:softEdge rad="0"/>
            </a:effectLst>
          </p:spPr>
        </p:pic>
        <p:sp>
          <p:nvSpPr>
            <p:cNvPr id="16" name="TextBox 15"/>
            <p:cNvSpPr txBox="1"/>
            <p:nvPr/>
          </p:nvSpPr>
          <p:spPr>
            <a:xfrm>
              <a:off x="369772" y="1305717"/>
              <a:ext cx="4801495" cy="746358"/>
            </a:xfrm>
            <a:prstGeom prst="rect">
              <a:avLst/>
            </a:prstGeom>
            <a:noFill/>
          </p:spPr>
          <p:txBody>
            <a:bodyPr wrap="square" rtlCol="0">
              <a:spAutoFit/>
            </a:bodyPr>
            <a:lstStyle/>
            <a:p>
              <a:r>
                <a:rPr lang="en-US" sz="1050" b="1" dirty="0">
                  <a:ln w="0">
                    <a:noFill/>
                    <a:prstDash val="solid"/>
                  </a:ln>
                  <a:solidFill>
                    <a:srgbClr val="FFFFFF"/>
                  </a:solidFill>
                  <a:effectLst>
                    <a:outerShdw blurRad="63500" sx="102000" sy="102000" algn="ctr" rotWithShape="0">
                      <a:prstClr val="black">
                        <a:alpha val="40000"/>
                      </a:prstClr>
                    </a:outerShdw>
                  </a:effectLst>
                </a:rPr>
                <a:t>Welcome to the </a:t>
              </a:r>
              <a:br>
                <a:rPr lang="en-US" sz="1050" b="1" dirty="0">
                  <a:ln w="0">
                    <a:noFill/>
                    <a:prstDash val="solid"/>
                  </a:ln>
                  <a:solidFill>
                    <a:srgbClr val="FFFFFF"/>
                  </a:solidFill>
                  <a:effectLst>
                    <a:outerShdw blurRad="63500" sx="102000" sy="102000" algn="ctr" rotWithShape="0">
                      <a:prstClr val="black">
                        <a:alpha val="40000"/>
                      </a:prstClr>
                    </a:outerShdw>
                  </a:effectLst>
                </a:rPr>
              </a:br>
              <a:r>
                <a:rPr lang="en-US" sz="1600" b="1" dirty="0">
                  <a:ln w="0">
                    <a:noFill/>
                    <a:prstDash val="solid"/>
                  </a:ln>
                  <a:solidFill>
                    <a:srgbClr val="FFFFFF"/>
                  </a:solidFill>
                  <a:effectLst>
                    <a:outerShdw blurRad="63500" sx="102000" sy="102000" algn="ctr" rotWithShape="0">
                      <a:prstClr val="black">
                        <a:alpha val="40000"/>
                      </a:prstClr>
                    </a:outerShdw>
                  </a:effectLst>
                </a:rPr>
                <a:t>Geospatial Platform</a:t>
              </a:r>
            </a:p>
            <a:p>
              <a:r>
                <a:rPr lang="en-US" sz="800" b="1" dirty="0">
                  <a:ln w="0">
                    <a:noFill/>
                    <a:prstDash val="solid"/>
                  </a:ln>
                  <a:solidFill>
                    <a:srgbClr val="FFFFFF"/>
                  </a:solidFill>
                  <a:effectLst>
                    <a:outerShdw blurRad="63500" sx="102000" sy="102000" algn="ctr" rotWithShape="0">
                      <a:prstClr val="black">
                        <a:alpha val="40000"/>
                      </a:prstClr>
                    </a:outerShdw>
                  </a:effectLst>
                </a:rPr>
                <a:t>The </a:t>
              </a:r>
              <a:r>
                <a:rPr lang="en-US" sz="800" b="1" dirty="0" err="1">
                  <a:ln w="0">
                    <a:noFill/>
                    <a:prstDash val="solid"/>
                  </a:ln>
                  <a:solidFill>
                    <a:srgbClr val="FFFFFF"/>
                  </a:solidFill>
                  <a:effectLst>
                    <a:outerShdw blurRad="63500" sx="102000" sy="102000" algn="ctr" rotWithShape="0">
                      <a:prstClr val="black">
                        <a:alpha val="40000"/>
                      </a:prstClr>
                    </a:outerShdw>
                  </a:effectLst>
                </a:rPr>
                <a:t>GeoPlatform</a:t>
              </a:r>
              <a:r>
                <a:rPr lang="en-US" sz="800" b="1" dirty="0">
                  <a:ln w="0">
                    <a:noFill/>
                    <a:prstDash val="solid"/>
                  </a:ln>
                  <a:solidFill>
                    <a:srgbClr val="FFFFFF"/>
                  </a:solidFill>
                  <a:effectLst>
                    <a:outerShdw blurRad="63500" sx="102000" sy="102000" algn="ctr" rotWithShape="0">
                      <a:prstClr val="black">
                        <a:alpha val="40000"/>
                      </a:prstClr>
                    </a:outerShdw>
                  </a:effectLst>
                </a:rPr>
                <a:t> provides shared and trusted geospatial data, services, and applications for use by the public and by government agencies and partners to meet their mission needs</a:t>
              </a:r>
              <a:r>
                <a:rPr lang="en-US" sz="800" b="1" dirty="0" smtClean="0">
                  <a:ln w="0">
                    <a:noFill/>
                    <a:prstDash val="solid"/>
                  </a:ln>
                  <a:solidFill>
                    <a:srgbClr val="FFFFFF"/>
                  </a:solidFill>
                  <a:effectLst>
                    <a:outerShdw blurRad="63500" sx="102000" sy="102000" algn="ctr" rotWithShape="0">
                      <a:prstClr val="black">
                        <a:alpha val="40000"/>
                      </a:prstClr>
                    </a:outerShdw>
                  </a:effectLst>
                </a:rPr>
                <a:t>.</a:t>
              </a:r>
              <a:endParaRPr lang="en-US" sz="800" b="1" dirty="0">
                <a:ln w="0">
                  <a:noFill/>
                  <a:prstDash val="solid"/>
                </a:ln>
                <a:solidFill>
                  <a:srgbClr val="FFFFFF"/>
                </a:solidFill>
                <a:effectLst>
                  <a:outerShdw blurRad="63500" sx="102000" sy="102000" algn="ctr" rotWithShape="0">
                    <a:prstClr val="black">
                      <a:alpha val="40000"/>
                    </a:prstClr>
                  </a:outerShdw>
                </a:effectLst>
              </a:endParaRPr>
            </a:p>
          </p:txBody>
        </p:sp>
        <p:sp>
          <p:nvSpPr>
            <p:cNvPr id="17" name="TextBox 16" descr="Presentation Author/Graphics:&#10;Eldrich L. Frazier&#10;Federal Geographic Data Committee&#10;http://www.fgdc.gov"/>
            <p:cNvSpPr txBox="1"/>
            <p:nvPr/>
          </p:nvSpPr>
          <p:spPr>
            <a:xfrm>
              <a:off x="365396" y="2017428"/>
              <a:ext cx="4801495" cy="1154162"/>
            </a:xfrm>
            <a:prstGeom prst="rect">
              <a:avLst/>
            </a:prstGeom>
            <a:noFill/>
          </p:spPr>
          <p:txBody>
            <a:bodyPr wrap="square" rtlCol="0">
              <a:spAutoFit/>
            </a:bodyPr>
            <a:lstStyle/>
            <a:p>
              <a:r>
                <a:rPr lang="en-US" sz="900" b="1" dirty="0" err="1" smtClean="0">
                  <a:ln w="0">
                    <a:noFill/>
                    <a:prstDash val="solid"/>
                  </a:ln>
                  <a:solidFill>
                    <a:srgbClr val="FFFFFF"/>
                  </a:solidFill>
                  <a:effectLst>
                    <a:outerShdw blurRad="63500" sx="102000" sy="102000" algn="ctr" rotWithShape="0">
                      <a:prstClr val="black">
                        <a:alpha val="40000"/>
                      </a:prstClr>
                    </a:outerShdw>
                  </a:effectLst>
                </a:rPr>
                <a:t>GeoPlatform</a:t>
              </a:r>
              <a:r>
                <a:rPr lang="en-US" sz="900" b="1" dirty="0" smtClean="0">
                  <a:ln w="0">
                    <a:noFill/>
                    <a:prstDash val="solid"/>
                  </a:ln>
                  <a:solidFill>
                    <a:srgbClr val="FFFFFF"/>
                  </a:solidFill>
                  <a:effectLst>
                    <a:outerShdw blurRad="63500" sx="102000" sy="102000" algn="ctr" rotWithShape="0">
                      <a:prstClr val="black">
                        <a:alpha val="40000"/>
                      </a:prstClr>
                    </a:outerShdw>
                  </a:effectLst>
                </a:rPr>
                <a:t> </a:t>
              </a:r>
              <a:r>
                <a:rPr lang="en-US" sz="900" b="1" dirty="0">
                  <a:ln w="0">
                    <a:noFill/>
                    <a:prstDash val="solid"/>
                  </a:ln>
                  <a:solidFill>
                    <a:srgbClr val="FFFFFF"/>
                  </a:solidFill>
                  <a:effectLst>
                    <a:outerShdw blurRad="63500" sx="102000" sy="102000" algn="ctr" rotWithShape="0">
                      <a:prstClr val="black">
                        <a:alpha val="40000"/>
                      </a:prstClr>
                    </a:outerShdw>
                  </a:effectLst>
                </a:rPr>
                <a:t>users have access to</a:t>
              </a:r>
            </a:p>
            <a:p>
              <a:pPr marL="287338" indent="-112713">
                <a:buFont typeface="Arial" charset="0"/>
                <a:buChar char="•"/>
              </a:pPr>
              <a:r>
                <a:rPr lang="en-US" sz="1000" dirty="0">
                  <a:ln w="0">
                    <a:noFill/>
                    <a:prstDash val="solid"/>
                  </a:ln>
                  <a:solidFill>
                    <a:srgbClr val="FFFFFF"/>
                  </a:solidFill>
                  <a:effectLst>
                    <a:outerShdw blurRad="63500" sx="102000" sy="102000" algn="ctr" rotWithShape="0">
                      <a:prstClr val="black">
                        <a:alpha val="40000"/>
                      </a:prstClr>
                    </a:outerShdw>
                  </a:effectLst>
                </a:rPr>
                <a:t>A one-stop shop that delivers trusted, consistent data and services</a:t>
              </a:r>
            </a:p>
            <a:p>
              <a:pPr marL="287338" indent="-112713">
                <a:buFont typeface="Arial" charset="0"/>
                <a:buChar char="•"/>
              </a:pPr>
              <a:r>
                <a:rPr lang="en-US" sz="1000" dirty="0">
                  <a:ln w="0">
                    <a:noFill/>
                    <a:prstDash val="solid"/>
                  </a:ln>
                  <a:solidFill>
                    <a:srgbClr val="FFFFFF"/>
                  </a:solidFill>
                  <a:effectLst>
                    <a:outerShdw blurRad="63500" sx="102000" sy="102000" algn="ctr" rotWithShape="0">
                      <a:prstClr val="black">
                        <a:alpha val="40000"/>
                      </a:prstClr>
                    </a:outerShdw>
                  </a:effectLst>
                </a:rPr>
                <a:t>Authoritative data to support informed decision making</a:t>
              </a:r>
            </a:p>
            <a:p>
              <a:pPr marL="287338" indent="-112713">
                <a:buFont typeface="Arial" charset="0"/>
                <a:buChar char="•"/>
              </a:pPr>
              <a:r>
                <a:rPr lang="en-US" sz="1000" dirty="0">
                  <a:ln w="0">
                    <a:noFill/>
                    <a:prstDash val="solid"/>
                  </a:ln>
                  <a:solidFill>
                    <a:srgbClr val="FFFFFF"/>
                  </a:solidFill>
                  <a:effectLst>
                    <a:outerShdw blurRad="63500" sx="102000" sy="102000" algn="ctr" rotWithShape="0">
                      <a:prstClr val="black">
                        <a:alpha val="40000"/>
                      </a:prstClr>
                    </a:outerShdw>
                  </a:effectLst>
                </a:rPr>
                <a:t>Reusable applications and services for governmental and nongovernmental use</a:t>
              </a:r>
            </a:p>
            <a:p>
              <a:pPr marL="287338" indent="-112713">
                <a:buFont typeface="Arial" charset="0"/>
                <a:buChar char="•"/>
              </a:pPr>
              <a:r>
                <a:rPr lang="en-US" sz="1000" dirty="0">
                  <a:ln w="0">
                    <a:noFill/>
                    <a:prstDash val="solid"/>
                  </a:ln>
                  <a:solidFill>
                    <a:srgbClr val="FFFFFF"/>
                  </a:solidFill>
                  <a:effectLst>
                    <a:outerShdw blurRad="63500" sx="102000" sy="102000" algn="ctr" rotWithShape="0">
                      <a:prstClr val="black">
                        <a:alpha val="40000"/>
                      </a:prstClr>
                    </a:outerShdw>
                  </a:effectLst>
                </a:rPr>
                <a:t>A shared infrastructure that can host your data and applications</a:t>
              </a:r>
            </a:p>
            <a:p>
              <a:pPr marL="287338" indent="-112713">
                <a:buFont typeface="Arial" charset="0"/>
                <a:buChar char="•"/>
              </a:pPr>
              <a:r>
                <a:rPr lang="en-US" sz="1000" dirty="0">
                  <a:ln w="0">
                    <a:noFill/>
                    <a:prstDash val="solid"/>
                  </a:ln>
                  <a:solidFill>
                    <a:srgbClr val="FFFFFF"/>
                  </a:solidFill>
                  <a:effectLst>
                    <a:outerShdw blurRad="63500" sx="102000" sy="102000" algn="ctr" rotWithShape="0">
                      <a:prstClr val="black">
                        <a:alpha val="40000"/>
                      </a:prstClr>
                    </a:outerShdw>
                  </a:effectLst>
                </a:rPr>
                <a:t>A focal point where governmental, academic, private, and public data can be visualized together to inform national and regional </a:t>
              </a:r>
              <a:r>
                <a:rPr lang="en-US" sz="1000" dirty="0" smtClean="0">
                  <a:ln w="0">
                    <a:noFill/>
                    <a:prstDash val="solid"/>
                  </a:ln>
                  <a:solidFill>
                    <a:srgbClr val="FFFFFF"/>
                  </a:solidFill>
                  <a:effectLst>
                    <a:outerShdw blurRad="63500" sx="102000" sy="102000" algn="ctr" rotWithShape="0">
                      <a:prstClr val="black">
                        <a:alpha val="40000"/>
                      </a:prstClr>
                    </a:outerShdw>
                  </a:effectLst>
                </a:rPr>
                <a:t>issues</a:t>
              </a:r>
              <a:endParaRPr lang="en-US" sz="1000" dirty="0">
                <a:ln w="0">
                  <a:noFill/>
                  <a:prstDash val="solid"/>
                </a:ln>
                <a:solidFill>
                  <a:srgbClr val="FFFFFF"/>
                </a:solidFill>
                <a:effectLst>
                  <a:outerShdw blurRad="63500" sx="102000" sy="102000" algn="ctr" rotWithShape="0">
                    <a:prstClr val="black">
                      <a:alpha val="40000"/>
                    </a:prstClr>
                  </a:outerShdw>
                </a:effectLst>
              </a:endParaRPr>
            </a:p>
          </p:txBody>
        </p:sp>
        <p:grpSp>
          <p:nvGrpSpPr>
            <p:cNvPr id="22" name="Group 21"/>
            <p:cNvGrpSpPr/>
            <p:nvPr/>
          </p:nvGrpSpPr>
          <p:grpSpPr>
            <a:xfrm>
              <a:off x="5392671" y="1387271"/>
              <a:ext cx="3567668" cy="1898369"/>
              <a:chOff x="1665296" y="887466"/>
              <a:chExt cx="5120640" cy="2370682"/>
            </a:xfrm>
            <a:effectLst>
              <a:outerShdw blurRad="63500" sx="102000" sy="102000" algn="ctr" rotWithShape="0">
                <a:prstClr val="black">
                  <a:alpha val="40000"/>
                </a:prstClr>
              </a:outerShdw>
              <a:reflection blurRad="6350" stA="52000" endA="300" endPos="35000" dir="5400000" sy="-100000" algn="bl" rotWithShape="0"/>
            </a:effectLst>
          </p:grpSpPr>
          <p:sp>
            <p:nvSpPr>
              <p:cNvPr id="23" name="Rectangle 22"/>
              <p:cNvSpPr/>
              <p:nvPr/>
            </p:nvSpPr>
            <p:spPr>
              <a:xfrm>
                <a:off x="1665296" y="887466"/>
                <a:ext cx="5120640" cy="2370682"/>
              </a:xfrm>
              <a:prstGeom prst="rect">
                <a:avLst/>
              </a:prstGeom>
              <a:solidFill>
                <a:srgbClr val="F5F5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7408" y="1105492"/>
                <a:ext cx="1982666" cy="2095559"/>
              </a:xfrm>
              <a:prstGeom prst="rect">
                <a:avLst/>
              </a:prstGeom>
              <a:ln>
                <a:noFill/>
              </a:ln>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0074" y="1105494"/>
                <a:ext cx="3115480" cy="2001027"/>
              </a:xfrm>
              <a:prstGeom prst="rect">
                <a:avLst/>
              </a:prstGeom>
              <a:ln>
                <a:noFill/>
              </a:ln>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408" y="893522"/>
                <a:ext cx="5098145" cy="205915"/>
              </a:xfrm>
              <a:prstGeom prst="rect">
                <a:avLst/>
              </a:prstGeom>
              <a:ln>
                <a:noFill/>
              </a:ln>
              <a:effectLst>
                <a:softEdge rad="0"/>
              </a:effectLst>
            </p:spPr>
          </p:pic>
        </p:grpSp>
        <p:cxnSp>
          <p:nvCxnSpPr>
            <p:cNvPr id="19" name="Straight Connector 18"/>
            <p:cNvCxnSpPr/>
            <p:nvPr/>
          </p:nvCxnSpPr>
          <p:spPr>
            <a:xfrm flipV="1">
              <a:off x="459783" y="2045077"/>
              <a:ext cx="4753603" cy="69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59783" y="3159605"/>
              <a:ext cx="4753603" cy="69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5" name="Rectangle 54" descr="Presentation Author/Graphics:&#10;Eldrich L. Frazier&#10;Federal Geographic Data Committee&#10;http://www.fgdc.gov" title="FGDC"/>
          <p:cNvSpPr/>
          <p:nvPr/>
        </p:nvSpPr>
        <p:spPr>
          <a:xfrm>
            <a:off x="-18322" y="3744191"/>
            <a:ext cx="9163112" cy="1402992"/>
          </a:xfrm>
          <a:prstGeom prst="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t"/>
          <a:lstStyle/>
          <a:p>
            <a:pPr marL="1778000"/>
            <a:r>
              <a:rPr lang="en-US" sz="2000" b="1" spc="-70" dirty="0" smtClean="0">
                <a:solidFill>
                  <a:schemeClr val="bg1"/>
                </a:solidFill>
                <a:effectLst>
                  <a:innerShdw blurRad="63500" dist="50800" dir="16200000">
                    <a:prstClr val="black">
                      <a:alpha val="40000"/>
                    </a:prstClr>
                  </a:innerShdw>
                </a:effectLst>
                <a:ea typeface="Arial" charset="0"/>
                <a:cs typeface="Arial" charset="0"/>
              </a:rPr>
              <a:t>                          Geospatial Platform Services</a:t>
            </a:r>
            <a:endParaRPr lang="en-US" sz="2000" dirty="0" smtClean="0"/>
          </a:p>
        </p:txBody>
      </p:sp>
      <p:sp>
        <p:nvSpPr>
          <p:cNvPr id="9" name="Rectangle 8" title="FGDC"/>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0" name="Picture 9" descr="fgdc-new-logo-final-dkbg.png" title="FGDC"/>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11" name="TextBox 10" title="FGDC"/>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sp>
        <p:nvSpPr>
          <p:cNvPr id="2" name="Slide Number Placeholder 1" title="FGDC"/>
          <p:cNvSpPr>
            <a:spLocks noGrp="1"/>
          </p:cNvSpPr>
          <p:nvPr>
            <p:ph type="sldNum" sz="quarter" idx="12"/>
          </p:nvPr>
        </p:nvSpPr>
        <p:spPr>
          <a:xfrm>
            <a:off x="7082224" y="4872546"/>
            <a:ext cx="2057400" cy="274637"/>
          </a:xfrm>
        </p:spPr>
        <p:txBody>
          <a:bodyPr/>
          <a:lstStyle/>
          <a:p>
            <a:fld id="{C1143F85-D312-184F-9C08-8081E9346C9F}" type="slidenum">
              <a:rPr lang="en-US" smtClean="0"/>
              <a:t>16</a:t>
            </a:fld>
            <a:endParaRPr lang="en-US"/>
          </a:p>
        </p:txBody>
      </p:sp>
      <p:grpSp>
        <p:nvGrpSpPr>
          <p:cNvPr id="27" name="Group 26" descr="Presentation Author/Graphics:&#10;Eldrich L. Frazier&#10;Federal Geographic Data Committee&#10;http://www.fgdc.gov" title="FGDC"/>
          <p:cNvGrpSpPr/>
          <p:nvPr/>
        </p:nvGrpSpPr>
        <p:grpSpPr>
          <a:xfrm>
            <a:off x="155176" y="4115066"/>
            <a:ext cx="1648471" cy="887904"/>
            <a:chOff x="-25638" y="4060084"/>
            <a:chExt cx="1648471" cy="887904"/>
          </a:xfrm>
        </p:grpSpPr>
        <p:pic>
          <p:nvPicPr>
            <p:cNvPr id="28" name="Picture 27"/>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3488" y="4060084"/>
              <a:ext cx="1646321" cy="583885"/>
            </a:xfrm>
            <a:prstGeom prst="rect">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p:nvPr/>
          </p:nvSpPr>
          <p:spPr>
            <a:xfrm>
              <a:off x="-23488" y="4540983"/>
              <a:ext cx="1646321" cy="407005"/>
            </a:xfrm>
            <a:prstGeom prst="rect">
              <a:avLst/>
            </a:prstGeom>
            <a:gradFill>
              <a:gsLst>
                <a:gs pos="25000">
                  <a:srgbClr val="466D2C"/>
                </a:gs>
                <a:gs pos="0">
                  <a:schemeClr val="tx1"/>
                </a:gs>
                <a:gs pos="50000">
                  <a:schemeClr val="accent6">
                    <a:lumMod val="75000"/>
                  </a:schemeClr>
                </a:gs>
                <a:gs pos="100000">
                  <a:srgbClr val="3BB54A"/>
                </a:gs>
              </a:gsLst>
            </a:gradFill>
          </p:spPr>
          <p:style>
            <a:lnRef idx="0">
              <a:schemeClr val="dk1"/>
            </a:lnRef>
            <a:fillRef idx="3">
              <a:schemeClr val="dk1"/>
            </a:fillRef>
            <a:effectRef idx="3">
              <a:schemeClr val="dk1"/>
            </a:effectRef>
            <a:fontRef idx="minor">
              <a:schemeClr val="lt1"/>
            </a:fontRef>
          </p:style>
          <p:txBody>
            <a:bodyPr rtlCol="0" anchor="ctr"/>
            <a:lstStyle/>
            <a:p>
              <a:pPr marL="58738" indent="-55563"/>
              <a:r>
                <a:rPr lang="en-US" sz="2000" b="1" i="1" spc="-70" dirty="0">
                  <a:solidFill>
                    <a:schemeClr val="bg1"/>
                  </a:solidFill>
                  <a:effectLst>
                    <a:innerShdw blurRad="63500" dist="50800" dir="16200000">
                      <a:prstClr val="black">
                        <a:alpha val="40000"/>
                      </a:prstClr>
                    </a:innerShdw>
                  </a:effectLst>
                  <a:ea typeface="Arial" charset="0"/>
                  <a:cs typeface="Arial" charset="0"/>
                </a:rPr>
                <a:t> </a:t>
              </a:r>
              <a:r>
                <a:rPr lang="en-US" sz="2000" b="1" i="1" spc="-70" dirty="0" smtClean="0">
                  <a:solidFill>
                    <a:schemeClr val="bg1"/>
                  </a:solidFill>
                  <a:effectLst>
                    <a:innerShdw blurRad="63500" dist="50800" dir="16200000">
                      <a:prstClr val="black">
                        <a:alpha val="40000"/>
                      </a:prstClr>
                    </a:innerShdw>
                  </a:effectLst>
                  <a:ea typeface="Arial" charset="0"/>
                  <a:cs typeface="Arial" charset="0"/>
                </a:rPr>
                <a:t>     </a:t>
              </a:r>
              <a:r>
                <a:rPr lang="en-US" sz="1200" b="1" i="1" spc="-70" dirty="0" smtClean="0">
                  <a:solidFill>
                    <a:schemeClr val="bg1"/>
                  </a:solidFill>
                  <a:effectLst>
                    <a:innerShdw blurRad="63500" dist="50800" dir="16200000">
                      <a:prstClr val="black">
                        <a:alpha val="40000"/>
                      </a:prstClr>
                    </a:innerShdw>
                  </a:effectLst>
                  <a:ea typeface="Arial" charset="0"/>
                  <a:cs typeface="Arial" charset="0"/>
                </a:rPr>
                <a:t>Data Services</a:t>
              </a:r>
              <a:r>
                <a:rPr lang="en-US" sz="1200" dirty="0" smtClean="0"/>
                <a:t>                  </a:t>
              </a:r>
              <a:endParaRPr lang="en-US" sz="1600" dirty="0" smtClean="0"/>
            </a:p>
          </p:txBody>
        </p:sp>
        <p:pic>
          <p:nvPicPr>
            <p:cNvPr id="30" name="Picture 29" descr="Screen Shot 2016-04-19 at 6.58.03 AM.jpg"/>
            <p:cNvPicPr>
              <a:picLocks noChangeAspect="1"/>
            </p:cNvPicPr>
            <p:nvPr/>
          </p:nvPicPr>
          <p:blipFill rotWithShape="1">
            <a:blip r:embed="rId11" cstate="print">
              <a:duotone>
                <a:prstClr val="black"/>
                <a:schemeClr val="accent6">
                  <a:tint val="45000"/>
                  <a:satMod val="400000"/>
                </a:schemeClr>
              </a:duotone>
              <a:alphaModFix/>
              <a:extLst>
                <a:ext uri="{28A0092B-C50C-407E-A947-70E740481C1C}">
                  <a14:useLocalDpi xmlns:a14="http://schemas.microsoft.com/office/drawing/2010/main"/>
                </a:ext>
              </a:extLst>
            </a:blip>
            <a:srcRect t="1" r="65265" b="39740"/>
            <a:stretch/>
          </p:blipFill>
          <p:spPr>
            <a:xfrm>
              <a:off x="35219" y="4663991"/>
              <a:ext cx="221613" cy="196848"/>
            </a:xfrm>
            <a:prstGeom prst="roundRect">
              <a:avLst>
                <a:gd name="adj" fmla="val 8594"/>
              </a:avLst>
            </a:prstGeom>
            <a:solidFill>
              <a:srgbClr val="FFFFFF">
                <a:shade val="85000"/>
              </a:srgbClr>
            </a:solidFill>
            <a:ln>
              <a:noFill/>
            </a:ln>
            <a:effectLst>
              <a:glow rad="63500">
                <a:schemeClr val="accent3">
                  <a:satMod val="175000"/>
                  <a:alpha val="40000"/>
                </a:schemeClr>
              </a:glow>
              <a:innerShdw blurRad="114300">
                <a:schemeClr val="accent6"/>
              </a:innerShdw>
              <a:reflection blurRad="6350" stA="52000" endA="300" endPos="35000" dir="5400000" sy="-100000" algn="bl" rotWithShape="0"/>
            </a:effectLst>
            <a:scene3d>
              <a:camera prst="orthographicFront"/>
              <a:lightRig rig="soft" dir="t"/>
            </a:scene3d>
            <a:sp3d prstMaterial="metal"/>
          </p:spPr>
        </p:pic>
        <p:cxnSp>
          <p:nvCxnSpPr>
            <p:cNvPr id="31" name="Straight Connector 30"/>
            <p:cNvCxnSpPr/>
            <p:nvPr/>
          </p:nvCxnSpPr>
          <p:spPr>
            <a:xfrm>
              <a:off x="-25638" y="4570624"/>
              <a:ext cx="1646321" cy="8777"/>
            </a:xfrm>
            <a:prstGeom prst="line">
              <a:avLst/>
            </a:prstGeom>
            <a:ln w="57150">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grpSp>
        <p:nvGrpSpPr>
          <p:cNvPr id="37" name="Group 36" descr="Presentation Author/Graphics:&#10;Eldrich L. Frazier&#10;Federal Geographic Data Committee&#10;http://www.fgdc.gov" title="FGDC"/>
          <p:cNvGrpSpPr/>
          <p:nvPr/>
        </p:nvGrpSpPr>
        <p:grpSpPr>
          <a:xfrm>
            <a:off x="2456449" y="4115066"/>
            <a:ext cx="1692139" cy="887904"/>
            <a:chOff x="2099780" y="4097031"/>
            <a:chExt cx="1692139" cy="887904"/>
          </a:xfrm>
        </p:grpSpPr>
        <p:grpSp>
          <p:nvGrpSpPr>
            <p:cNvPr id="32" name="Group 31"/>
            <p:cNvGrpSpPr/>
            <p:nvPr/>
          </p:nvGrpSpPr>
          <p:grpSpPr>
            <a:xfrm>
              <a:off x="2099780" y="4097031"/>
              <a:ext cx="1692139" cy="887904"/>
              <a:chOff x="-28654" y="4060084"/>
              <a:chExt cx="1692139" cy="887904"/>
            </a:xfrm>
          </p:grpSpPr>
          <p:pic>
            <p:nvPicPr>
              <p:cNvPr id="33" name="Picture 32"/>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3488" y="4060084"/>
                <a:ext cx="1646321" cy="583885"/>
              </a:xfrm>
              <a:prstGeom prst="rect">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ectangle 33"/>
              <p:cNvSpPr/>
              <p:nvPr/>
            </p:nvSpPr>
            <p:spPr>
              <a:xfrm>
                <a:off x="-23488" y="4540983"/>
                <a:ext cx="1646321" cy="407005"/>
              </a:xfrm>
              <a:prstGeom prst="rect">
                <a:avLst/>
              </a:prstGeom>
              <a:gradFill>
                <a:gsLst>
                  <a:gs pos="25000">
                    <a:srgbClr val="466D2C"/>
                  </a:gs>
                  <a:gs pos="0">
                    <a:schemeClr val="tx1"/>
                  </a:gs>
                  <a:gs pos="50000">
                    <a:schemeClr val="accent6">
                      <a:lumMod val="75000"/>
                    </a:schemeClr>
                  </a:gs>
                  <a:gs pos="100000">
                    <a:srgbClr val="3BB54A"/>
                  </a:gs>
                </a:gsLst>
              </a:gradFill>
            </p:spPr>
            <p:style>
              <a:lnRef idx="0">
                <a:schemeClr val="dk1"/>
              </a:lnRef>
              <a:fillRef idx="3">
                <a:schemeClr val="dk1"/>
              </a:fillRef>
              <a:effectRef idx="3">
                <a:schemeClr val="dk1"/>
              </a:effectRef>
              <a:fontRef idx="minor">
                <a:schemeClr val="lt1"/>
              </a:fontRef>
            </p:style>
            <p:txBody>
              <a:bodyPr rtlCol="0" anchor="ctr"/>
              <a:lstStyle/>
              <a:p>
                <a:pPr marL="58738" indent="-55563"/>
                <a:r>
                  <a:rPr lang="en-US" sz="2000" b="1" i="1" spc="-70" dirty="0">
                    <a:solidFill>
                      <a:schemeClr val="bg1"/>
                    </a:solidFill>
                    <a:effectLst>
                      <a:innerShdw blurRad="63500" dist="50800" dir="16200000">
                        <a:prstClr val="black">
                          <a:alpha val="40000"/>
                        </a:prstClr>
                      </a:innerShdw>
                    </a:effectLst>
                    <a:ea typeface="Arial" charset="0"/>
                    <a:cs typeface="Arial" charset="0"/>
                  </a:rPr>
                  <a:t> </a:t>
                </a:r>
                <a:r>
                  <a:rPr lang="en-US" sz="2000" b="1" i="1" spc="-70" dirty="0" smtClean="0">
                    <a:solidFill>
                      <a:schemeClr val="bg1"/>
                    </a:solidFill>
                    <a:effectLst>
                      <a:innerShdw blurRad="63500" dist="50800" dir="16200000">
                        <a:prstClr val="black">
                          <a:alpha val="40000"/>
                        </a:prstClr>
                      </a:innerShdw>
                    </a:effectLst>
                    <a:ea typeface="Arial" charset="0"/>
                    <a:cs typeface="Arial" charset="0"/>
                  </a:rPr>
                  <a:t>      </a:t>
                </a:r>
                <a:r>
                  <a:rPr lang="en-US" sz="1200" b="1" i="1" spc="-70" dirty="0" smtClean="0">
                    <a:solidFill>
                      <a:schemeClr val="bg1"/>
                    </a:solidFill>
                    <a:effectLst>
                      <a:innerShdw blurRad="63500" dist="50800" dir="16200000">
                        <a:prstClr val="black">
                          <a:alpha val="40000"/>
                        </a:prstClr>
                      </a:innerShdw>
                    </a:effectLst>
                    <a:ea typeface="Arial" charset="0"/>
                    <a:cs typeface="Arial" charset="0"/>
                  </a:rPr>
                  <a:t>Applications &amp; Tools</a:t>
                </a:r>
                <a:endParaRPr lang="en-US" sz="1600" dirty="0" smtClean="0"/>
              </a:p>
            </p:txBody>
          </p:sp>
          <p:cxnSp>
            <p:nvCxnSpPr>
              <p:cNvPr id="35" name="Straight Connector 34"/>
              <p:cNvCxnSpPr/>
              <p:nvPr/>
            </p:nvCxnSpPr>
            <p:spPr>
              <a:xfrm>
                <a:off x="-28654" y="4573137"/>
                <a:ext cx="1692139" cy="8777"/>
              </a:xfrm>
              <a:prstGeom prst="line">
                <a:avLst/>
              </a:prstGeom>
              <a:ln w="57150">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pic>
          <p:nvPicPr>
            <p:cNvPr id="36" name="Picture 35" descr="Screen Shot 2016-04-19 at 6.58.11 AM.jpg"/>
            <p:cNvPicPr>
              <a:picLocks noChangeAspect="1"/>
            </p:cNvPicPr>
            <p:nvPr/>
          </p:nvPicPr>
          <p:blipFill rotWithShape="1">
            <a:blip r:embed="rId12" cstate="print">
              <a:alphaModFix/>
              <a:duotone>
                <a:prstClr val="black"/>
                <a:schemeClr val="accent6">
                  <a:tint val="45000"/>
                  <a:satMod val="400000"/>
                </a:schemeClr>
              </a:duotone>
              <a:extLst>
                <a:ext uri="{28A0092B-C50C-407E-A947-70E740481C1C}">
                  <a14:useLocalDpi xmlns:a14="http://schemas.microsoft.com/office/drawing/2010/main"/>
                </a:ext>
              </a:extLst>
            </a:blip>
            <a:srcRect r="60940" b="42807"/>
            <a:stretch/>
          </p:blipFill>
          <p:spPr>
            <a:xfrm>
              <a:off x="2150305" y="4722208"/>
              <a:ext cx="266596" cy="208013"/>
            </a:xfrm>
            <a:prstGeom prst="roundRect">
              <a:avLst>
                <a:gd name="adj" fmla="val 8594"/>
              </a:avLst>
            </a:prstGeom>
            <a:solidFill>
              <a:srgbClr val="FFFFFF">
                <a:shade val="85000"/>
              </a:srgbClr>
            </a:solidFill>
            <a:ln>
              <a:noFill/>
            </a:ln>
            <a:effectLst>
              <a:glow rad="63500">
                <a:schemeClr val="accent3">
                  <a:satMod val="175000"/>
                  <a:alpha val="40000"/>
                </a:schemeClr>
              </a:glow>
              <a:innerShdw blurRad="114300">
                <a:schemeClr val="accent6"/>
              </a:innerShdw>
              <a:reflection blurRad="6350" stA="52000" endA="300" endPos="35000" dir="5400000" sy="-100000" algn="bl" rotWithShape="0"/>
            </a:effectLst>
            <a:scene3d>
              <a:camera prst="orthographicFront"/>
              <a:lightRig rig="soft" dir="t"/>
            </a:scene3d>
            <a:sp3d prstMaterial="metal"/>
          </p:spPr>
        </p:pic>
      </p:grpSp>
      <p:grpSp>
        <p:nvGrpSpPr>
          <p:cNvPr id="38" name="Group 37" descr="Presentation Author/Graphics:&#10;Eldrich L. Frazier&#10;Federal Geographic Data Committee&#10;http://www.fgdc.gov" title="FGDC"/>
          <p:cNvGrpSpPr/>
          <p:nvPr/>
        </p:nvGrpSpPr>
        <p:grpSpPr>
          <a:xfrm>
            <a:off x="7209662" y="4115066"/>
            <a:ext cx="1648471" cy="887904"/>
            <a:chOff x="-25638" y="4060084"/>
            <a:chExt cx="1648471" cy="887904"/>
          </a:xfrm>
        </p:grpSpPr>
        <p:grpSp>
          <p:nvGrpSpPr>
            <p:cNvPr id="39" name="Group 38"/>
            <p:cNvGrpSpPr/>
            <p:nvPr/>
          </p:nvGrpSpPr>
          <p:grpSpPr>
            <a:xfrm>
              <a:off x="-25638" y="4060084"/>
              <a:ext cx="1648471" cy="887904"/>
              <a:chOff x="-25638" y="4060084"/>
              <a:chExt cx="1648471" cy="887904"/>
            </a:xfrm>
          </p:grpSpPr>
          <p:pic>
            <p:nvPicPr>
              <p:cNvPr id="41" name="Picture 40"/>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3488" y="4060084"/>
                <a:ext cx="1646321" cy="583885"/>
              </a:xfrm>
              <a:prstGeom prst="rect">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tangle 41"/>
              <p:cNvSpPr/>
              <p:nvPr/>
            </p:nvSpPr>
            <p:spPr>
              <a:xfrm>
                <a:off x="-23488" y="4540983"/>
                <a:ext cx="1646321" cy="407005"/>
              </a:xfrm>
              <a:prstGeom prst="rect">
                <a:avLst/>
              </a:prstGeom>
              <a:gradFill>
                <a:gsLst>
                  <a:gs pos="25000">
                    <a:srgbClr val="466D2C"/>
                  </a:gs>
                  <a:gs pos="0">
                    <a:schemeClr val="tx1"/>
                  </a:gs>
                  <a:gs pos="50000">
                    <a:schemeClr val="accent6">
                      <a:lumMod val="75000"/>
                    </a:schemeClr>
                  </a:gs>
                  <a:gs pos="100000">
                    <a:srgbClr val="3BB54A"/>
                  </a:gs>
                </a:gsLst>
              </a:gradFill>
            </p:spPr>
            <p:style>
              <a:lnRef idx="0">
                <a:schemeClr val="dk1"/>
              </a:lnRef>
              <a:fillRef idx="3">
                <a:schemeClr val="dk1"/>
              </a:fillRef>
              <a:effectRef idx="3">
                <a:schemeClr val="dk1"/>
              </a:effectRef>
              <a:fontRef idx="minor">
                <a:schemeClr val="lt1"/>
              </a:fontRef>
            </p:style>
            <p:txBody>
              <a:bodyPr rtlCol="0" anchor="ctr"/>
              <a:lstStyle/>
              <a:p>
                <a:pPr marL="58738" indent="-55563"/>
                <a:r>
                  <a:rPr lang="en-US" sz="2000" b="1" i="1" spc="-70" dirty="0">
                    <a:solidFill>
                      <a:schemeClr val="bg1"/>
                    </a:solidFill>
                    <a:effectLst>
                      <a:innerShdw blurRad="63500" dist="50800" dir="16200000">
                        <a:prstClr val="black">
                          <a:alpha val="40000"/>
                        </a:prstClr>
                      </a:innerShdw>
                    </a:effectLst>
                    <a:ea typeface="Arial" charset="0"/>
                    <a:cs typeface="Arial" charset="0"/>
                  </a:rPr>
                  <a:t> </a:t>
                </a:r>
                <a:r>
                  <a:rPr lang="en-US" sz="2000" b="1" i="1" spc="-70" dirty="0" smtClean="0">
                    <a:solidFill>
                      <a:schemeClr val="bg1"/>
                    </a:solidFill>
                    <a:effectLst>
                      <a:innerShdw blurRad="63500" dist="50800" dir="16200000">
                        <a:prstClr val="black">
                          <a:alpha val="40000"/>
                        </a:prstClr>
                      </a:innerShdw>
                    </a:effectLst>
                    <a:ea typeface="Arial" charset="0"/>
                    <a:cs typeface="Arial" charset="0"/>
                  </a:rPr>
                  <a:t>       </a:t>
                </a:r>
                <a:r>
                  <a:rPr lang="en-US" sz="1200" b="1" i="1" spc="-70" dirty="0" smtClean="0">
                    <a:solidFill>
                      <a:schemeClr val="bg1"/>
                    </a:solidFill>
                    <a:effectLst>
                      <a:innerShdw blurRad="63500" dist="50800" dir="16200000">
                        <a:prstClr val="black">
                          <a:alpha val="40000"/>
                        </a:prstClr>
                      </a:innerShdw>
                    </a:effectLst>
                    <a:ea typeface="Arial" charset="0"/>
                    <a:cs typeface="Arial" charset="0"/>
                  </a:rPr>
                  <a:t>Communities</a:t>
                </a:r>
                <a:endParaRPr lang="en-US" sz="1600" dirty="0" smtClean="0"/>
              </a:p>
            </p:txBody>
          </p:sp>
          <p:cxnSp>
            <p:nvCxnSpPr>
              <p:cNvPr id="43" name="Straight Connector 42"/>
              <p:cNvCxnSpPr/>
              <p:nvPr/>
            </p:nvCxnSpPr>
            <p:spPr>
              <a:xfrm>
                <a:off x="-25638" y="4570624"/>
                <a:ext cx="1646321" cy="8777"/>
              </a:xfrm>
              <a:prstGeom prst="line">
                <a:avLst/>
              </a:prstGeom>
              <a:ln w="57150">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pic>
          <p:nvPicPr>
            <p:cNvPr id="40" name="Picture 39" descr="Screen Shot 2016-04-19 at 6.58.23 AM.jpg"/>
            <p:cNvPicPr>
              <a:picLocks/>
            </p:cNvPicPr>
            <p:nvPr/>
          </p:nvPicPr>
          <p:blipFill rotWithShape="1">
            <a:blip r:embed="rId13" cstate="print">
              <a:duotone>
                <a:prstClr val="black"/>
                <a:schemeClr val="accent6">
                  <a:tint val="45000"/>
                  <a:satMod val="400000"/>
                </a:schemeClr>
              </a:duotone>
              <a:alphaModFix/>
              <a:extLst>
                <a:ext uri="{28A0092B-C50C-407E-A947-70E740481C1C}">
                  <a14:useLocalDpi xmlns:a14="http://schemas.microsoft.com/office/drawing/2010/main"/>
                </a:ext>
              </a:extLst>
            </a:blip>
            <a:srcRect r="64612" b="50400"/>
            <a:stretch/>
          </p:blipFill>
          <p:spPr>
            <a:xfrm>
              <a:off x="9490" y="4690822"/>
              <a:ext cx="304268" cy="210312"/>
            </a:xfrm>
            <a:prstGeom prst="roundRect">
              <a:avLst>
                <a:gd name="adj" fmla="val 8594"/>
              </a:avLst>
            </a:prstGeom>
            <a:solidFill>
              <a:srgbClr val="FFFFFF">
                <a:shade val="85000"/>
              </a:srgbClr>
            </a:solidFill>
            <a:ln>
              <a:noFill/>
            </a:ln>
            <a:effectLst>
              <a:glow rad="63500">
                <a:schemeClr val="accent3">
                  <a:satMod val="175000"/>
                  <a:alpha val="40000"/>
                </a:schemeClr>
              </a:glow>
              <a:innerShdw blurRad="114300">
                <a:schemeClr val="accent6"/>
              </a:innerShdw>
              <a:reflection blurRad="6350" stA="52000" endA="300" endPos="35000" dir="5400000" sy="-100000" algn="bl" rotWithShape="0"/>
            </a:effectLst>
            <a:scene3d>
              <a:camera prst="orthographicFront"/>
              <a:lightRig rig="soft" dir="t"/>
            </a:scene3d>
            <a:sp3d prstMaterial="metal"/>
          </p:spPr>
        </p:pic>
      </p:grpSp>
      <p:grpSp>
        <p:nvGrpSpPr>
          <p:cNvPr id="49" name="Group 48" descr="Presentation Author/Graphics:&#10;Eldrich L. Frazier&#10;Federal Geographic Data Committee&#10;http://www.fgdc.gov" title="FGDC"/>
          <p:cNvGrpSpPr/>
          <p:nvPr/>
        </p:nvGrpSpPr>
        <p:grpSpPr>
          <a:xfrm>
            <a:off x="4859734" y="4115066"/>
            <a:ext cx="1653637" cy="887904"/>
            <a:chOff x="-30804" y="4060084"/>
            <a:chExt cx="1653637" cy="887904"/>
          </a:xfrm>
        </p:grpSpPr>
        <p:grpSp>
          <p:nvGrpSpPr>
            <p:cNvPr id="50" name="Group 49"/>
            <p:cNvGrpSpPr/>
            <p:nvPr/>
          </p:nvGrpSpPr>
          <p:grpSpPr>
            <a:xfrm>
              <a:off x="-30804" y="4060084"/>
              <a:ext cx="1653637" cy="887904"/>
              <a:chOff x="-30804" y="4060084"/>
              <a:chExt cx="1653637" cy="887904"/>
            </a:xfrm>
          </p:grpSpPr>
          <p:pic>
            <p:nvPicPr>
              <p:cNvPr id="52" name="Picture 51"/>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3488" y="4060084"/>
                <a:ext cx="1646321" cy="583885"/>
              </a:xfrm>
              <a:prstGeom prst="rect">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Rectangle 52"/>
              <p:cNvSpPr/>
              <p:nvPr/>
            </p:nvSpPr>
            <p:spPr>
              <a:xfrm>
                <a:off x="-23488" y="4540983"/>
                <a:ext cx="1646321" cy="407005"/>
              </a:xfrm>
              <a:prstGeom prst="rect">
                <a:avLst/>
              </a:prstGeom>
              <a:gradFill>
                <a:gsLst>
                  <a:gs pos="25000">
                    <a:srgbClr val="466D2C"/>
                  </a:gs>
                  <a:gs pos="0">
                    <a:schemeClr val="tx1"/>
                  </a:gs>
                  <a:gs pos="50000">
                    <a:schemeClr val="accent6">
                      <a:lumMod val="75000"/>
                    </a:schemeClr>
                  </a:gs>
                  <a:gs pos="100000">
                    <a:srgbClr val="3BB54A"/>
                  </a:gs>
                </a:gsLst>
              </a:gradFill>
            </p:spPr>
            <p:style>
              <a:lnRef idx="0">
                <a:schemeClr val="dk1"/>
              </a:lnRef>
              <a:fillRef idx="3">
                <a:schemeClr val="dk1"/>
              </a:fillRef>
              <a:effectRef idx="3">
                <a:schemeClr val="dk1"/>
              </a:effectRef>
              <a:fontRef idx="minor">
                <a:schemeClr val="lt1"/>
              </a:fontRef>
            </p:style>
            <p:txBody>
              <a:bodyPr rtlCol="0" anchor="ctr"/>
              <a:lstStyle/>
              <a:p>
                <a:pPr marL="58738" indent="-55563"/>
                <a:r>
                  <a:rPr lang="en-US" sz="2000" b="1" i="1" spc="-70" dirty="0">
                    <a:solidFill>
                      <a:schemeClr val="bg1"/>
                    </a:solidFill>
                    <a:effectLst>
                      <a:innerShdw blurRad="63500" dist="50800" dir="16200000">
                        <a:prstClr val="black">
                          <a:alpha val="40000"/>
                        </a:prstClr>
                      </a:innerShdw>
                    </a:effectLst>
                    <a:ea typeface="Arial" charset="0"/>
                    <a:cs typeface="Arial" charset="0"/>
                  </a:rPr>
                  <a:t> </a:t>
                </a:r>
                <a:r>
                  <a:rPr lang="en-US" sz="2000" b="1" i="1" spc="-70" dirty="0" smtClean="0">
                    <a:solidFill>
                      <a:schemeClr val="bg1"/>
                    </a:solidFill>
                    <a:effectLst>
                      <a:innerShdw blurRad="63500" dist="50800" dir="16200000">
                        <a:prstClr val="black">
                          <a:alpha val="40000"/>
                        </a:prstClr>
                      </a:innerShdw>
                    </a:effectLst>
                    <a:ea typeface="Arial" charset="0"/>
                    <a:cs typeface="Arial" charset="0"/>
                  </a:rPr>
                  <a:t>     </a:t>
                </a:r>
                <a:r>
                  <a:rPr lang="en-US" sz="1200" b="1" i="1" spc="-70" dirty="0" smtClean="0">
                    <a:solidFill>
                      <a:schemeClr val="bg1"/>
                    </a:solidFill>
                    <a:effectLst>
                      <a:innerShdw blurRad="63500" dist="50800" dir="16200000">
                        <a:prstClr val="black">
                          <a:alpha val="40000"/>
                        </a:prstClr>
                      </a:innerShdw>
                    </a:effectLst>
                    <a:ea typeface="Arial" charset="0"/>
                    <a:cs typeface="Arial" charset="0"/>
                  </a:rPr>
                  <a:t>Shared  Services</a:t>
                </a:r>
                <a:endParaRPr lang="en-US" sz="1600" dirty="0" smtClean="0"/>
              </a:p>
            </p:txBody>
          </p:sp>
          <p:cxnSp>
            <p:nvCxnSpPr>
              <p:cNvPr id="54" name="Straight Connector 53"/>
              <p:cNvCxnSpPr/>
              <p:nvPr/>
            </p:nvCxnSpPr>
            <p:spPr>
              <a:xfrm>
                <a:off x="-30804" y="4570624"/>
                <a:ext cx="1646321" cy="8777"/>
              </a:xfrm>
              <a:prstGeom prst="line">
                <a:avLst/>
              </a:prstGeom>
              <a:ln w="57150">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pic>
          <p:nvPicPr>
            <p:cNvPr id="51" name="Picture 50" descr="Screen Shot 2016-04-19 at 6.58.17 AM.jpg"/>
            <p:cNvPicPr>
              <a:picLocks noChangeAspect="1"/>
            </p:cNvPicPr>
            <p:nvPr/>
          </p:nvPicPr>
          <p:blipFill rotWithShape="1">
            <a:blip r:embed="rId14" cstate="print">
              <a:alphaModFix/>
              <a:duotone>
                <a:prstClr val="black"/>
                <a:schemeClr val="accent6">
                  <a:tint val="45000"/>
                  <a:satMod val="400000"/>
                </a:schemeClr>
              </a:duotone>
              <a:extLst>
                <a:ext uri="{28A0092B-C50C-407E-A947-70E740481C1C}">
                  <a14:useLocalDpi xmlns:a14="http://schemas.microsoft.com/office/drawing/2010/main"/>
                </a:ext>
              </a:extLst>
            </a:blip>
            <a:srcRect t="5143" r="63906" b="39478"/>
            <a:stretch/>
          </p:blipFill>
          <p:spPr>
            <a:xfrm>
              <a:off x="37368" y="4709110"/>
              <a:ext cx="222721" cy="173736"/>
            </a:xfrm>
            <a:prstGeom prst="roundRect">
              <a:avLst>
                <a:gd name="adj" fmla="val 8594"/>
              </a:avLst>
            </a:prstGeom>
            <a:solidFill>
              <a:srgbClr val="FFFFFF">
                <a:shade val="85000"/>
              </a:srgbClr>
            </a:solidFill>
            <a:ln>
              <a:noFill/>
            </a:ln>
            <a:effectLst>
              <a:glow rad="63500">
                <a:schemeClr val="accent3">
                  <a:satMod val="175000"/>
                  <a:alpha val="40000"/>
                </a:schemeClr>
              </a:glow>
              <a:innerShdw blurRad="114300">
                <a:schemeClr val="accent6"/>
              </a:innerShdw>
              <a:reflection blurRad="6350" stA="52000" endA="300" endPos="35000" dir="5400000" sy="-100000" algn="bl" rotWithShape="0"/>
            </a:effectLst>
            <a:scene3d>
              <a:camera prst="orthographicFront"/>
              <a:lightRig rig="soft" dir="t"/>
            </a:scene3d>
            <a:sp3d prstMaterial="metal"/>
          </p:spPr>
        </p:pic>
      </p:grpSp>
      <p:sp>
        <p:nvSpPr>
          <p:cNvPr id="62" name="Rounded Rectangle 61" descr="Presentation Author/Graphics:&#10;Eldrich L. Frazier&#10;Federal Geographic Data Committee&#10;http://www.fgdc.gov" title="FGDC"/>
          <p:cNvSpPr/>
          <p:nvPr/>
        </p:nvSpPr>
        <p:spPr>
          <a:xfrm>
            <a:off x="2577884" y="866923"/>
            <a:ext cx="4819039" cy="657834"/>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pc="-70" dirty="0" smtClean="0">
                <a:solidFill>
                  <a:schemeClr val="bg1"/>
                </a:solidFill>
                <a:effectLst>
                  <a:innerShdw blurRad="63500" dist="50800" dir="16200000">
                    <a:prstClr val="black">
                      <a:alpha val="40000"/>
                    </a:prstClr>
                  </a:innerShdw>
                </a:effectLst>
                <a:ea typeface="Arial" charset="0"/>
                <a:cs typeface="Arial" charset="0"/>
              </a:rPr>
              <a:t>The </a:t>
            </a:r>
            <a:r>
              <a:rPr lang="en-US" spc="-70" dirty="0" err="1" smtClean="0">
                <a:solidFill>
                  <a:schemeClr val="bg1"/>
                </a:solidFill>
                <a:effectLst>
                  <a:innerShdw blurRad="63500" dist="50800" dir="16200000">
                    <a:prstClr val="black">
                      <a:alpha val="40000"/>
                    </a:prstClr>
                  </a:innerShdw>
                </a:effectLst>
                <a:ea typeface="Arial" charset="0"/>
                <a:cs typeface="Arial" charset="0"/>
              </a:rPr>
              <a:t>GeoPlatform</a:t>
            </a:r>
            <a:r>
              <a:rPr lang="en-US" spc="-70" dirty="0" smtClean="0">
                <a:solidFill>
                  <a:schemeClr val="bg1"/>
                </a:solidFill>
                <a:effectLst>
                  <a:innerShdw blurRad="63500" dist="50800" dir="16200000">
                    <a:prstClr val="black">
                      <a:alpha val="40000"/>
                    </a:prstClr>
                  </a:innerShdw>
                </a:effectLst>
                <a:ea typeface="Arial" charset="0"/>
                <a:cs typeface="Arial" charset="0"/>
              </a:rPr>
              <a:t> links and Connects Local-to-Global </a:t>
            </a:r>
            <a:r>
              <a:rPr lang="en-US" b="1" i="1" spc="-70" dirty="0" smtClean="0">
                <a:solidFill>
                  <a:srgbClr val="00B050"/>
                </a:solidFill>
                <a:effectLst>
                  <a:innerShdw blurRad="63500" dist="50800" dir="16200000">
                    <a:prstClr val="black">
                      <a:alpha val="40000"/>
                    </a:prstClr>
                  </a:innerShdw>
                </a:effectLst>
                <a:ea typeface="Arial" charset="0"/>
                <a:cs typeface="Arial" charset="0"/>
              </a:rPr>
              <a:t>Data, Information and Knowledge</a:t>
            </a:r>
            <a:endParaRPr lang="en-US" b="1" i="1" spc="-70" dirty="0">
              <a:solidFill>
                <a:srgbClr val="00B050"/>
              </a:solidFill>
              <a:effectLst>
                <a:innerShdw blurRad="63500" dist="50800" dir="16200000">
                  <a:prstClr val="black">
                    <a:alpha val="40000"/>
                  </a:prstClr>
                </a:innerShdw>
              </a:effectLst>
              <a:ea typeface="Arial" charset="0"/>
              <a:cs typeface="Arial" charset="0"/>
            </a:endParaRPr>
          </a:p>
        </p:txBody>
      </p:sp>
    </p:spTree>
    <p:extLst>
      <p:ext uri="{BB962C8B-B14F-4D97-AF65-F5344CB8AC3E}">
        <p14:creationId xmlns:p14="http://schemas.microsoft.com/office/powerpoint/2010/main" val="194346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10000"/>
                                  </p:iterate>
                                  <p:childTnLst>
                                    <p:set>
                                      <p:cBhvr>
                                        <p:cTn id="6" dur="1" fill="hold">
                                          <p:stCondLst>
                                            <p:cond delay="0"/>
                                          </p:stCondLst>
                                        </p:cTn>
                                        <p:tgtEl>
                                          <p:spTgt spid="62">
                                            <p:txEl>
                                              <p:charRg st="4294967295" end="4294967295"/>
                                            </p:txEl>
                                          </p:spTgt>
                                        </p:tgtEl>
                                        <p:attrNameLst>
                                          <p:attrName>style.visibility</p:attrName>
                                        </p:attrNameLst>
                                      </p:cBhvr>
                                      <p:to>
                                        <p:strVal val="visible"/>
                                      </p:to>
                                    </p:set>
                                    <p:anim calcmode="lin" valueType="num">
                                      <p:cBhvr additive="base">
                                        <p:cTn id="7" dur="500" fill="hold"/>
                                        <p:tgtEl>
                                          <p:spTgt spid="62">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2">
                                            <p:txEl>
                                              <p:charRg st="4294967295" end="4294967295"/>
                                            </p:txEl>
                                          </p:spTgt>
                                        </p:tgtEl>
                                        <p:attrNameLst>
                                          <p:attrName>ppt_y</p:attrName>
                                        </p:attrNameLst>
                                      </p:cBhvr>
                                      <p:tavLst>
                                        <p:tav tm="0">
                                          <p:val>
                                            <p:strVal val="0-#ppt_h/2"/>
                                          </p:val>
                                        </p:tav>
                                        <p:tav tm="100000">
                                          <p:val>
                                            <p:strVal val="#ppt_y"/>
                                          </p:val>
                                        </p:tav>
                                      </p:tavLst>
                                    </p:anim>
                                  </p:childTnLst>
                                </p:cTn>
                              </p:par>
                            </p:childTnLst>
                          </p:cTn>
                        </p:par>
                        <p:par>
                          <p:cTn id="9" fill="hold">
                            <p:stCondLst>
                              <p:cond delay="4100"/>
                            </p:stCondLst>
                            <p:childTnLst>
                              <p:par>
                                <p:cTn id="10" presetID="2" presetClass="entr" presetSubtype="8" accel="50000" decel="5000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1000" fill="hold"/>
                                        <p:tgtEl>
                                          <p:spTgt spid="27"/>
                                        </p:tgtEl>
                                        <p:attrNameLst>
                                          <p:attrName>ppt_x</p:attrName>
                                        </p:attrNameLst>
                                      </p:cBhvr>
                                      <p:tavLst>
                                        <p:tav tm="0">
                                          <p:val>
                                            <p:strVal val="0-#ppt_w/2"/>
                                          </p:val>
                                        </p:tav>
                                        <p:tav tm="100000">
                                          <p:val>
                                            <p:strVal val="#ppt_x"/>
                                          </p:val>
                                        </p:tav>
                                      </p:tavLst>
                                    </p:anim>
                                    <p:anim calcmode="lin" valueType="num">
                                      <p:cBhvr additive="base">
                                        <p:cTn id="13" dur="1000" fill="hold"/>
                                        <p:tgtEl>
                                          <p:spTgt spid="27"/>
                                        </p:tgtEl>
                                        <p:attrNameLst>
                                          <p:attrName>ppt_y</p:attrName>
                                        </p:attrNameLst>
                                      </p:cBhvr>
                                      <p:tavLst>
                                        <p:tav tm="0">
                                          <p:val>
                                            <p:strVal val="#ppt_y"/>
                                          </p:val>
                                        </p:tav>
                                        <p:tav tm="100000">
                                          <p:val>
                                            <p:strVal val="#ppt_y"/>
                                          </p:val>
                                        </p:tav>
                                      </p:tavLst>
                                    </p:anim>
                                  </p:childTnLst>
                                </p:cTn>
                              </p:par>
                            </p:childTnLst>
                          </p:cTn>
                        </p:par>
                        <p:par>
                          <p:cTn id="14" fill="hold">
                            <p:stCondLst>
                              <p:cond delay="5100"/>
                            </p:stCondLst>
                            <p:childTnLst>
                              <p:par>
                                <p:cTn id="15" presetID="2" presetClass="entr" presetSubtype="8" accel="50000" decel="5000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1000" fill="hold"/>
                                        <p:tgtEl>
                                          <p:spTgt spid="37"/>
                                        </p:tgtEl>
                                        <p:attrNameLst>
                                          <p:attrName>ppt_x</p:attrName>
                                        </p:attrNameLst>
                                      </p:cBhvr>
                                      <p:tavLst>
                                        <p:tav tm="0">
                                          <p:val>
                                            <p:strVal val="0-#ppt_w/2"/>
                                          </p:val>
                                        </p:tav>
                                        <p:tav tm="100000">
                                          <p:val>
                                            <p:strVal val="#ppt_x"/>
                                          </p:val>
                                        </p:tav>
                                      </p:tavLst>
                                    </p:anim>
                                    <p:anim calcmode="lin" valueType="num">
                                      <p:cBhvr additive="base">
                                        <p:cTn id="18" dur="1000" fill="hold"/>
                                        <p:tgtEl>
                                          <p:spTgt spid="37"/>
                                        </p:tgtEl>
                                        <p:attrNameLst>
                                          <p:attrName>ppt_y</p:attrName>
                                        </p:attrNameLst>
                                      </p:cBhvr>
                                      <p:tavLst>
                                        <p:tav tm="0">
                                          <p:val>
                                            <p:strVal val="#ppt_y"/>
                                          </p:val>
                                        </p:tav>
                                        <p:tav tm="100000">
                                          <p:val>
                                            <p:strVal val="#ppt_y"/>
                                          </p:val>
                                        </p:tav>
                                      </p:tavLst>
                                    </p:anim>
                                  </p:childTnLst>
                                </p:cTn>
                              </p:par>
                            </p:childTnLst>
                          </p:cTn>
                        </p:par>
                        <p:par>
                          <p:cTn id="19" fill="hold">
                            <p:stCondLst>
                              <p:cond delay="6100"/>
                            </p:stCondLst>
                            <p:childTnLst>
                              <p:par>
                                <p:cTn id="20" presetID="2" presetClass="entr" presetSubtype="8" accel="50000" decel="50000"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1000" fill="hold"/>
                                        <p:tgtEl>
                                          <p:spTgt spid="49"/>
                                        </p:tgtEl>
                                        <p:attrNameLst>
                                          <p:attrName>ppt_x</p:attrName>
                                        </p:attrNameLst>
                                      </p:cBhvr>
                                      <p:tavLst>
                                        <p:tav tm="0">
                                          <p:val>
                                            <p:strVal val="0-#ppt_w/2"/>
                                          </p:val>
                                        </p:tav>
                                        <p:tav tm="100000">
                                          <p:val>
                                            <p:strVal val="#ppt_x"/>
                                          </p:val>
                                        </p:tav>
                                      </p:tavLst>
                                    </p:anim>
                                    <p:anim calcmode="lin" valueType="num">
                                      <p:cBhvr additive="base">
                                        <p:cTn id="23" dur="1000" fill="hold"/>
                                        <p:tgtEl>
                                          <p:spTgt spid="49"/>
                                        </p:tgtEl>
                                        <p:attrNameLst>
                                          <p:attrName>ppt_y</p:attrName>
                                        </p:attrNameLst>
                                      </p:cBhvr>
                                      <p:tavLst>
                                        <p:tav tm="0">
                                          <p:val>
                                            <p:strVal val="#ppt_y"/>
                                          </p:val>
                                        </p:tav>
                                        <p:tav tm="100000">
                                          <p:val>
                                            <p:strVal val="#ppt_y"/>
                                          </p:val>
                                        </p:tav>
                                      </p:tavLst>
                                    </p:anim>
                                  </p:childTnLst>
                                </p:cTn>
                              </p:par>
                            </p:childTnLst>
                          </p:cTn>
                        </p:par>
                        <p:par>
                          <p:cTn id="24" fill="hold">
                            <p:stCondLst>
                              <p:cond delay="7100"/>
                            </p:stCondLst>
                            <p:childTnLst>
                              <p:par>
                                <p:cTn id="25" presetID="2" presetClass="entr" presetSubtype="8" accel="50000" decel="50000"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1000" fill="hold"/>
                                        <p:tgtEl>
                                          <p:spTgt spid="38"/>
                                        </p:tgtEl>
                                        <p:attrNameLst>
                                          <p:attrName>ppt_x</p:attrName>
                                        </p:attrNameLst>
                                      </p:cBhvr>
                                      <p:tavLst>
                                        <p:tav tm="0">
                                          <p:val>
                                            <p:strVal val="0-#ppt_w/2"/>
                                          </p:val>
                                        </p:tav>
                                        <p:tav tm="100000">
                                          <p:val>
                                            <p:strVal val="#ppt_x"/>
                                          </p:val>
                                        </p:tav>
                                      </p:tavLst>
                                    </p:anim>
                                    <p:anim calcmode="lin" valueType="num">
                                      <p:cBhvr additive="base">
                                        <p:cTn id="28" dur="10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04-19 at 7.20.29 AM.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2237" y="1190331"/>
            <a:ext cx="3296989" cy="24151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descr="Explore the platform-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40836" y="1595833"/>
            <a:ext cx="3505200" cy="19019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descr="Explore the platform-3.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09381" y="2574258"/>
            <a:ext cx="1547776" cy="2433552"/>
          </a:xfrm>
          <a:prstGeom prst="snip2DiagRect">
            <a:avLst/>
          </a:prstGeom>
          <a:solidFill>
            <a:srgbClr val="FFFFFF">
              <a:shade val="85000"/>
            </a:srgbClr>
          </a:solidFill>
          <a:ln w="6032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descr="Explore the platform-1.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95104" y="2995557"/>
            <a:ext cx="2590731" cy="19317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descr="AllCommunities.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448533" y="1990683"/>
            <a:ext cx="2497918" cy="2768258"/>
          </a:xfrm>
          <a:prstGeom prst="rect">
            <a:avLst/>
          </a:prstGeom>
        </p:spPr>
      </p:pic>
      <p:pic>
        <p:nvPicPr>
          <p:cNvPr id="7" name="Picture 6" descr="Screen Shot 2016-04-19 at 6.58.23 AM.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51193" y="3323578"/>
            <a:ext cx="1645920" cy="811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Screen Shot 2016-04-19 at 6.58.17 AM.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90960" y="2408080"/>
            <a:ext cx="1645920" cy="8368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Screen Shot 2016-04-19 at 6.58.11 AM.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4653" y="3464478"/>
            <a:ext cx="1645920" cy="877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Screen Shot 2016-04-19 at 6.58.03 AM.jp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17461" y="1037120"/>
            <a:ext cx="1645920" cy="842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5" name="Curved Connector 14"/>
          <p:cNvCxnSpPr>
            <a:stCxn id="10" idx="2"/>
            <a:endCxn id="9" idx="1"/>
          </p:cNvCxnSpPr>
          <p:nvPr/>
        </p:nvCxnSpPr>
        <p:spPr>
          <a:xfrm rot="5400000">
            <a:off x="225971" y="2288562"/>
            <a:ext cx="2023132" cy="1205768"/>
          </a:xfrm>
          <a:prstGeom prst="curvedConnector4">
            <a:avLst>
              <a:gd name="adj1" fmla="val 39162"/>
              <a:gd name="adj2" fmla="val 118959"/>
            </a:avLst>
          </a:prstGeom>
          <a:ln w="41275">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Curved Connector 17"/>
          <p:cNvCxnSpPr>
            <a:stCxn id="9" idx="2"/>
            <a:endCxn id="8" idx="0"/>
          </p:cNvCxnSpPr>
          <p:nvPr/>
        </p:nvCxnSpPr>
        <p:spPr>
          <a:xfrm rot="5400000" flipH="1" flipV="1">
            <a:off x="1719033" y="2146659"/>
            <a:ext cx="1933466" cy="2456307"/>
          </a:xfrm>
          <a:prstGeom prst="curvedConnector5">
            <a:avLst>
              <a:gd name="adj1" fmla="val -11823"/>
              <a:gd name="adj2" fmla="val 50000"/>
              <a:gd name="adj3" fmla="val 111823"/>
            </a:avLst>
          </a:prstGeom>
          <a:ln w="41275">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1" name="Curved Connector 20"/>
          <p:cNvCxnSpPr>
            <a:stCxn id="8" idx="3"/>
            <a:endCxn id="7" idx="1"/>
          </p:cNvCxnSpPr>
          <p:nvPr/>
        </p:nvCxnSpPr>
        <p:spPr>
          <a:xfrm>
            <a:off x="4736880" y="2826490"/>
            <a:ext cx="2414313" cy="902934"/>
          </a:xfrm>
          <a:prstGeom prst="curvedConnector3">
            <a:avLst>
              <a:gd name="adj1" fmla="val 50000"/>
            </a:avLst>
          </a:prstGeom>
          <a:ln w="41275">
            <a:prstDash val="sysDot"/>
            <a:tailEnd type="triangle"/>
          </a:ln>
        </p:spPr>
        <p:style>
          <a:lnRef idx="2">
            <a:schemeClr val="accent1"/>
          </a:lnRef>
          <a:fillRef idx="0">
            <a:schemeClr val="accent1"/>
          </a:fillRef>
          <a:effectRef idx="1">
            <a:schemeClr val="accent1"/>
          </a:effectRef>
          <a:fontRef idx="minor">
            <a:schemeClr val="tx1"/>
          </a:fontRef>
        </p:style>
      </p:cxnSp>
      <p:grpSp>
        <p:nvGrpSpPr>
          <p:cNvPr id="16" name="Group 15" descr="Presentation Author/Graphics: Eldrich L. Frazier Federal Geographic Data Committee http://www.fgdc.gov"/>
          <p:cNvGrpSpPr/>
          <p:nvPr/>
        </p:nvGrpSpPr>
        <p:grpSpPr>
          <a:xfrm>
            <a:off x="4043528" y="611890"/>
            <a:ext cx="4970410" cy="1529891"/>
            <a:chOff x="132240" y="2514600"/>
            <a:chExt cx="8805386" cy="2981325"/>
          </a:xfrm>
        </p:grpSpPr>
        <p:pic>
          <p:nvPicPr>
            <p:cNvPr id="17" name="Picture 3"/>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828799" y="2514600"/>
              <a:ext cx="7108827" cy="2981325"/>
            </a:xfrm>
            <a:prstGeom prst="rect">
              <a:avLst/>
            </a:prstGeom>
            <a:noFill/>
            <a:ln>
              <a:noFill/>
            </a:ln>
            <a:effectLst>
              <a:outerShdw blurRad="50800" dist="76200" dir="5400000" algn="t" rotWithShape="0">
                <a:prstClr val="black">
                  <a:alpha val="40000"/>
                </a:prst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32240" y="3851030"/>
              <a:ext cx="1920744" cy="771446"/>
            </a:xfrm>
            <a:prstGeom prst="rect">
              <a:avLst/>
            </a:prstGeom>
            <a:noFill/>
            <a:ln>
              <a:noFill/>
            </a:ln>
            <a:effectLst>
              <a:outerShdw blurRad="50800" dist="762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56275" y="2901861"/>
              <a:ext cx="1896710" cy="739957"/>
            </a:xfrm>
            <a:prstGeom prst="rect">
              <a:avLst/>
            </a:prstGeom>
            <a:noFill/>
            <a:ln>
              <a:noFill/>
            </a:ln>
            <a:effectLst>
              <a:outerShdw blurRad="50800" dist="762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Slide Number Placeholder 12"/>
          <p:cNvSpPr>
            <a:spLocks noGrp="1"/>
          </p:cNvSpPr>
          <p:nvPr>
            <p:ph type="sldNum" sz="quarter" idx="12"/>
          </p:nvPr>
        </p:nvSpPr>
        <p:spPr>
          <a:xfrm>
            <a:off x="7086600" y="4861744"/>
            <a:ext cx="2057400" cy="274637"/>
          </a:xfrm>
        </p:spPr>
        <p:txBody>
          <a:bodyPr/>
          <a:lstStyle/>
          <a:p>
            <a:fld id="{C1143F85-D312-184F-9C08-8081E9346C9F}" type="slidenum">
              <a:rPr lang="en-US" b="1" smtClean="0"/>
              <a:t>17</a:t>
            </a:fld>
            <a:endParaRPr lang="en-US" b="1" dirty="0"/>
          </a:p>
        </p:txBody>
      </p:sp>
      <p:sp>
        <p:nvSpPr>
          <p:cNvPr id="22" name="Rectangle 21"/>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24" name="Picture 23" descr="fgdc-new-logo-final-dkbg.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26" name="TextBox 25"/>
          <p:cNvSpPr txBox="1"/>
          <p:nvPr/>
        </p:nvSpPr>
        <p:spPr>
          <a:xfrm>
            <a:off x="5536934" y="31748"/>
            <a:ext cx="2398670" cy="300082"/>
          </a:xfrm>
          <a:prstGeom prst="rect">
            <a:avLst/>
          </a:prstGeom>
          <a:noFill/>
        </p:spPr>
        <p:txBody>
          <a:bodyPr wrap="none" rtlCol="0">
            <a:spAutoFit/>
          </a:bodyPr>
          <a:lstStyle/>
          <a:p>
            <a:r>
              <a:rPr lang="en-US" sz="1350" dirty="0" smtClean="0">
                <a:solidFill>
                  <a:schemeClr val="bg1"/>
                </a:solidFill>
              </a:rPr>
              <a:t>Linking Geographic Information</a:t>
            </a:r>
            <a:endParaRPr lang="en-US" sz="1350" dirty="0">
              <a:solidFill>
                <a:schemeClr val="bg1"/>
              </a:solidFill>
            </a:endParaRPr>
          </a:p>
        </p:txBody>
      </p:sp>
      <p:pic>
        <p:nvPicPr>
          <p:cNvPr id="27" name="Picture 26"/>
          <p:cNvPicPr>
            <a:picLocks noChangeAspect="1"/>
          </p:cNvPicPr>
          <p:nvPr/>
        </p:nvPicPr>
        <p:blipFill>
          <a:blip r:embed="rId16"/>
          <a:stretch>
            <a:fillRect/>
          </a:stretch>
        </p:blipFill>
        <p:spPr>
          <a:xfrm>
            <a:off x="7765324" y="24433"/>
            <a:ext cx="1416163" cy="1255904"/>
          </a:xfrm>
          <a:prstGeom prst="rect">
            <a:avLst/>
          </a:prstGeom>
        </p:spPr>
      </p:pic>
      <p:sp>
        <p:nvSpPr>
          <p:cNvPr id="25" name="Round Diagonal Corner Rectangle 24"/>
          <p:cNvSpPr/>
          <p:nvPr/>
        </p:nvSpPr>
        <p:spPr>
          <a:xfrm>
            <a:off x="-71150" y="442673"/>
            <a:ext cx="4024585" cy="564804"/>
          </a:xfrm>
          <a:prstGeom prst="round2DiagRect">
            <a:avLst>
              <a:gd name="adj1" fmla="val 50000"/>
              <a:gd name="adj2" fmla="val 50000"/>
            </a:avLst>
          </a:prstGeom>
          <a:gradFill flip="none" rotWithShape="1">
            <a:gsLst>
              <a:gs pos="76000">
                <a:schemeClr val="tx1">
                  <a:lumMod val="75000"/>
                  <a:lumOff val="25000"/>
                  <a:alpha val="86000"/>
                </a:schemeClr>
              </a:gs>
              <a:gs pos="100000">
                <a:srgbClr val="595959">
                  <a:alpha val="72000"/>
                </a:srgbClr>
              </a:gs>
              <a:gs pos="87000">
                <a:schemeClr val="tx1">
                  <a:lumMod val="65000"/>
                  <a:lumOff val="35000"/>
                  <a:alpha val="80000"/>
                </a:schemeClr>
              </a:gs>
              <a:gs pos="37000">
                <a:schemeClr val="tx1"/>
              </a:gs>
              <a:gs pos="5000">
                <a:schemeClr val="tx1">
                  <a:lumMod val="65000"/>
                  <a:lumOff val="35000"/>
                </a:schemeClr>
              </a:gs>
              <a:gs pos="0">
                <a:schemeClr val="tx1">
                  <a:lumMod val="65000"/>
                  <a:lumOff val="35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b="1" spc="-70" dirty="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Geospatial Platform Services</a:t>
            </a:r>
            <a:endParaRPr lang="en-US" sz="2000" b="1" spc="-70" dirty="0">
              <a:solidFill>
                <a:schemeClr val="bg1"/>
              </a:solidFill>
              <a:effectLst>
                <a:innerShdw blurRad="63500" dist="50800" dir="16200000">
                  <a:prstClr val="black">
                    <a:alpha val="40000"/>
                  </a:prstClr>
                </a:innerShdw>
              </a:effectLst>
              <a:latin typeface="Times New Roman" charset="0"/>
              <a:ea typeface="Times New Roman" charset="0"/>
              <a:cs typeface="Times New Roman" charset="0"/>
            </a:endParaRPr>
          </a:p>
        </p:txBody>
      </p:sp>
      <p:pic>
        <p:nvPicPr>
          <p:cNvPr id="29" name="Picture 28" descr="Image of large USGS Identifier"/>
          <p:cNvPicPr>
            <a:picLocks noChangeAspect="1" noChangeArrowheads="1"/>
          </p:cNvPicPr>
          <p:nvPr/>
        </p:nvPicPr>
        <p:blipFill>
          <a:blip r:embed="rId1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black">
          <a:xfrm>
            <a:off x="132328" y="4715089"/>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451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278"/>
            <a:ext cx="9139624" cy="4776808"/>
          </a:xfrm>
          <a:prstGeom prst="rect">
            <a:avLst/>
          </a:prstGeom>
        </p:spPr>
      </p:pic>
      <p:grpSp>
        <p:nvGrpSpPr>
          <p:cNvPr id="10" name="Group 9" descr="Presentation Author/Graphics:&#10;Eldrich L. Frazier&#10;Federal Geographic Data Committee&#10;http://www.fgdc.gov"/>
          <p:cNvGrpSpPr/>
          <p:nvPr/>
        </p:nvGrpSpPr>
        <p:grpSpPr>
          <a:xfrm>
            <a:off x="6049504" y="2872435"/>
            <a:ext cx="3844357" cy="1272513"/>
            <a:chOff x="6049504" y="2872435"/>
            <a:chExt cx="3844357" cy="1272513"/>
          </a:xfrm>
        </p:grpSpPr>
        <p:pic>
          <p:nvPicPr>
            <p:cNvPr id="103" name="Picture 102"/>
            <p:cNvPicPr>
              <a:picLocks/>
            </p:cNvPicPr>
            <p:nvPr/>
          </p:nvPicPr>
          <p:blipFill>
            <a:blip r:embed="rId4" cstate="screen">
              <a:extLst>
                <a:ext uri="{28A0092B-C50C-407E-A947-70E740481C1C}">
                  <a14:useLocalDpi xmlns:a14="http://schemas.microsoft.com/office/drawing/2010/main"/>
                </a:ext>
              </a:extLst>
            </a:blip>
            <a:stretch>
              <a:fillRect/>
            </a:stretch>
          </p:blipFill>
          <p:spPr>
            <a:xfrm>
              <a:off x="6049504" y="2929637"/>
              <a:ext cx="3844357" cy="1215311"/>
            </a:xfrm>
            <a:prstGeom prst="rect">
              <a:avLst/>
            </a:prstGeom>
            <a:effectLst>
              <a:outerShdw blurRad="50800" dist="38100" dir="2700000" sx="102000" sy="102000" algn="tl" rotWithShape="0">
                <a:prstClr val="black">
                  <a:alpha val="40000"/>
                </a:prstClr>
              </a:outerShdw>
            </a:effectLst>
            <a:scene3d>
              <a:camera prst="perspectiveHeroicExtremeLeftFacing" fov="2700000">
                <a:rot lat="300000" lon="3600000" rev="0"/>
              </a:camera>
              <a:lightRig rig="threePt" dir="t"/>
            </a:scene3d>
            <a:sp3d z="12700" prstMaterial="matte"/>
          </p:spPr>
        </p:pic>
        <p:sp>
          <p:nvSpPr>
            <p:cNvPr id="106" name="Rounded Rectangle 105"/>
            <p:cNvSpPr/>
            <p:nvPr/>
          </p:nvSpPr>
          <p:spPr>
            <a:xfrm>
              <a:off x="7203858" y="2872435"/>
              <a:ext cx="2488512" cy="285064"/>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a:scene3d>
              <a:camera prst="perspectiveContrastingLeftFacing" fov="2700000">
                <a:rot lat="180000" lon="3600000" rev="0"/>
              </a:camera>
              <a:lightRig rig="threePt" dir="t"/>
            </a:scene3d>
          </p:spPr>
          <p:style>
            <a:lnRef idx="0">
              <a:schemeClr val="dk1"/>
            </a:lnRef>
            <a:fillRef idx="3">
              <a:schemeClr val="dk1"/>
            </a:fillRef>
            <a:effectRef idx="3">
              <a:schemeClr val="dk1"/>
            </a:effectRef>
            <a:fontRef idx="minor">
              <a:schemeClr val="lt1"/>
            </a:fontRef>
          </p:style>
          <p:txBody>
            <a:bodyPr rtlCol="0" anchor="ctr"/>
            <a:lstStyle/>
            <a:p>
              <a:pPr marL="6350" algn="ctr"/>
              <a:r>
                <a:rPr lang="en-US" dirty="0" smtClean="0">
                  <a:effectLst>
                    <a:outerShdw blurRad="50800" dist="76200" dir="2700000" algn="tl" rotWithShape="0">
                      <a:prstClr val="black">
                        <a:alpha val="40000"/>
                      </a:prstClr>
                    </a:outerShdw>
                  </a:effectLst>
                </a:rPr>
                <a:t>Performance Dashboard</a:t>
              </a:r>
              <a:endParaRPr lang="en-US" sz="1600" dirty="0" smtClean="0"/>
            </a:p>
          </p:txBody>
        </p:sp>
      </p:grpSp>
      <p:sp>
        <p:nvSpPr>
          <p:cNvPr id="105" name="Oval 104"/>
          <p:cNvSpPr/>
          <p:nvPr/>
        </p:nvSpPr>
        <p:spPr>
          <a:xfrm>
            <a:off x="3099812" y="1262380"/>
            <a:ext cx="2986181" cy="2986181"/>
          </a:xfrm>
          <a:prstGeom prst="ellipse">
            <a:avLst/>
          </a:prstGeom>
          <a:solidFill>
            <a:schemeClr val="accent1">
              <a:lumMod val="40000"/>
              <a:lumOff val="60000"/>
            </a:schemeClr>
          </a:solidFill>
          <a:effectLst>
            <a:glow rad="469900">
              <a:schemeClr val="accent1">
                <a:satMod val="175000"/>
                <a:alpha val="40000"/>
              </a:schemeClr>
            </a:glow>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descr="Presentation Author/Graphics:&#10;Eldrich L. Frazier&#10;Federal Geographic Data Committee&#10;http://www.fgdc.gov"/>
          <p:cNvGrpSpPr/>
          <p:nvPr/>
        </p:nvGrpSpPr>
        <p:grpSpPr>
          <a:xfrm>
            <a:off x="2353126" y="376927"/>
            <a:ext cx="4445465" cy="1295382"/>
            <a:chOff x="-11744" y="863216"/>
            <a:chExt cx="9144001" cy="2865477"/>
          </a:xfrm>
        </p:grpSpPr>
        <p:pic>
          <p:nvPicPr>
            <p:cNvPr id="59" name="Picture 58"/>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1000"/>
                      </a14:imgEffect>
                    </a14:imgLayer>
                  </a14:imgProps>
                </a:ext>
                <a:ext uri="{28A0092B-C50C-407E-A947-70E740481C1C}">
                  <a14:useLocalDpi xmlns:a14="http://schemas.microsoft.com/office/drawing/2010/main" val="0"/>
                </a:ext>
              </a:extLst>
            </a:blip>
            <a:stretch>
              <a:fillRect/>
            </a:stretch>
          </p:blipFill>
          <p:spPr>
            <a:xfrm flipH="1" flipV="1">
              <a:off x="-11744" y="872561"/>
              <a:ext cx="9139624" cy="2856132"/>
            </a:xfrm>
            <a:prstGeom prst="rect">
              <a:avLst/>
            </a:prstGeom>
            <a:noFill/>
            <a:ln>
              <a:noFill/>
            </a:ln>
            <a:effectLst>
              <a:outerShdw blurRad="63500" sx="102000" sy="102000" algn="ctr" rotWithShape="0">
                <a:prstClr val="black">
                  <a:alpha val="40000"/>
                </a:prstClr>
              </a:outerShdw>
              <a:reflection blurRad="6350" stA="52000" endA="300" endPos="35000" dir="5400000" sy="-100000" algn="bl" rotWithShape="0"/>
            </a:effectLst>
          </p:spPr>
        </p:pic>
        <p:pic>
          <p:nvPicPr>
            <p:cNvPr id="60" name="Picture 5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744" y="863216"/>
              <a:ext cx="9144001" cy="445978"/>
            </a:xfrm>
            <a:prstGeom prst="rect">
              <a:avLst/>
            </a:prstGeom>
            <a:effectLst>
              <a:outerShdw blurRad="50800" dist="38100" dir="2700000" algn="tl" rotWithShape="0">
                <a:prstClr val="black">
                  <a:alpha val="40000"/>
                </a:prstClr>
              </a:outerShdw>
              <a:softEdge rad="0"/>
            </a:effectLst>
          </p:spPr>
        </p:pic>
        <p:sp>
          <p:nvSpPr>
            <p:cNvPr id="61" name="TextBox 60"/>
            <p:cNvSpPr txBox="1"/>
            <p:nvPr/>
          </p:nvSpPr>
          <p:spPr>
            <a:xfrm>
              <a:off x="369773" y="1305716"/>
              <a:ext cx="4801495" cy="691321"/>
            </a:xfrm>
            <a:prstGeom prst="rect">
              <a:avLst/>
            </a:prstGeom>
            <a:noFill/>
          </p:spPr>
          <p:txBody>
            <a:bodyPr wrap="square" rtlCol="0">
              <a:spAutoFit/>
            </a:bodyPr>
            <a:lstStyle/>
            <a:p>
              <a:r>
                <a:rPr lang="en-US" sz="500" b="1" dirty="0">
                  <a:ln w="0">
                    <a:noFill/>
                    <a:prstDash val="solid"/>
                  </a:ln>
                  <a:solidFill>
                    <a:srgbClr val="FFFFFF"/>
                  </a:solidFill>
                  <a:effectLst>
                    <a:outerShdw blurRad="63500" sx="102000" sy="102000" algn="ctr" rotWithShape="0">
                      <a:prstClr val="black">
                        <a:alpha val="40000"/>
                      </a:prstClr>
                    </a:outerShdw>
                  </a:effectLst>
                </a:rPr>
                <a:t>Welcome to the </a:t>
              </a:r>
              <a:br>
                <a:rPr lang="en-US" sz="500" b="1" dirty="0">
                  <a:ln w="0">
                    <a:noFill/>
                    <a:prstDash val="solid"/>
                  </a:ln>
                  <a:solidFill>
                    <a:srgbClr val="FFFFFF"/>
                  </a:solidFill>
                  <a:effectLst>
                    <a:outerShdw blurRad="63500" sx="102000" sy="102000" algn="ctr" rotWithShape="0">
                      <a:prstClr val="black">
                        <a:alpha val="40000"/>
                      </a:prstClr>
                    </a:outerShdw>
                  </a:effectLst>
                </a:rPr>
              </a:br>
              <a:r>
                <a:rPr lang="en-US" sz="900" b="1" dirty="0">
                  <a:ln w="0">
                    <a:noFill/>
                    <a:prstDash val="solid"/>
                  </a:ln>
                  <a:solidFill>
                    <a:srgbClr val="FFFFFF"/>
                  </a:solidFill>
                  <a:effectLst>
                    <a:outerShdw blurRad="63500" sx="102000" sy="102000" algn="ctr" rotWithShape="0">
                      <a:prstClr val="black">
                        <a:alpha val="40000"/>
                      </a:prstClr>
                    </a:outerShdw>
                  </a:effectLst>
                </a:rPr>
                <a:t>Geospatial Platform</a:t>
              </a:r>
            </a:p>
            <a:p>
              <a:r>
                <a:rPr lang="en-US" sz="200" b="1" dirty="0">
                  <a:ln w="0">
                    <a:noFill/>
                    <a:prstDash val="solid"/>
                  </a:ln>
                  <a:solidFill>
                    <a:srgbClr val="FFFFFF"/>
                  </a:solidFill>
                  <a:effectLst>
                    <a:outerShdw blurRad="63500" sx="102000" sy="102000" algn="ctr" rotWithShape="0">
                      <a:prstClr val="black">
                        <a:alpha val="40000"/>
                      </a:prstClr>
                    </a:outerShdw>
                  </a:effectLst>
                </a:rPr>
                <a:t>The </a:t>
              </a:r>
              <a:r>
                <a:rPr lang="en-US" sz="200" b="1" dirty="0" err="1">
                  <a:ln w="0">
                    <a:noFill/>
                    <a:prstDash val="solid"/>
                  </a:ln>
                  <a:solidFill>
                    <a:srgbClr val="FFFFFF"/>
                  </a:solidFill>
                  <a:effectLst>
                    <a:outerShdw blurRad="63500" sx="102000" sy="102000" algn="ctr" rotWithShape="0">
                      <a:prstClr val="black">
                        <a:alpha val="40000"/>
                      </a:prstClr>
                    </a:outerShdw>
                  </a:effectLst>
                </a:rPr>
                <a:t>GeoPlatform</a:t>
              </a:r>
              <a:r>
                <a:rPr lang="en-US" sz="200" b="1" dirty="0">
                  <a:ln w="0">
                    <a:noFill/>
                    <a:prstDash val="solid"/>
                  </a:ln>
                  <a:solidFill>
                    <a:srgbClr val="FFFFFF"/>
                  </a:solidFill>
                  <a:effectLst>
                    <a:outerShdw blurRad="63500" sx="102000" sy="102000" algn="ctr" rotWithShape="0">
                      <a:prstClr val="black">
                        <a:alpha val="40000"/>
                      </a:prstClr>
                    </a:outerShdw>
                  </a:effectLst>
                </a:rPr>
                <a:t> provides shared and trusted geospatial data, services, and applications for use by the public and by government agencies and partners to meet their mission needs</a:t>
              </a:r>
              <a:r>
                <a:rPr lang="en-US" sz="200" b="1" dirty="0" smtClean="0">
                  <a:ln w="0">
                    <a:noFill/>
                    <a:prstDash val="solid"/>
                  </a:ln>
                  <a:solidFill>
                    <a:srgbClr val="FFFFFF"/>
                  </a:solidFill>
                  <a:effectLst>
                    <a:outerShdw blurRad="63500" sx="102000" sy="102000" algn="ctr" rotWithShape="0">
                      <a:prstClr val="black">
                        <a:alpha val="40000"/>
                      </a:prstClr>
                    </a:outerShdw>
                  </a:effectLst>
                </a:rPr>
                <a:t>.</a:t>
              </a:r>
              <a:endParaRPr lang="en-US" sz="200" b="1" dirty="0">
                <a:ln w="0">
                  <a:noFill/>
                  <a:prstDash val="solid"/>
                </a:ln>
                <a:solidFill>
                  <a:srgbClr val="FFFFFF"/>
                </a:solidFill>
                <a:effectLst>
                  <a:outerShdw blurRad="63500" sx="102000" sy="102000" algn="ctr" rotWithShape="0">
                    <a:prstClr val="black">
                      <a:alpha val="40000"/>
                    </a:prstClr>
                  </a:outerShdw>
                </a:effectLst>
              </a:endParaRPr>
            </a:p>
          </p:txBody>
        </p:sp>
        <p:sp>
          <p:nvSpPr>
            <p:cNvPr id="62" name="TextBox 61"/>
            <p:cNvSpPr txBox="1"/>
            <p:nvPr/>
          </p:nvSpPr>
          <p:spPr>
            <a:xfrm>
              <a:off x="365396" y="2017428"/>
              <a:ext cx="4801495" cy="1036981"/>
            </a:xfrm>
            <a:prstGeom prst="rect">
              <a:avLst/>
            </a:prstGeom>
            <a:noFill/>
          </p:spPr>
          <p:txBody>
            <a:bodyPr wrap="square" rtlCol="0">
              <a:spAutoFit/>
            </a:bodyPr>
            <a:lstStyle/>
            <a:p>
              <a:r>
                <a:rPr lang="en-US" sz="300" b="1" dirty="0" err="1" smtClean="0">
                  <a:ln w="0">
                    <a:noFill/>
                    <a:prstDash val="solid"/>
                  </a:ln>
                  <a:solidFill>
                    <a:srgbClr val="FFFFFF"/>
                  </a:solidFill>
                  <a:effectLst>
                    <a:outerShdw blurRad="63500" sx="102000" sy="102000" algn="ctr" rotWithShape="0">
                      <a:prstClr val="black">
                        <a:alpha val="40000"/>
                      </a:prstClr>
                    </a:outerShdw>
                  </a:effectLst>
                </a:rPr>
                <a:t>GeoPlatform</a:t>
              </a:r>
              <a:r>
                <a:rPr lang="en-US" sz="300" b="1" dirty="0" smtClean="0">
                  <a:ln w="0">
                    <a:noFill/>
                    <a:prstDash val="solid"/>
                  </a:ln>
                  <a:solidFill>
                    <a:srgbClr val="FFFFFF"/>
                  </a:solidFill>
                  <a:effectLst>
                    <a:outerShdw blurRad="63500" sx="102000" sy="102000" algn="ctr" rotWithShape="0">
                      <a:prstClr val="black">
                        <a:alpha val="40000"/>
                      </a:prstClr>
                    </a:outerShdw>
                  </a:effectLst>
                </a:rPr>
                <a:t> </a:t>
              </a:r>
              <a:r>
                <a:rPr lang="en-US" sz="300" b="1" dirty="0">
                  <a:ln w="0">
                    <a:noFill/>
                    <a:prstDash val="solid"/>
                  </a:ln>
                  <a:solidFill>
                    <a:srgbClr val="FFFFFF"/>
                  </a:solidFill>
                  <a:effectLst>
                    <a:outerShdw blurRad="63500" sx="102000" sy="102000" algn="ctr" rotWithShape="0">
                      <a:prstClr val="black">
                        <a:alpha val="40000"/>
                      </a:prstClr>
                    </a:outerShdw>
                  </a:effectLst>
                </a:rPr>
                <a:t>users have access to</a:t>
              </a:r>
            </a:p>
            <a:p>
              <a:pPr marL="287338" indent="-112713">
                <a:buFont typeface="Arial" charset="0"/>
                <a:buChar char="•"/>
              </a:pPr>
              <a:r>
                <a:rPr lang="en-US" sz="400" dirty="0">
                  <a:ln w="0">
                    <a:noFill/>
                    <a:prstDash val="solid"/>
                  </a:ln>
                  <a:solidFill>
                    <a:srgbClr val="FFFFFF"/>
                  </a:solidFill>
                  <a:effectLst>
                    <a:outerShdw blurRad="63500" sx="102000" sy="102000" algn="ctr" rotWithShape="0">
                      <a:prstClr val="black">
                        <a:alpha val="40000"/>
                      </a:prstClr>
                    </a:outerShdw>
                  </a:effectLst>
                </a:rPr>
                <a:t>A one-stop shop that delivers trusted, consistent data and services</a:t>
              </a:r>
            </a:p>
            <a:p>
              <a:pPr marL="287338" indent="-112713">
                <a:buFont typeface="Arial" charset="0"/>
                <a:buChar char="•"/>
              </a:pPr>
              <a:r>
                <a:rPr lang="en-US" sz="400" dirty="0">
                  <a:ln w="0">
                    <a:noFill/>
                    <a:prstDash val="solid"/>
                  </a:ln>
                  <a:solidFill>
                    <a:srgbClr val="FFFFFF"/>
                  </a:solidFill>
                  <a:effectLst>
                    <a:outerShdw blurRad="63500" sx="102000" sy="102000" algn="ctr" rotWithShape="0">
                      <a:prstClr val="black">
                        <a:alpha val="40000"/>
                      </a:prstClr>
                    </a:outerShdw>
                  </a:effectLst>
                </a:rPr>
                <a:t>Authoritative data to support informed decision making</a:t>
              </a:r>
            </a:p>
            <a:p>
              <a:pPr marL="287338" indent="-112713">
                <a:buFont typeface="Arial" charset="0"/>
                <a:buChar char="•"/>
              </a:pPr>
              <a:r>
                <a:rPr lang="en-US" sz="400" dirty="0">
                  <a:ln w="0">
                    <a:noFill/>
                    <a:prstDash val="solid"/>
                  </a:ln>
                  <a:solidFill>
                    <a:srgbClr val="FFFFFF"/>
                  </a:solidFill>
                  <a:effectLst>
                    <a:outerShdw blurRad="63500" sx="102000" sy="102000" algn="ctr" rotWithShape="0">
                      <a:prstClr val="black">
                        <a:alpha val="40000"/>
                      </a:prstClr>
                    </a:outerShdw>
                  </a:effectLst>
                </a:rPr>
                <a:t>Reusable applications and services for governmental and nongovernmental use</a:t>
              </a:r>
            </a:p>
            <a:p>
              <a:pPr marL="287338" indent="-112713">
                <a:buFont typeface="Arial" charset="0"/>
                <a:buChar char="•"/>
              </a:pPr>
              <a:r>
                <a:rPr lang="en-US" sz="400" dirty="0">
                  <a:ln w="0">
                    <a:noFill/>
                    <a:prstDash val="solid"/>
                  </a:ln>
                  <a:solidFill>
                    <a:srgbClr val="FFFFFF"/>
                  </a:solidFill>
                  <a:effectLst>
                    <a:outerShdw blurRad="63500" sx="102000" sy="102000" algn="ctr" rotWithShape="0">
                      <a:prstClr val="black">
                        <a:alpha val="40000"/>
                      </a:prstClr>
                    </a:outerShdw>
                  </a:effectLst>
                </a:rPr>
                <a:t>A shared infrastructure that can host your data and applications</a:t>
              </a:r>
            </a:p>
            <a:p>
              <a:pPr marL="287338" indent="-112713">
                <a:buFont typeface="Arial" charset="0"/>
                <a:buChar char="•"/>
              </a:pPr>
              <a:r>
                <a:rPr lang="en-US" sz="400" dirty="0">
                  <a:ln w="0">
                    <a:noFill/>
                    <a:prstDash val="solid"/>
                  </a:ln>
                  <a:solidFill>
                    <a:srgbClr val="FFFFFF"/>
                  </a:solidFill>
                  <a:effectLst>
                    <a:outerShdw blurRad="63500" sx="102000" sy="102000" algn="ctr" rotWithShape="0">
                      <a:prstClr val="black">
                        <a:alpha val="40000"/>
                      </a:prstClr>
                    </a:outerShdw>
                  </a:effectLst>
                </a:rPr>
                <a:t>A focal point where governmental, academic, private, and public data can be visualized together to inform national and regional </a:t>
              </a:r>
              <a:r>
                <a:rPr lang="en-US" sz="400" dirty="0" smtClean="0">
                  <a:ln w="0">
                    <a:noFill/>
                    <a:prstDash val="solid"/>
                  </a:ln>
                  <a:solidFill>
                    <a:srgbClr val="FFFFFF"/>
                  </a:solidFill>
                  <a:effectLst>
                    <a:outerShdw blurRad="63500" sx="102000" sy="102000" algn="ctr" rotWithShape="0">
                      <a:prstClr val="black">
                        <a:alpha val="40000"/>
                      </a:prstClr>
                    </a:outerShdw>
                  </a:effectLst>
                </a:rPr>
                <a:t>issues</a:t>
              </a:r>
              <a:endParaRPr lang="en-US" sz="400" dirty="0">
                <a:ln w="0">
                  <a:noFill/>
                  <a:prstDash val="solid"/>
                </a:ln>
                <a:solidFill>
                  <a:srgbClr val="FFFFFF"/>
                </a:solidFill>
                <a:effectLst>
                  <a:outerShdw blurRad="63500" sx="102000" sy="102000" algn="ctr" rotWithShape="0">
                    <a:prstClr val="black">
                      <a:alpha val="40000"/>
                    </a:prstClr>
                  </a:outerShdw>
                </a:effectLst>
              </a:endParaRPr>
            </a:p>
          </p:txBody>
        </p:sp>
        <p:grpSp>
          <p:nvGrpSpPr>
            <p:cNvPr id="63" name="Group 62"/>
            <p:cNvGrpSpPr/>
            <p:nvPr/>
          </p:nvGrpSpPr>
          <p:grpSpPr>
            <a:xfrm>
              <a:off x="5392671" y="1387271"/>
              <a:ext cx="3567668" cy="1898369"/>
              <a:chOff x="1665296" y="887466"/>
              <a:chExt cx="5120640" cy="2370682"/>
            </a:xfrm>
            <a:effectLst>
              <a:outerShdw blurRad="63500" sx="102000" sy="102000" algn="ctr" rotWithShape="0">
                <a:prstClr val="black">
                  <a:alpha val="40000"/>
                </a:prstClr>
              </a:outerShdw>
              <a:reflection blurRad="6350" stA="52000" endA="300" endPos="35000" dir="5400000" sy="-100000" algn="bl" rotWithShape="0"/>
            </a:effectLst>
          </p:grpSpPr>
          <p:sp>
            <p:nvSpPr>
              <p:cNvPr id="86" name="Rectangle 85"/>
              <p:cNvSpPr/>
              <p:nvPr/>
            </p:nvSpPr>
            <p:spPr>
              <a:xfrm>
                <a:off x="1665296" y="887466"/>
                <a:ext cx="5120640" cy="2370682"/>
              </a:xfrm>
              <a:prstGeom prst="rect">
                <a:avLst/>
              </a:prstGeom>
              <a:solidFill>
                <a:srgbClr val="F5F5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pic>
            <p:nvPicPr>
              <p:cNvPr id="87" name="Picture 8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408" y="1105492"/>
                <a:ext cx="1982666" cy="2095559"/>
              </a:xfrm>
              <a:prstGeom prst="rect">
                <a:avLst/>
              </a:prstGeom>
              <a:ln>
                <a:noFill/>
              </a:ln>
            </p:spPr>
          </p:pic>
          <p:pic>
            <p:nvPicPr>
              <p:cNvPr id="88" name="Picture 8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60074" y="1105494"/>
                <a:ext cx="3115480" cy="2001027"/>
              </a:xfrm>
              <a:prstGeom prst="rect">
                <a:avLst/>
              </a:prstGeom>
              <a:ln>
                <a:noFill/>
              </a:ln>
            </p:spPr>
          </p:pic>
          <p:pic>
            <p:nvPicPr>
              <p:cNvPr id="89" name="Picture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7408" y="893522"/>
                <a:ext cx="5098145" cy="205915"/>
              </a:xfrm>
              <a:prstGeom prst="rect">
                <a:avLst/>
              </a:prstGeom>
              <a:ln>
                <a:noFill/>
              </a:ln>
              <a:effectLst>
                <a:softEdge rad="0"/>
              </a:effectLst>
            </p:spPr>
          </p:pic>
        </p:grpSp>
        <p:cxnSp>
          <p:nvCxnSpPr>
            <p:cNvPr id="77" name="Straight Connector 76"/>
            <p:cNvCxnSpPr/>
            <p:nvPr/>
          </p:nvCxnSpPr>
          <p:spPr>
            <a:xfrm flipV="1">
              <a:off x="459783" y="2045077"/>
              <a:ext cx="4753603" cy="69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459783" y="3159605"/>
              <a:ext cx="4753603" cy="69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5" name="Picture 24" descr="Presentation Author/Graphics:&#10;Eldrich L. Frazier&#10;Federal Geographic Data Committee&#10;http://www.fgdc.gov"/>
          <p:cNvPicPr>
            <a:picLocks noChangeAspect="1"/>
          </p:cNvPicPr>
          <p:nvPr/>
        </p:nvPicPr>
        <p:blipFill rotWithShape="1">
          <a:blip r:embed="rId11" cstate="screen">
            <a:alphaModFix/>
            <a:extLst>
              <a:ext uri="{28A0092B-C50C-407E-A947-70E740481C1C}">
                <a14:useLocalDpi xmlns:a14="http://schemas.microsoft.com/office/drawing/2010/main"/>
              </a:ext>
            </a:extLst>
          </a:blip>
          <a:srcRect/>
          <a:stretch/>
        </p:blipFill>
        <p:spPr>
          <a:xfrm>
            <a:off x="3427993" y="1635828"/>
            <a:ext cx="2294639" cy="2367553"/>
          </a:xfrm>
          <a:prstGeom prst="roundRect">
            <a:avLst>
              <a:gd name="adj" fmla="val 50000"/>
            </a:avLst>
          </a:prstGeom>
          <a:noFill/>
          <a:ln>
            <a:noFill/>
          </a:ln>
          <a:effectLst>
            <a:outerShdw blurRad="50800" dist="38100" dir="5400000" algn="t" rotWithShape="0">
              <a:prstClr val="black">
                <a:alpha val="40000"/>
              </a:prstClr>
            </a:outerShdw>
            <a:reflection blurRad="6350" stA="50000" endA="300" endPos="90000" dist="50800" dir="5400000" sy="-100000" algn="bl" rotWithShape="0"/>
          </a:effectLst>
          <a:scene3d>
            <a:camera prst="orthographicFront"/>
            <a:lightRig rig="chilly" dir="t">
              <a:rot lat="0" lon="0" rev="10200000"/>
            </a:lightRig>
          </a:scene3d>
          <a:sp3d prstMaterial="metal">
            <a:bevelT w="1162050" h="1720850"/>
          </a:sp3d>
        </p:spPr>
      </p:pic>
      <p:sp>
        <p:nvSpPr>
          <p:cNvPr id="2" name="Title 1"/>
          <p:cNvSpPr>
            <a:spLocks noGrp="1"/>
          </p:cNvSpPr>
          <p:nvPr>
            <p:ph type="title" idx="4294967295"/>
          </p:nvPr>
        </p:nvSpPr>
        <p:spPr>
          <a:xfrm>
            <a:off x="2471737" y="-582342"/>
            <a:ext cx="4200525" cy="576263"/>
          </a:xfrm>
        </p:spPr>
        <p:txBody>
          <a:bodyPr>
            <a:normAutofit/>
          </a:bodyPr>
          <a:lstStyle/>
          <a:p>
            <a:r>
              <a:rPr lang="en-US" sz="1800" b="1" dirty="0"/>
              <a:t>Beyond Data–Analytics and Understanding</a:t>
            </a:r>
          </a:p>
        </p:txBody>
      </p:sp>
      <p:pic>
        <p:nvPicPr>
          <p:cNvPr id="21" name="Picture 20"/>
          <p:cNvPicPr>
            <a:picLocks noChangeAspect="1"/>
          </p:cNvPicPr>
          <p:nvPr/>
        </p:nvPicPr>
        <p:blipFill>
          <a:blip r:embed="rId12" cstate="print">
            <a:alphaModFix amt="98000"/>
            <a:extLst>
              <a:ext uri="{28A0092B-C50C-407E-A947-70E740481C1C}">
                <a14:useLocalDpi xmlns:a14="http://schemas.microsoft.com/office/drawing/2010/main" val="0"/>
              </a:ext>
            </a:extLst>
          </a:blip>
          <a:stretch>
            <a:fillRect/>
          </a:stretch>
        </p:blipFill>
        <p:spPr>
          <a:xfrm>
            <a:off x="-3394879" y="3308813"/>
            <a:ext cx="3278571" cy="971889"/>
          </a:xfrm>
          <a:prstGeom prst="roundRect">
            <a:avLst>
              <a:gd name="adj" fmla="val 4995"/>
            </a:avLst>
          </a:prstGeom>
          <a:scene3d>
            <a:camera prst="perspectiveFront">
              <a:rot lat="300000" lon="17999983" rev="0"/>
            </a:camera>
            <a:lightRig rig="twoPt" dir="t"/>
          </a:scene3d>
          <a:sp3d prstMaterial="powder"/>
        </p:spPr>
      </p:pic>
      <p:sp>
        <p:nvSpPr>
          <p:cNvPr id="55" name="Rectangle 54"/>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56" name="Picture 55" descr="fgdc-new-logo-final-dkbg.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57" name="TextBox 56"/>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pic>
        <p:nvPicPr>
          <p:cNvPr id="69" name="Picture 68" descr="Screen Shot 2016-04-19 at 6.58.11 AM.jpg"/>
          <p:cNvPicPr>
            <a:picLocks noChangeAspect="1"/>
          </p:cNvPicPr>
          <p:nvPr/>
        </p:nvPicPr>
        <p:blipFill rotWithShape="1">
          <a:blip r:embed="rId14" cstate="print">
            <a:alphaModFix/>
            <a:duotone>
              <a:prstClr val="black"/>
              <a:schemeClr val="accent6">
                <a:tint val="45000"/>
                <a:satMod val="400000"/>
              </a:schemeClr>
            </a:duotone>
            <a:extLst>
              <a:ext uri="{28A0092B-C50C-407E-A947-70E740481C1C}">
                <a14:useLocalDpi xmlns:a14="http://schemas.microsoft.com/office/drawing/2010/main"/>
              </a:ext>
            </a:extLst>
          </a:blip>
          <a:srcRect r="60940" b="42807"/>
          <a:stretch/>
        </p:blipFill>
        <p:spPr>
          <a:xfrm>
            <a:off x="21871" y="4685261"/>
            <a:ext cx="266596" cy="208013"/>
          </a:xfrm>
          <a:prstGeom prst="roundRect">
            <a:avLst>
              <a:gd name="adj" fmla="val 8594"/>
            </a:avLst>
          </a:prstGeom>
          <a:solidFill>
            <a:srgbClr val="FFFFFF">
              <a:shade val="85000"/>
            </a:srgbClr>
          </a:solidFill>
          <a:ln>
            <a:noFill/>
          </a:ln>
          <a:effectLst>
            <a:glow rad="63500">
              <a:schemeClr val="accent3">
                <a:satMod val="175000"/>
                <a:alpha val="40000"/>
              </a:schemeClr>
            </a:glow>
            <a:innerShdw blurRad="114300">
              <a:schemeClr val="accent6"/>
            </a:innerShdw>
            <a:reflection blurRad="6350" stA="52000" endA="300" endPos="35000" dir="5400000" sy="-100000" algn="bl" rotWithShape="0"/>
          </a:effectLst>
          <a:scene3d>
            <a:camera prst="orthographicFront"/>
            <a:lightRig rig="soft" dir="t"/>
          </a:scene3d>
          <a:sp3d prstMaterial="metal"/>
        </p:spPr>
      </p:pic>
      <p:grpSp>
        <p:nvGrpSpPr>
          <p:cNvPr id="11" name="Group 10" descr="Presentation Author/Graphics:&#10;Eldrich L. Frazier&#10;Federal Geographic Data Committee&#10;http://www.fgdc.gov"/>
          <p:cNvGrpSpPr/>
          <p:nvPr/>
        </p:nvGrpSpPr>
        <p:grpSpPr>
          <a:xfrm>
            <a:off x="5873394" y="1321284"/>
            <a:ext cx="3908764" cy="1484057"/>
            <a:chOff x="5873394" y="1321284"/>
            <a:chExt cx="3908764" cy="1484057"/>
          </a:xfrm>
        </p:grpSpPr>
        <p:pic>
          <p:nvPicPr>
            <p:cNvPr id="7" name="Picture 6"/>
            <p:cNvPicPr>
              <a:picLocks/>
            </p:cNvPicPr>
            <p:nvPr/>
          </p:nvPicPr>
          <p:blipFill>
            <a:blip r:embed="rId15" cstate="screen">
              <a:extLst>
                <a:ext uri="{28A0092B-C50C-407E-A947-70E740481C1C}">
                  <a14:useLocalDpi xmlns:a14="http://schemas.microsoft.com/office/drawing/2010/main"/>
                </a:ext>
              </a:extLst>
            </a:blip>
            <a:stretch>
              <a:fillRect/>
            </a:stretch>
          </p:blipFill>
          <p:spPr>
            <a:xfrm>
              <a:off x="5873394" y="1529995"/>
              <a:ext cx="3908764" cy="1275346"/>
            </a:xfrm>
            <a:prstGeom prst="rect">
              <a:avLst/>
            </a:prstGeom>
            <a:effectLst>
              <a:outerShdw blurRad="50800" dist="38100" dir="2700000" sx="102000" sy="102000" algn="tl" rotWithShape="0">
                <a:prstClr val="black">
                  <a:alpha val="40000"/>
                </a:prstClr>
              </a:outerShdw>
            </a:effectLst>
            <a:scene3d>
              <a:camera prst="perspectiveContrastingLeftFacing">
                <a:rot lat="0" lon="3600000" rev="0"/>
              </a:camera>
              <a:lightRig rig="threePt" dir="t"/>
            </a:scene3d>
            <a:sp3d prstMaterial="matte"/>
          </p:spPr>
        </p:pic>
        <p:sp>
          <p:nvSpPr>
            <p:cNvPr id="70" name="Rounded Rectangle 69"/>
            <p:cNvSpPr/>
            <p:nvPr/>
          </p:nvSpPr>
          <p:spPr>
            <a:xfrm>
              <a:off x="7255518" y="1321284"/>
              <a:ext cx="2100133" cy="339250"/>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a:scene3d>
              <a:camera prst="perspectiveContrastingLeftFacing" fov="4200000">
                <a:rot lat="21299999" lon="3000000" rev="0"/>
              </a:camera>
              <a:lightRig rig="threePt" dir="t"/>
            </a:scene3d>
            <a:sp3d z="12700"/>
          </p:spPr>
          <p:style>
            <a:lnRef idx="0">
              <a:schemeClr val="dk1"/>
            </a:lnRef>
            <a:fillRef idx="3">
              <a:schemeClr val="dk1"/>
            </a:fillRef>
            <a:effectRef idx="3">
              <a:schemeClr val="dk1"/>
            </a:effectRef>
            <a:fontRef idx="minor">
              <a:schemeClr val="lt1"/>
            </a:fontRef>
          </p:style>
          <p:txBody>
            <a:bodyPr rtlCol="0" anchor="ctr"/>
            <a:lstStyle/>
            <a:p>
              <a:pPr marL="6350" algn="ctr"/>
              <a:r>
                <a:rPr lang="en-US" dirty="0" smtClean="0">
                  <a:effectLst>
                    <a:outerShdw blurRad="50800" dist="76200" dir="2700000" algn="tl" rotWithShape="0">
                      <a:prstClr val="black">
                        <a:alpha val="40000"/>
                      </a:prstClr>
                    </a:outerShdw>
                  </a:effectLst>
                </a:rPr>
                <a:t>Marketplace</a:t>
              </a:r>
              <a:endParaRPr lang="en-US" sz="1600" dirty="0" smtClean="0"/>
            </a:p>
          </p:txBody>
        </p:sp>
      </p:grpSp>
      <p:grpSp>
        <p:nvGrpSpPr>
          <p:cNvPr id="12" name="Group 11" descr="Presentation Author/Graphics:&#10;Eldrich L. Frazier&#10;Federal Geographic Data Committee&#10;http://www.fgdc.gov"/>
          <p:cNvGrpSpPr/>
          <p:nvPr/>
        </p:nvGrpSpPr>
        <p:grpSpPr>
          <a:xfrm>
            <a:off x="4210374" y="1445756"/>
            <a:ext cx="3714427" cy="1185733"/>
            <a:chOff x="4210374" y="1445756"/>
            <a:chExt cx="3714427" cy="1185733"/>
          </a:xfrm>
        </p:grpSpPr>
        <p:grpSp>
          <p:nvGrpSpPr>
            <p:cNvPr id="71" name="Group 70"/>
            <p:cNvGrpSpPr/>
            <p:nvPr/>
          </p:nvGrpSpPr>
          <p:grpSpPr>
            <a:xfrm>
              <a:off x="4210374" y="1570398"/>
              <a:ext cx="3714427" cy="1061091"/>
              <a:chOff x="2195689" y="344057"/>
              <a:chExt cx="5205140" cy="4409150"/>
            </a:xfrm>
            <a:effectLst>
              <a:outerShdw blurRad="50800" dist="38100" dir="2700000" algn="tl" rotWithShape="0">
                <a:prstClr val="black">
                  <a:alpha val="40000"/>
                </a:prstClr>
              </a:outerShdw>
            </a:effectLst>
            <a:scene3d>
              <a:camera prst="perspectiveHeroicExtremeLeftFacing" fov="3000000">
                <a:rot lat="0" lon="3900000" rev="0"/>
              </a:camera>
              <a:lightRig rig="threePt" dir="t"/>
            </a:scene3d>
          </p:grpSpPr>
          <p:sp>
            <p:nvSpPr>
              <p:cNvPr id="72" name="Rectangle 71"/>
              <p:cNvSpPr/>
              <p:nvPr/>
            </p:nvSpPr>
            <p:spPr>
              <a:xfrm>
                <a:off x="2195690" y="344057"/>
                <a:ext cx="4911396" cy="4409150"/>
              </a:xfrm>
              <a:prstGeom prst="rect">
                <a:avLst/>
              </a:prstGeom>
              <a:solidFill>
                <a:schemeClr val="bg1"/>
              </a:solidFill>
              <a:effectLst>
                <a:outerShdw blurRad="50800" dist="38100" dir="2700000" algn="tl" rotWithShape="0">
                  <a:prstClr val="black">
                    <a:alpha val="40000"/>
                  </a:prstClr>
                </a:outerShdw>
              </a:effectLst>
              <a:sp3d z="146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195690" y="344057"/>
                <a:ext cx="4900918" cy="205914"/>
              </a:xfrm>
              <a:prstGeom prst="rect">
                <a:avLst/>
              </a:prstGeom>
              <a:effectLst>
                <a:softEdge rad="0"/>
              </a:effectLst>
              <a:sp3d z="146050"/>
            </p:spPr>
          </p:pic>
          <p:pic>
            <p:nvPicPr>
              <p:cNvPr id="74" name="Picture 7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489435" y="982980"/>
                <a:ext cx="4911394" cy="3727295"/>
              </a:xfrm>
              <a:prstGeom prst="rect">
                <a:avLst/>
              </a:prstGeom>
              <a:sp3d z="146050"/>
            </p:spPr>
          </p:pic>
          <p:pic>
            <p:nvPicPr>
              <p:cNvPr id="75" name="Picture 74"/>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2195689" y="517157"/>
                <a:ext cx="4911397" cy="508755"/>
              </a:xfrm>
              <a:prstGeom prst="rect">
                <a:avLst/>
              </a:prstGeom>
              <a:sp3d z="146050"/>
            </p:spPr>
          </p:pic>
        </p:grpSp>
        <p:sp>
          <p:nvSpPr>
            <p:cNvPr id="76" name="Rounded Rectangle 75"/>
            <p:cNvSpPr/>
            <p:nvPr/>
          </p:nvSpPr>
          <p:spPr>
            <a:xfrm>
              <a:off x="5657139" y="1445756"/>
              <a:ext cx="1472083" cy="29542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a:scene3d>
              <a:camera prst="perspectiveHeroicExtremeLeftFacing" fov="7200000">
                <a:rot lat="21299999" lon="2700000" rev="0"/>
              </a:camera>
              <a:lightRig rig="threePt" dir="t"/>
            </a:scene3d>
          </p:spPr>
          <p:style>
            <a:lnRef idx="0">
              <a:schemeClr val="dk1"/>
            </a:lnRef>
            <a:fillRef idx="3">
              <a:schemeClr val="dk1"/>
            </a:fillRef>
            <a:effectRef idx="3">
              <a:schemeClr val="dk1"/>
            </a:effectRef>
            <a:fontRef idx="minor">
              <a:schemeClr val="lt1"/>
            </a:fontRef>
          </p:style>
          <p:txBody>
            <a:bodyPr rtlCol="0" anchor="ctr"/>
            <a:lstStyle/>
            <a:p>
              <a:pPr marL="6350" algn="ctr"/>
              <a:r>
                <a:rPr lang="en-US" sz="1400" b="1" dirty="0" smtClean="0">
                  <a:effectLst>
                    <a:outerShdw blurRad="50800" dist="76200" dir="2700000" algn="tl" rotWithShape="0">
                      <a:prstClr val="black">
                        <a:alpha val="40000"/>
                      </a:prstClr>
                    </a:outerShdw>
                  </a:effectLst>
                </a:rPr>
                <a:t>Data Acquisition</a:t>
              </a:r>
              <a:endParaRPr lang="en-US" sz="1200" b="1" dirty="0" smtClean="0"/>
            </a:p>
          </p:txBody>
        </p:sp>
      </p:grpSp>
      <p:grpSp>
        <p:nvGrpSpPr>
          <p:cNvPr id="4" name="Group 3" descr="Presentation Author/Graphics:&#10;Eldrich L. Frazier&#10;Federal Geographic Data Committee&#10;http://www.fgdc.gov"/>
          <p:cNvGrpSpPr/>
          <p:nvPr/>
        </p:nvGrpSpPr>
        <p:grpSpPr>
          <a:xfrm>
            <a:off x="-954486" y="1136816"/>
            <a:ext cx="4754880" cy="1628648"/>
            <a:chOff x="-954486" y="1136816"/>
            <a:chExt cx="4754880" cy="1628648"/>
          </a:xfrm>
        </p:grpSpPr>
        <p:grpSp>
          <p:nvGrpSpPr>
            <p:cNvPr id="3" name="Group 2"/>
            <p:cNvGrpSpPr/>
            <p:nvPr/>
          </p:nvGrpSpPr>
          <p:grpSpPr>
            <a:xfrm>
              <a:off x="-954486" y="1375576"/>
              <a:ext cx="4754880" cy="1389888"/>
              <a:chOff x="5132947" y="766234"/>
              <a:chExt cx="1734464" cy="858186"/>
            </a:xfrm>
            <a:effectLst>
              <a:outerShdw blurRad="63500" sx="102000" sy="102000" algn="ctr" rotWithShape="0">
                <a:prstClr val="black">
                  <a:alpha val="40000"/>
                </a:prstClr>
              </a:outerShdw>
            </a:effectLst>
            <a:scene3d>
              <a:camera prst="perspectiveContrastingRightFacing">
                <a:rot lat="0" lon="17699998" rev="0"/>
              </a:camera>
              <a:lightRig rig="threePt" dir="t"/>
            </a:scene3d>
          </p:grpSpPr>
          <p:sp>
            <p:nvSpPr>
              <p:cNvPr id="110" name="Rectangle 109"/>
              <p:cNvSpPr/>
              <p:nvPr/>
            </p:nvSpPr>
            <p:spPr>
              <a:xfrm>
                <a:off x="5132947" y="766234"/>
                <a:ext cx="1734464" cy="858186"/>
              </a:xfrm>
              <a:prstGeom prst="rect">
                <a:avLst/>
              </a:prstGeom>
              <a:solidFill>
                <a:srgbClr val="F5F5F5"/>
              </a:solidFill>
              <a:ln>
                <a:noFill/>
              </a:ln>
              <a:effectLst>
                <a:outerShdw blurRad="50800" dist="38100" dir="5400000" algn="t" rotWithShape="0">
                  <a:prstClr val="black">
                    <a:alpha val="40000"/>
                  </a:prstClr>
                </a:outerShdw>
              </a:effectLst>
              <a:sp3d z="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pic>
            <p:nvPicPr>
              <p:cNvPr id="111" name="Picture 11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37050" y="845159"/>
                <a:ext cx="671569" cy="758592"/>
              </a:xfrm>
              <a:prstGeom prst="rect">
                <a:avLst/>
              </a:prstGeom>
              <a:ln>
                <a:noFill/>
              </a:ln>
              <a:sp3d z="19050"/>
            </p:spPr>
          </p:pic>
          <p:pic>
            <p:nvPicPr>
              <p:cNvPr id="112" name="Picture 11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808619" y="845160"/>
                <a:ext cx="1055276" cy="724371"/>
              </a:xfrm>
              <a:prstGeom prst="rect">
                <a:avLst/>
              </a:prstGeom>
              <a:ln>
                <a:noFill/>
              </a:ln>
              <a:sp3d z="19050"/>
            </p:spPr>
          </p:pic>
          <p:pic>
            <p:nvPicPr>
              <p:cNvPr id="130" name="Picture 12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137050" y="768426"/>
                <a:ext cx="1726844" cy="74541"/>
              </a:xfrm>
              <a:prstGeom prst="rect">
                <a:avLst/>
              </a:prstGeom>
              <a:ln>
                <a:noFill/>
              </a:ln>
              <a:effectLst>
                <a:softEdge rad="0"/>
              </a:effectLst>
              <a:sp3d z="19050"/>
            </p:spPr>
          </p:pic>
        </p:grpSp>
        <p:sp>
          <p:nvSpPr>
            <p:cNvPr id="85" name="Rounded Rectangle 84"/>
            <p:cNvSpPr/>
            <p:nvPr/>
          </p:nvSpPr>
          <p:spPr>
            <a:xfrm>
              <a:off x="-10646" y="1136816"/>
              <a:ext cx="1517549" cy="29542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a:scene3d>
              <a:camera prst="perspectiveContrastingRightFacing" fov="7200000">
                <a:rot lat="21304566" lon="18602244" rev="21547776"/>
              </a:camera>
              <a:lightRig rig="threePt" dir="t"/>
            </a:scene3d>
          </p:spPr>
          <p:style>
            <a:lnRef idx="0">
              <a:schemeClr val="dk1"/>
            </a:lnRef>
            <a:fillRef idx="3">
              <a:schemeClr val="dk1"/>
            </a:fillRef>
            <a:effectRef idx="3">
              <a:schemeClr val="dk1"/>
            </a:effectRef>
            <a:fontRef idx="minor">
              <a:schemeClr val="lt1"/>
            </a:fontRef>
          </p:style>
          <p:txBody>
            <a:bodyPr rtlCol="0" anchor="ctr"/>
            <a:lstStyle/>
            <a:p>
              <a:pPr marL="6350" algn="ctr"/>
              <a:r>
                <a:rPr lang="en-US" sz="1400" b="1" dirty="0" smtClean="0">
                  <a:effectLst>
                    <a:outerShdw blurRad="50800" dist="76200" dir="2700000" algn="tl" rotWithShape="0">
                      <a:prstClr val="black">
                        <a:alpha val="40000"/>
                      </a:prstClr>
                    </a:outerShdw>
                  </a:effectLst>
                </a:rPr>
                <a:t>Map Manager</a:t>
              </a:r>
              <a:endParaRPr lang="en-US" sz="1200" b="1" dirty="0" smtClean="0"/>
            </a:p>
          </p:txBody>
        </p:sp>
      </p:grpSp>
      <p:grpSp>
        <p:nvGrpSpPr>
          <p:cNvPr id="129" name="Group 128" descr="Presentation Author/Graphics:&#10;Eldrich L. Frazier&#10;Federal Geographic Data Committee&#10;http://www.fgdc.gov"/>
          <p:cNvGrpSpPr/>
          <p:nvPr/>
        </p:nvGrpSpPr>
        <p:grpSpPr>
          <a:xfrm>
            <a:off x="1437646" y="1380010"/>
            <a:ext cx="3361662" cy="1272163"/>
            <a:chOff x="1437646" y="1380010"/>
            <a:chExt cx="3361662" cy="1272163"/>
          </a:xfrm>
        </p:grpSpPr>
        <p:grpSp>
          <p:nvGrpSpPr>
            <p:cNvPr id="97" name="Group 96"/>
            <p:cNvGrpSpPr/>
            <p:nvPr/>
          </p:nvGrpSpPr>
          <p:grpSpPr>
            <a:xfrm>
              <a:off x="1437646" y="1588818"/>
              <a:ext cx="3361662" cy="1063355"/>
              <a:chOff x="1992351" y="1883301"/>
              <a:chExt cx="4893212" cy="2726126"/>
            </a:xfrm>
            <a:effectLst>
              <a:outerShdw blurRad="50800" dist="38100" dir="2700000" algn="tl" rotWithShape="0">
                <a:prstClr val="black">
                  <a:alpha val="40000"/>
                </a:prstClr>
              </a:outerShdw>
            </a:effectLst>
            <a:scene3d>
              <a:camera prst="perspectiveContrastingRightFacing">
                <a:rot lat="0" lon="17700000" rev="0"/>
              </a:camera>
              <a:lightRig rig="threePt" dir="t"/>
            </a:scene3d>
          </p:grpSpPr>
          <p:pic>
            <p:nvPicPr>
              <p:cNvPr id="98" name="Picture 97"/>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992351" y="1883301"/>
                <a:ext cx="4882618" cy="2726126"/>
              </a:xfrm>
              <a:prstGeom prst="rect">
                <a:avLst/>
              </a:prstGeom>
              <a:sp3d z="127000"/>
            </p:spPr>
          </p:pic>
          <p:pic>
            <p:nvPicPr>
              <p:cNvPr id="99" name="Picture 98"/>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959052" y="3082183"/>
                <a:ext cx="926511" cy="1527244"/>
              </a:xfrm>
              <a:prstGeom prst="rect">
                <a:avLst/>
              </a:prstGeom>
              <a:sp3d z="127000"/>
            </p:spPr>
          </p:pic>
          <p:pic>
            <p:nvPicPr>
              <p:cNvPr id="100" name="Picture 99"/>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992772" y="3732912"/>
                <a:ext cx="728551" cy="530733"/>
              </a:xfrm>
              <a:prstGeom prst="rect">
                <a:avLst/>
              </a:prstGeom>
              <a:ln>
                <a:solidFill>
                  <a:schemeClr val="accent1">
                    <a:shade val="50000"/>
                  </a:schemeClr>
                </a:solidFill>
              </a:ln>
              <a:effectLst>
                <a:outerShdw blurRad="292100" dist="139700" dir="2700000" algn="tl" rotWithShape="0">
                  <a:srgbClr val="333333">
                    <a:alpha val="65000"/>
                  </a:srgbClr>
                </a:outerShdw>
              </a:effectLst>
              <a:sp3d z="127000"/>
            </p:spPr>
          </p:pic>
        </p:grpSp>
        <p:sp>
          <p:nvSpPr>
            <p:cNvPr id="79" name="Rounded Rectangle 78"/>
            <p:cNvSpPr/>
            <p:nvPr/>
          </p:nvSpPr>
          <p:spPr>
            <a:xfrm>
              <a:off x="2119267" y="1380010"/>
              <a:ext cx="1259449" cy="244506"/>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a:scene3d>
              <a:camera prst="perspectiveContrastingRightFacing" fov="7200000">
                <a:rot lat="21304568" lon="18602242" rev="21547776"/>
              </a:camera>
              <a:lightRig rig="threePt" dir="t"/>
            </a:scene3d>
          </p:spPr>
          <p:style>
            <a:lnRef idx="0">
              <a:schemeClr val="dk1"/>
            </a:lnRef>
            <a:fillRef idx="3">
              <a:schemeClr val="dk1"/>
            </a:fillRef>
            <a:effectRef idx="3">
              <a:schemeClr val="dk1"/>
            </a:effectRef>
            <a:fontRef idx="minor">
              <a:schemeClr val="lt1"/>
            </a:fontRef>
          </p:style>
          <p:txBody>
            <a:bodyPr rtlCol="0" anchor="ctr"/>
            <a:lstStyle/>
            <a:p>
              <a:pPr marL="6350" algn="ctr"/>
              <a:r>
                <a:rPr lang="en-US" sz="1600" b="1" dirty="0" smtClean="0">
                  <a:effectLst>
                    <a:outerShdw blurRad="50800" dist="76200" dir="2700000" algn="tl" rotWithShape="0">
                      <a:prstClr val="black">
                        <a:alpha val="40000"/>
                      </a:prstClr>
                    </a:outerShdw>
                  </a:effectLst>
                </a:rPr>
                <a:t>Map Viewer</a:t>
              </a:r>
              <a:endParaRPr lang="en-US" sz="1400" b="1" dirty="0" smtClean="0"/>
            </a:p>
          </p:txBody>
        </p:sp>
      </p:grpSp>
      <p:grpSp>
        <p:nvGrpSpPr>
          <p:cNvPr id="9" name="Group 8" descr="Presentation Author/Graphics:&#10;Eldrich L. Frazier&#10;Federal Geographic Data Committee&#10;http://www.fgdc.gov"/>
          <p:cNvGrpSpPr/>
          <p:nvPr/>
        </p:nvGrpSpPr>
        <p:grpSpPr>
          <a:xfrm>
            <a:off x="4681627" y="2761162"/>
            <a:ext cx="3046658" cy="1061916"/>
            <a:chOff x="4681627" y="2761162"/>
            <a:chExt cx="3046658" cy="1061916"/>
          </a:xfrm>
        </p:grpSpPr>
        <p:pic>
          <p:nvPicPr>
            <p:cNvPr id="6" name="Picture 5"/>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681627" y="2816049"/>
              <a:ext cx="3046658" cy="1007029"/>
            </a:xfrm>
            <a:prstGeom prst="rect">
              <a:avLst/>
            </a:prstGeom>
            <a:effectLst>
              <a:outerShdw blurRad="50800" dist="38100" dir="2700000" algn="tl" rotWithShape="0">
                <a:prstClr val="black">
                  <a:alpha val="40000"/>
                </a:prstClr>
              </a:outerShdw>
            </a:effectLst>
            <a:scene3d>
              <a:camera prst="perspectiveHeroicExtremeLeftFacing" fov="2700000">
                <a:rot lat="300000" lon="3600001" rev="0"/>
              </a:camera>
              <a:lightRig rig="threePt" dir="t"/>
            </a:scene3d>
            <a:sp3d z="57150" prstMaterial="matte"/>
          </p:spPr>
        </p:pic>
        <p:sp>
          <p:nvSpPr>
            <p:cNvPr id="101" name="Rounded Rectangle 100"/>
            <p:cNvSpPr/>
            <p:nvPr/>
          </p:nvSpPr>
          <p:spPr>
            <a:xfrm>
              <a:off x="5875417" y="2761162"/>
              <a:ext cx="1300196" cy="192469"/>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a:scene3d>
              <a:camera prst="perspectiveHeroicExtremeLeftFacing" fov="7200000">
                <a:rot lat="597693" lon="2104604" rev="52826"/>
              </a:camera>
              <a:lightRig rig="threePt" dir="t"/>
            </a:scene3d>
          </p:spPr>
          <p:style>
            <a:lnRef idx="0">
              <a:schemeClr val="dk1"/>
            </a:lnRef>
            <a:fillRef idx="3">
              <a:schemeClr val="dk1"/>
            </a:fillRef>
            <a:effectRef idx="3">
              <a:schemeClr val="dk1"/>
            </a:effectRef>
            <a:fontRef idx="minor">
              <a:schemeClr val="lt1"/>
            </a:fontRef>
          </p:style>
          <p:txBody>
            <a:bodyPr rtlCol="0" anchor="ctr"/>
            <a:lstStyle/>
            <a:p>
              <a:pPr marL="6350" algn="ctr"/>
              <a:r>
                <a:rPr lang="en-US" sz="1200" smtClean="0">
                  <a:effectLst>
                    <a:outerShdw blurRad="50800" dist="76200" dir="2700000" algn="tl" rotWithShape="0">
                      <a:prstClr val="black">
                        <a:alpha val="40000"/>
                      </a:prstClr>
                    </a:outerShdw>
                  </a:effectLst>
                </a:rPr>
                <a:t>Knowledge Base</a:t>
              </a:r>
              <a:endParaRPr lang="en-US" sz="1100" dirty="0" smtClean="0"/>
            </a:p>
          </p:txBody>
        </p:sp>
      </p:grpSp>
      <p:grpSp>
        <p:nvGrpSpPr>
          <p:cNvPr id="5" name="Group 4" descr="Presentation Author/Graphics:&#10;Eldrich L. Frazier&#10;Federal Geographic Data Committee&#10;http://www.fgdc.gov"/>
          <p:cNvGrpSpPr/>
          <p:nvPr/>
        </p:nvGrpSpPr>
        <p:grpSpPr>
          <a:xfrm>
            <a:off x="-1082633" y="2802080"/>
            <a:ext cx="4372060" cy="1268169"/>
            <a:chOff x="-1082633" y="2802080"/>
            <a:chExt cx="4372060" cy="1268169"/>
          </a:xfrm>
        </p:grpSpPr>
        <p:pic>
          <p:nvPicPr>
            <p:cNvPr id="113" name="Picture 112"/>
            <p:cNvPicPr>
              <a:picLocks noChangeAspect="1"/>
            </p:cNvPicPr>
            <p:nvPr/>
          </p:nvPicPr>
          <p:blipFill>
            <a:blip r:embed="rId26"/>
            <a:stretch>
              <a:fillRect/>
            </a:stretch>
          </p:blipFill>
          <p:spPr>
            <a:xfrm>
              <a:off x="-1082633" y="2961358"/>
              <a:ext cx="4372060" cy="1108891"/>
            </a:xfrm>
            <a:prstGeom prst="rect">
              <a:avLst/>
            </a:prstGeom>
            <a:effectLst>
              <a:outerShdw blurRad="50800" dist="38100" dir="8100000" sx="98000" sy="98000" algn="tr" rotWithShape="0">
                <a:prstClr val="black">
                  <a:alpha val="40000"/>
                </a:prstClr>
              </a:outerShdw>
            </a:effectLst>
            <a:scene3d>
              <a:camera prst="perspectiveContrastingRightFacing" fov="2100000">
                <a:rot lat="298855" lon="17698859" rev="21573786"/>
              </a:camera>
              <a:lightRig rig="threePt" dir="t"/>
            </a:scene3d>
            <a:sp3d z="69850"/>
          </p:spPr>
        </p:pic>
        <p:sp>
          <p:nvSpPr>
            <p:cNvPr id="114" name="Rounded Rectangle 113"/>
            <p:cNvSpPr/>
            <p:nvPr/>
          </p:nvSpPr>
          <p:spPr>
            <a:xfrm>
              <a:off x="-160147" y="2802080"/>
              <a:ext cx="1649585" cy="29542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a:scene3d>
              <a:camera prst="perspectiveContrastingRightFacing" fov="6600000">
                <a:rot lat="300000" lon="18599993" rev="0"/>
              </a:camera>
              <a:lightRig rig="threePt" dir="t"/>
            </a:scene3d>
          </p:spPr>
          <p:style>
            <a:lnRef idx="0">
              <a:schemeClr val="dk1"/>
            </a:lnRef>
            <a:fillRef idx="3">
              <a:schemeClr val="dk1"/>
            </a:fillRef>
            <a:effectRef idx="3">
              <a:schemeClr val="dk1"/>
            </a:effectRef>
            <a:fontRef idx="minor">
              <a:schemeClr val="lt1"/>
            </a:fontRef>
          </p:style>
          <p:txBody>
            <a:bodyPr rtlCol="0" anchor="ctr"/>
            <a:lstStyle/>
            <a:p>
              <a:pPr marL="6350" algn="ctr"/>
              <a:r>
                <a:rPr lang="en-US" sz="1400" b="1" dirty="0" smtClean="0">
                  <a:effectLst>
                    <a:outerShdw blurRad="50800" dist="76200" dir="2700000" algn="tl" rotWithShape="0">
                      <a:prstClr val="black">
                        <a:alpha val="40000"/>
                      </a:prstClr>
                    </a:outerShdw>
                  </a:effectLst>
                </a:rPr>
                <a:t>Service Dashboard</a:t>
              </a:r>
              <a:endParaRPr lang="en-US" sz="1200" b="1" dirty="0" smtClean="0"/>
            </a:p>
          </p:txBody>
        </p:sp>
      </p:grpSp>
      <p:grpSp>
        <p:nvGrpSpPr>
          <p:cNvPr id="8" name="Group 7" descr="Presentation Author/Graphics:&#10;Eldrich L. Frazier&#10;Federal Geographic Data Committee&#10;http://www.fgdc.gov"/>
          <p:cNvGrpSpPr/>
          <p:nvPr/>
        </p:nvGrpSpPr>
        <p:grpSpPr>
          <a:xfrm>
            <a:off x="1339698" y="2785963"/>
            <a:ext cx="2952913" cy="967467"/>
            <a:chOff x="1339698" y="2785963"/>
            <a:chExt cx="2952913" cy="967467"/>
          </a:xfrm>
        </p:grpSpPr>
        <p:pic>
          <p:nvPicPr>
            <p:cNvPr id="115" name="Picture 114"/>
            <p:cNvPicPr>
              <a:picLocks noChangeAspect="1"/>
            </p:cNvPicPr>
            <p:nvPr/>
          </p:nvPicPr>
          <p:blipFill>
            <a:blip r:embed="rId27"/>
            <a:stretch>
              <a:fillRect/>
            </a:stretch>
          </p:blipFill>
          <p:spPr>
            <a:xfrm>
              <a:off x="1339698" y="2835623"/>
              <a:ext cx="2952913" cy="917807"/>
            </a:xfrm>
            <a:prstGeom prst="rect">
              <a:avLst/>
            </a:prstGeom>
            <a:effectLst>
              <a:outerShdw blurRad="50800" dist="38100" dir="8100000" algn="tr" rotWithShape="0">
                <a:prstClr val="black">
                  <a:alpha val="40000"/>
                </a:prstClr>
              </a:outerShdw>
            </a:effectLst>
            <a:scene3d>
              <a:camera prst="perspectiveContrastingRightFacing" fov="3600000">
                <a:rot lat="300000" lon="17999993" rev="0"/>
              </a:camera>
              <a:lightRig rig="threePt" dir="t"/>
            </a:scene3d>
            <a:sp3d z="120650"/>
          </p:spPr>
        </p:pic>
        <p:sp>
          <p:nvSpPr>
            <p:cNvPr id="116" name="Rounded Rectangle 115"/>
            <p:cNvSpPr/>
            <p:nvPr/>
          </p:nvSpPr>
          <p:spPr>
            <a:xfrm rot="184476">
              <a:off x="1942743" y="2785963"/>
              <a:ext cx="1109370" cy="244506"/>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a:scene3d>
              <a:camera prst="perspectiveContrastingRightFacing" fov="7200000">
                <a:rot lat="549057" lon="19821795" rev="229869"/>
              </a:camera>
              <a:lightRig rig="threePt" dir="t"/>
            </a:scene3d>
          </p:spPr>
          <p:style>
            <a:lnRef idx="0">
              <a:schemeClr val="dk1"/>
            </a:lnRef>
            <a:fillRef idx="3">
              <a:schemeClr val="dk1"/>
            </a:fillRef>
            <a:effectRef idx="3">
              <a:schemeClr val="dk1"/>
            </a:effectRef>
            <a:fontRef idx="minor">
              <a:schemeClr val="lt1"/>
            </a:fontRef>
          </p:style>
          <p:txBody>
            <a:bodyPr rtlCol="0" anchor="ctr"/>
            <a:lstStyle/>
            <a:p>
              <a:pPr marL="6350" algn="ctr"/>
              <a:r>
                <a:rPr lang="en-US" sz="1400" b="1" dirty="0" smtClean="0">
                  <a:effectLst>
                    <a:outerShdw blurRad="50800" dist="76200" dir="2700000" algn="tl" rotWithShape="0">
                      <a:prstClr val="black">
                        <a:alpha val="40000"/>
                      </a:prstClr>
                    </a:outerShdw>
                  </a:effectLst>
                </a:rPr>
                <a:t>Community</a:t>
              </a:r>
              <a:endParaRPr lang="en-US" sz="1200" b="1" dirty="0" smtClean="0"/>
            </a:p>
          </p:txBody>
        </p:sp>
      </p:grpSp>
      <p:sp>
        <p:nvSpPr>
          <p:cNvPr id="64" name="Rectangle 63" descr="Presentation Author/Graphics:&#10;Eldrich L. Frazier&#10;Federal Geographic Data Committee&#10;http://www.fgdc.gov"/>
          <p:cNvSpPr/>
          <p:nvPr/>
        </p:nvSpPr>
        <p:spPr>
          <a:xfrm>
            <a:off x="-23488" y="4024444"/>
            <a:ext cx="9163112" cy="958288"/>
          </a:xfrm>
          <a:prstGeom prst="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t"/>
          <a:lstStyle/>
          <a:p>
            <a:pPr marL="1778000"/>
            <a:r>
              <a:rPr lang="en-US" sz="2000" b="1" spc="-70" dirty="0">
                <a:solidFill>
                  <a:schemeClr val="bg1"/>
                </a:solidFill>
                <a:effectLst>
                  <a:innerShdw blurRad="63500" dist="50800" dir="16200000">
                    <a:prstClr val="black">
                      <a:alpha val="40000"/>
                    </a:prstClr>
                  </a:innerShdw>
                </a:effectLst>
                <a:ea typeface="Arial" charset="0"/>
                <a:cs typeface="Arial" charset="0"/>
              </a:rPr>
              <a:t>The </a:t>
            </a:r>
            <a:r>
              <a:rPr lang="en-US" sz="2000" b="1" spc="-70" dirty="0" err="1">
                <a:solidFill>
                  <a:schemeClr val="bg1"/>
                </a:solidFill>
                <a:effectLst>
                  <a:innerShdw blurRad="63500" dist="50800" dir="16200000">
                    <a:prstClr val="black">
                      <a:alpha val="40000"/>
                    </a:prstClr>
                  </a:innerShdw>
                </a:effectLst>
                <a:ea typeface="Arial" charset="0"/>
                <a:cs typeface="Arial" charset="0"/>
              </a:rPr>
              <a:t>GeoPlatform</a:t>
            </a:r>
            <a:r>
              <a:rPr lang="en-US" sz="2000" b="1" spc="-70" dirty="0">
                <a:solidFill>
                  <a:schemeClr val="bg1"/>
                </a:solidFill>
                <a:effectLst>
                  <a:innerShdw blurRad="63500" dist="50800" dir="16200000">
                    <a:prstClr val="black">
                      <a:alpha val="40000"/>
                    </a:prstClr>
                  </a:innerShdw>
                </a:effectLst>
                <a:ea typeface="Arial" charset="0"/>
                <a:cs typeface="Arial" charset="0"/>
              </a:rPr>
              <a:t> provides a suite of </a:t>
            </a:r>
            <a:r>
              <a:rPr lang="en-US" sz="2000" b="1" i="1" spc="-70" dirty="0">
                <a:solidFill>
                  <a:srgbClr val="00B050"/>
                </a:solidFill>
                <a:effectLst>
                  <a:innerShdw blurRad="63500" dist="50800" dir="16200000">
                    <a:prstClr val="black">
                      <a:alpha val="40000"/>
                    </a:prstClr>
                  </a:innerShdw>
                </a:effectLst>
                <a:ea typeface="Arial" charset="0"/>
                <a:cs typeface="Arial" charset="0"/>
              </a:rPr>
              <a:t>applications and tools </a:t>
            </a:r>
            <a:r>
              <a:rPr lang="en-US" sz="2000" b="1" spc="-70" dirty="0">
                <a:solidFill>
                  <a:schemeClr val="bg1"/>
                </a:solidFill>
                <a:effectLst>
                  <a:innerShdw blurRad="63500" dist="50800" dir="16200000">
                    <a:prstClr val="black">
                      <a:alpha val="40000"/>
                    </a:prstClr>
                  </a:innerShdw>
                </a:effectLst>
                <a:ea typeface="Arial" charset="0"/>
                <a:cs typeface="Arial" charset="0"/>
              </a:rPr>
              <a:t>for integrating, synthesizing, analyzing problem-solving and visualizing geographically enriched data to </a:t>
            </a:r>
            <a:r>
              <a:rPr lang="en-US" sz="2000" b="1" i="1" spc="-70" dirty="0">
                <a:solidFill>
                  <a:srgbClr val="00B050"/>
                </a:solidFill>
                <a:effectLst>
                  <a:innerShdw blurRad="63500" dist="50800" dir="16200000">
                    <a:prstClr val="black">
                      <a:alpha val="40000"/>
                    </a:prstClr>
                  </a:innerShdw>
                </a:effectLst>
                <a:ea typeface="Arial" charset="0"/>
                <a:cs typeface="Arial" charset="0"/>
              </a:rPr>
              <a:t>accelerate understanding </a:t>
            </a:r>
            <a:r>
              <a:rPr lang="en-US" sz="2000" b="1" spc="-70" dirty="0">
                <a:solidFill>
                  <a:schemeClr val="bg1"/>
                </a:solidFill>
                <a:effectLst>
                  <a:innerShdw blurRad="63500" dist="50800" dir="16200000">
                    <a:prstClr val="black">
                      <a:alpha val="40000"/>
                    </a:prstClr>
                  </a:innerShdw>
                </a:effectLst>
                <a:ea typeface="Arial" charset="0"/>
                <a:cs typeface="Arial" charset="0"/>
              </a:rPr>
              <a:t>and </a:t>
            </a:r>
            <a:r>
              <a:rPr lang="en-US" sz="2000" b="1" i="1" spc="-70" dirty="0">
                <a:solidFill>
                  <a:srgbClr val="00B050"/>
                </a:solidFill>
                <a:effectLst>
                  <a:innerShdw blurRad="63500" dist="50800" dir="16200000">
                    <a:prstClr val="black">
                      <a:alpha val="40000"/>
                    </a:prstClr>
                  </a:innerShdw>
                </a:effectLst>
                <a:ea typeface="Arial" charset="0"/>
                <a:cs typeface="Arial" charset="0"/>
              </a:rPr>
              <a:t>decision-making</a:t>
            </a:r>
            <a:r>
              <a:rPr lang="en-US" sz="2000" b="1" spc="-70" dirty="0">
                <a:solidFill>
                  <a:schemeClr val="bg1"/>
                </a:solidFill>
                <a:effectLst>
                  <a:innerShdw blurRad="63500" dist="50800" dir="16200000">
                    <a:prstClr val="black">
                      <a:alpha val="40000"/>
                    </a:prstClr>
                  </a:innerShdw>
                </a:effectLst>
                <a:ea typeface="Arial" charset="0"/>
                <a:cs typeface="Arial" charset="0"/>
              </a:rPr>
              <a:t>.</a:t>
            </a:r>
          </a:p>
        </p:txBody>
      </p:sp>
      <p:grpSp>
        <p:nvGrpSpPr>
          <p:cNvPr id="65" name="Group 64" descr="Presentation Author/Graphics:&#10;Eldrich L. Frazier&#10;Federal Geographic Data Committee&#10;http://www.fgdc.gov"/>
          <p:cNvGrpSpPr/>
          <p:nvPr/>
        </p:nvGrpSpPr>
        <p:grpSpPr>
          <a:xfrm>
            <a:off x="-30804" y="4060084"/>
            <a:ext cx="1653637" cy="887904"/>
            <a:chOff x="-30804" y="4060084"/>
            <a:chExt cx="1653637" cy="887904"/>
          </a:xfrm>
        </p:grpSpPr>
        <p:pic>
          <p:nvPicPr>
            <p:cNvPr id="66" name="Picture 65"/>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23488" y="4060084"/>
              <a:ext cx="1646321" cy="583885"/>
            </a:xfrm>
            <a:prstGeom prst="rect">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Rectangle 66"/>
            <p:cNvSpPr/>
            <p:nvPr/>
          </p:nvSpPr>
          <p:spPr>
            <a:xfrm>
              <a:off x="-23488" y="4540983"/>
              <a:ext cx="1646321" cy="407005"/>
            </a:xfrm>
            <a:prstGeom prst="rect">
              <a:avLst/>
            </a:prstGeom>
            <a:gradFill>
              <a:gsLst>
                <a:gs pos="25000">
                  <a:srgbClr val="466D2C"/>
                </a:gs>
                <a:gs pos="0">
                  <a:schemeClr val="tx1"/>
                </a:gs>
                <a:gs pos="50000">
                  <a:schemeClr val="accent6">
                    <a:lumMod val="75000"/>
                  </a:schemeClr>
                </a:gs>
                <a:gs pos="100000">
                  <a:srgbClr val="3BB54A"/>
                </a:gs>
              </a:gsLst>
            </a:gradFill>
          </p:spPr>
          <p:style>
            <a:lnRef idx="0">
              <a:schemeClr val="dk1"/>
            </a:lnRef>
            <a:fillRef idx="3">
              <a:schemeClr val="dk1"/>
            </a:fillRef>
            <a:effectRef idx="3">
              <a:schemeClr val="dk1"/>
            </a:effectRef>
            <a:fontRef idx="minor">
              <a:schemeClr val="lt1"/>
            </a:fontRef>
          </p:style>
          <p:txBody>
            <a:bodyPr rtlCol="0" anchor="ctr"/>
            <a:lstStyle/>
            <a:p>
              <a:pPr marL="58738" indent="-55563"/>
              <a:r>
                <a:rPr lang="en-US" sz="2000" b="1" i="1" spc="-70" dirty="0">
                  <a:solidFill>
                    <a:schemeClr val="bg1"/>
                  </a:solidFill>
                  <a:effectLst>
                    <a:innerShdw blurRad="63500" dist="50800" dir="16200000">
                      <a:prstClr val="black">
                        <a:alpha val="40000"/>
                      </a:prstClr>
                    </a:innerShdw>
                  </a:effectLst>
                  <a:ea typeface="Arial" charset="0"/>
                  <a:cs typeface="Arial" charset="0"/>
                </a:rPr>
                <a:t> </a:t>
              </a:r>
              <a:r>
                <a:rPr lang="en-US" sz="2000" b="1" i="1" spc="-70" dirty="0" smtClean="0">
                  <a:solidFill>
                    <a:schemeClr val="bg1"/>
                  </a:solidFill>
                  <a:effectLst>
                    <a:innerShdw blurRad="63500" dist="50800" dir="16200000">
                      <a:prstClr val="black">
                        <a:alpha val="40000"/>
                      </a:prstClr>
                    </a:innerShdw>
                  </a:effectLst>
                  <a:ea typeface="Arial" charset="0"/>
                  <a:cs typeface="Arial" charset="0"/>
                </a:rPr>
                <a:t>     </a:t>
              </a:r>
              <a:r>
                <a:rPr lang="en-US" sz="1200" b="1" i="1" spc="-70" dirty="0" smtClean="0">
                  <a:solidFill>
                    <a:schemeClr val="bg1"/>
                  </a:solidFill>
                  <a:effectLst>
                    <a:innerShdw blurRad="63500" dist="50800" dir="16200000">
                      <a:prstClr val="black">
                        <a:alpha val="40000"/>
                      </a:prstClr>
                    </a:innerShdw>
                  </a:effectLst>
                  <a:ea typeface="Arial" charset="0"/>
                  <a:cs typeface="Arial" charset="0"/>
                </a:rPr>
                <a:t>Applications &amp; Tools</a:t>
              </a:r>
              <a:endParaRPr lang="en-US" sz="1600" dirty="0" smtClean="0"/>
            </a:p>
          </p:txBody>
        </p:sp>
        <p:cxnSp>
          <p:nvCxnSpPr>
            <p:cNvPr id="68" name="Straight Connector 67"/>
            <p:cNvCxnSpPr/>
            <p:nvPr/>
          </p:nvCxnSpPr>
          <p:spPr>
            <a:xfrm>
              <a:off x="-30804" y="4570624"/>
              <a:ext cx="1646321" cy="8777"/>
            </a:xfrm>
            <a:prstGeom prst="line">
              <a:avLst/>
            </a:prstGeom>
            <a:ln w="57150">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sp>
        <p:nvSpPr>
          <p:cNvPr id="13" name="Slide Number Placeholder 12"/>
          <p:cNvSpPr>
            <a:spLocks noGrp="1"/>
          </p:cNvSpPr>
          <p:nvPr>
            <p:ph type="sldNum" sz="quarter" idx="12"/>
          </p:nvPr>
        </p:nvSpPr>
        <p:spPr>
          <a:xfrm>
            <a:off x="7086600" y="4845413"/>
            <a:ext cx="2057400" cy="274637"/>
          </a:xfrm>
        </p:spPr>
        <p:txBody>
          <a:bodyPr/>
          <a:lstStyle/>
          <a:p>
            <a:fld id="{7AB6C057-3F39-FE43-A7C0-F171DF79F8A9}" type="slidenum">
              <a:rPr lang="en-US" b="1" smtClean="0">
                <a:solidFill>
                  <a:schemeClr val="bg1"/>
                </a:solidFill>
              </a:rPr>
              <a:t>18</a:t>
            </a:fld>
            <a:endParaRPr lang="en-US" b="1" dirty="0">
              <a:solidFill>
                <a:schemeClr val="bg1"/>
              </a:solidFill>
            </a:endParaRPr>
          </a:p>
        </p:txBody>
      </p:sp>
    </p:spTree>
    <p:extLst>
      <p:ext uri="{BB962C8B-B14F-4D97-AF65-F5344CB8AC3E}">
        <p14:creationId xmlns:p14="http://schemas.microsoft.com/office/powerpoint/2010/main" val="5822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29"/>
                                        </p:tgtEl>
                                        <p:attrNameLst>
                                          <p:attrName>style.visibility</p:attrName>
                                        </p:attrNameLst>
                                      </p:cBhvr>
                                      <p:to>
                                        <p:strVal val="visible"/>
                                      </p:to>
                                    </p:set>
                                    <p:anim calcmode="lin" valueType="num">
                                      <p:cBhvr additive="base">
                                        <p:cTn id="11" dur="1000"/>
                                        <p:tgtEl>
                                          <p:spTgt spid="129"/>
                                        </p:tgtEl>
                                        <p:attrNameLst>
                                          <p:attrName>ppt_x</p:attrName>
                                        </p:attrNameLst>
                                      </p:cBhvr>
                                      <p:tavLst>
                                        <p:tav tm="0">
                                          <p:val>
                                            <p:strVal val="#ppt_x-#ppt_w*1.125000"/>
                                          </p:val>
                                        </p:tav>
                                        <p:tav tm="100000">
                                          <p:val>
                                            <p:strVal val="#ppt_x"/>
                                          </p:val>
                                        </p:tav>
                                      </p:tavLst>
                                    </p:anim>
                                    <p:animEffect transition="in" filter="wipe(right)">
                                      <p:cBhvr>
                                        <p:cTn id="12" dur="1000"/>
                                        <p:tgtEl>
                                          <p:spTgt spid="129"/>
                                        </p:tgtEl>
                                      </p:cBhvr>
                                    </p:animEffect>
                                  </p:childTnLst>
                                </p:cTn>
                              </p:par>
                            </p:childTnLst>
                          </p:cTn>
                        </p:par>
                        <p:par>
                          <p:cTn id="13" fill="hold">
                            <p:stCondLst>
                              <p:cond delay="1500"/>
                            </p:stCondLst>
                            <p:childTnLst>
                              <p:par>
                                <p:cTn id="14" presetID="1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p:tgtEl>
                                          <p:spTgt spid="4"/>
                                        </p:tgtEl>
                                        <p:attrNameLst>
                                          <p:attrName>ppt_x</p:attrName>
                                        </p:attrNameLst>
                                      </p:cBhvr>
                                      <p:tavLst>
                                        <p:tav tm="0">
                                          <p:val>
                                            <p:strVal val="#ppt_x-#ppt_w*1.125000"/>
                                          </p:val>
                                        </p:tav>
                                        <p:tav tm="100000">
                                          <p:val>
                                            <p:strVal val="#ppt_x"/>
                                          </p:val>
                                        </p:tav>
                                      </p:tavLst>
                                    </p:anim>
                                    <p:animEffect transition="in" filter="wipe(right)">
                                      <p:cBhvr>
                                        <p:cTn id="17" dur="1000"/>
                                        <p:tgtEl>
                                          <p:spTgt spid="4"/>
                                        </p:tgtEl>
                                      </p:cBhvr>
                                    </p:animEffect>
                                  </p:childTnLst>
                                </p:cTn>
                              </p:par>
                            </p:childTnLst>
                          </p:cTn>
                        </p:par>
                        <p:par>
                          <p:cTn id="18" fill="hold">
                            <p:stCondLst>
                              <p:cond delay="2500"/>
                            </p:stCondLst>
                            <p:childTnLst>
                              <p:par>
                                <p:cTn id="19" presetID="1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p:tgtEl>
                                          <p:spTgt spid="8"/>
                                        </p:tgtEl>
                                        <p:attrNameLst>
                                          <p:attrName>ppt_x</p:attrName>
                                        </p:attrNameLst>
                                      </p:cBhvr>
                                      <p:tavLst>
                                        <p:tav tm="0">
                                          <p:val>
                                            <p:strVal val="#ppt_x-#ppt_w*1.125000"/>
                                          </p:val>
                                        </p:tav>
                                        <p:tav tm="100000">
                                          <p:val>
                                            <p:strVal val="#ppt_x"/>
                                          </p:val>
                                        </p:tav>
                                      </p:tavLst>
                                    </p:anim>
                                    <p:animEffect transition="in" filter="wipe(right)">
                                      <p:cBhvr>
                                        <p:cTn id="22" dur="1000"/>
                                        <p:tgtEl>
                                          <p:spTgt spid="8"/>
                                        </p:tgtEl>
                                      </p:cBhvr>
                                    </p:animEffect>
                                  </p:childTnLst>
                                </p:cTn>
                              </p:par>
                            </p:childTnLst>
                          </p:cTn>
                        </p:par>
                        <p:par>
                          <p:cTn id="23" fill="hold">
                            <p:stCondLst>
                              <p:cond delay="3500"/>
                            </p:stCondLst>
                            <p:childTnLst>
                              <p:par>
                                <p:cTn id="24" presetID="12" presetClass="entr" presetSubtype="8"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000"/>
                                        <p:tgtEl>
                                          <p:spTgt spid="5"/>
                                        </p:tgtEl>
                                        <p:attrNameLst>
                                          <p:attrName>ppt_x</p:attrName>
                                        </p:attrNameLst>
                                      </p:cBhvr>
                                      <p:tavLst>
                                        <p:tav tm="0">
                                          <p:val>
                                            <p:strVal val="#ppt_x-#ppt_w*1.125000"/>
                                          </p:val>
                                        </p:tav>
                                        <p:tav tm="100000">
                                          <p:val>
                                            <p:strVal val="#ppt_x"/>
                                          </p:val>
                                        </p:tav>
                                      </p:tavLst>
                                    </p:anim>
                                    <p:animEffect transition="in" filter="wipe(right)">
                                      <p:cBhvr>
                                        <p:cTn id="27" dur="1000"/>
                                        <p:tgtEl>
                                          <p:spTgt spid="5"/>
                                        </p:tgtEl>
                                      </p:cBhvr>
                                    </p:animEffect>
                                  </p:childTnLst>
                                </p:cTn>
                              </p:par>
                            </p:childTnLst>
                          </p:cTn>
                        </p:par>
                        <p:par>
                          <p:cTn id="28" fill="hold">
                            <p:stCondLst>
                              <p:cond delay="4500"/>
                            </p:stCondLst>
                            <p:childTnLst>
                              <p:par>
                                <p:cTn id="29" presetID="12" presetClass="entr" presetSubtype="2"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p:tgtEl>
                                          <p:spTgt spid="12"/>
                                        </p:tgtEl>
                                        <p:attrNameLst>
                                          <p:attrName>ppt_x</p:attrName>
                                        </p:attrNameLst>
                                      </p:cBhvr>
                                      <p:tavLst>
                                        <p:tav tm="0">
                                          <p:val>
                                            <p:strVal val="#ppt_x+#ppt_w*1.125000"/>
                                          </p:val>
                                        </p:tav>
                                        <p:tav tm="100000">
                                          <p:val>
                                            <p:strVal val="#ppt_x"/>
                                          </p:val>
                                        </p:tav>
                                      </p:tavLst>
                                    </p:anim>
                                    <p:animEffect transition="in" filter="wipe(left)">
                                      <p:cBhvr>
                                        <p:cTn id="32" dur="1000"/>
                                        <p:tgtEl>
                                          <p:spTgt spid="12"/>
                                        </p:tgtEl>
                                      </p:cBhvr>
                                    </p:animEffect>
                                  </p:childTnLst>
                                </p:cTn>
                              </p:par>
                            </p:childTnLst>
                          </p:cTn>
                        </p:par>
                        <p:par>
                          <p:cTn id="33" fill="hold">
                            <p:stCondLst>
                              <p:cond delay="5500"/>
                            </p:stCondLst>
                            <p:childTnLst>
                              <p:par>
                                <p:cTn id="34" presetID="12" presetClass="entr" presetSubtype="2"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0"/>
                                        <p:tgtEl>
                                          <p:spTgt spid="11"/>
                                        </p:tgtEl>
                                        <p:attrNameLst>
                                          <p:attrName>ppt_x</p:attrName>
                                        </p:attrNameLst>
                                      </p:cBhvr>
                                      <p:tavLst>
                                        <p:tav tm="0">
                                          <p:val>
                                            <p:strVal val="#ppt_x+#ppt_w*1.125000"/>
                                          </p:val>
                                        </p:tav>
                                        <p:tav tm="100000">
                                          <p:val>
                                            <p:strVal val="#ppt_x"/>
                                          </p:val>
                                        </p:tav>
                                      </p:tavLst>
                                    </p:anim>
                                    <p:animEffect transition="in" filter="wipe(left)">
                                      <p:cBhvr>
                                        <p:cTn id="37" dur="1000"/>
                                        <p:tgtEl>
                                          <p:spTgt spid="11"/>
                                        </p:tgtEl>
                                      </p:cBhvr>
                                    </p:animEffect>
                                  </p:childTnLst>
                                </p:cTn>
                              </p:par>
                            </p:childTnLst>
                          </p:cTn>
                        </p:par>
                        <p:par>
                          <p:cTn id="38" fill="hold">
                            <p:stCondLst>
                              <p:cond delay="6500"/>
                            </p:stCondLst>
                            <p:childTnLst>
                              <p:par>
                                <p:cTn id="39" presetID="12" presetClass="entr" presetSubtype="2"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p:tgtEl>
                                          <p:spTgt spid="9"/>
                                        </p:tgtEl>
                                        <p:attrNameLst>
                                          <p:attrName>ppt_x</p:attrName>
                                        </p:attrNameLst>
                                      </p:cBhvr>
                                      <p:tavLst>
                                        <p:tav tm="0">
                                          <p:val>
                                            <p:strVal val="#ppt_x+#ppt_w*1.125000"/>
                                          </p:val>
                                        </p:tav>
                                        <p:tav tm="100000">
                                          <p:val>
                                            <p:strVal val="#ppt_x"/>
                                          </p:val>
                                        </p:tav>
                                      </p:tavLst>
                                    </p:anim>
                                    <p:animEffect transition="in" filter="wipe(left)">
                                      <p:cBhvr>
                                        <p:cTn id="42" dur="1000"/>
                                        <p:tgtEl>
                                          <p:spTgt spid="9"/>
                                        </p:tgtEl>
                                      </p:cBhvr>
                                    </p:animEffect>
                                  </p:childTnLst>
                                </p:cTn>
                              </p:par>
                            </p:childTnLst>
                          </p:cTn>
                        </p:par>
                        <p:par>
                          <p:cTn id="43" fill="hold">
                            <p:stCondLst>
                              <p:cond delay="7500"/>
                            </p:stCondLst>
                            <p:childTnLst>
                              <p:par>
                                <p:cTn id="44" presetID="12" presetClass="entr" presetSubtype="2"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1000"/>
                                        <p:tgtEl>
                                          <p:spTgt spid="10"/>
                                        </p:tgtEl>
                                        <p:attrNameLst>
                                          <p:attrName>ppt_x</p:attrName>
                                        </p:attrNameLst>
                                      </p:cBhvr>
                                      <p:tavLst>
                                        <p:tav tm="0">
                                          <p:val>
                                            <p:strVal val="#ppt_x+#ppt_w*1.125000"/>
                                          </p:val>
                                        </p:tav>
                                        <p:tav tm="100000">
                                          <p:val>
                                            <p:strVal val="#ppt_x"/>
                                          </p:val>
                                        </p:tav>
                                      </p:tavLst>
                                    </p:anim>
                                    <p:animEffect transition="in" filter="wipe(left)">
                                      <p:cBhvr>
                                        <p:cTn id="4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resentation Author/Graphics:&#10;Eldrich L. Frazier&#10;Federal Geographic Data Committee&#10;http://www.fgdc.gov"/>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1813" y="-1"/>
            <a:ext cx="3150561" cy="5143501"/>
          </a:xfrm>
          <a:prstGeom prst="rect">
            <a:avLst/>
          </a:prstGeom>
          <a:noFill/>
          <a:ln>
            <a:noFill/>
          </a:ln>
          <a:scene3d>
            <a:camera prst="orthographicFront"/>
            <a:lightRig rig="threePt" dir="t"/>
          </a:scene3d>
          <a:sp3d prstMaterial="matte"/>
        </p:spPr>
      </p:pic>
      <p:pic>
        <p:nvPicPr>
          <p:cNvPr id="15" name="Picture 14" descr="Presentation Author/Graphics:&#10;Eldrich L. Frazier&#10;Federal Geographic Data Committee&#10;http://www.fgdc.gov"/>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71381"/>
            <a:ext cx="6029880" cy="3832981"/>
          </a:xfrm>
          <a:prstGeom prst="rect">
            <a:avLst/>
          </a:prstGeom>
          <a:ln>
            <a:noFill/>
          </a:ln>
          <a:effectLst>
            <a:glow rad="63500">
              <a:schemeClr val="accent5">
                <a:satMod val="175000"/>
                <a:alpha val="40000"/>
              </a:schemeClr>
            </a:glow>
            <a:outerShdw blurRad="63500" sx="102000" sy="102000" algn="ctr" rotWithShape="0">
              <a:prstClr val="black">
                <a:alpha val="40000"/>
              </a:prstClr>
            </a:outerShdw>
          </a:effectLst>
        </p:spPr>
      </p:pic>
      <p:pic>
        <p:nvPicPr>
          <p:cNvPr id="38" name="Picture 37"/>
          <p:cNvPicPr>
            <a:picLocks/>
          </p:cNvPicPr>
          <p:nvPr/>
        </p:nvPicPr>
        <p:blipFill rotWithShape="1">
          <a:blip r:embed="rId5" cstate="print">
            <a:extLst>
              <a:ext uri="{28A0092B-C50C-407E-A947-70E740481C1C}">
                <a14:useLocalDpi xmlns:a14="http://schemas.microsoft.com/office/drawing/2010/main"/>
              </a:ext>
            </a:extLst>
          </a:blip>
          <a:srcRect r="263"/>
          <a:stretch/>
        </p:blipFill>
        <p:spPr>
          <a:xfrm>
            <a:off x="-16613" y="3944782"/>
            <a:ext cx="6046493" cy="1207008"/>
          </a:xfrm>
          <a:prstGeom prst="rect">
            <a:avLst/>
          </a:prstGeom>
        </p:spPr>
      </p:pic>
      <p:sp>
        <p:nvSpPr>
          <p:cNvPr id="12" name="Rectangle 11"/>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3" name="Picture 12" descr="fgdc-new-logo-final-dkbg.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14" name="TextBox 13"/>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sp>
        <p:nvSpPr>
          <p:cNvPr id="10" name="Rectangle 9" descr="Presentation Author/Graphics:&#10;Eldrich L. Frazier&#10;Federal Geographic Data Committee&#10;http://www.fgdc.gov"/>
          <p:cNvSpPr/>
          <p:nvPr/>
        </p:nvSpPr>
        <p:spPr>
          <a:xfrm>
            <a:off x="-23488" y="4024444"/>
            <a:ext cx="9163112" cy="958288"/>
          </a:xfrm>
          <a:prstGeom prst="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t"/>
          <a:lstStyle/>
          <a:p>
            <a:pPr marL="1778000"/>
            <a:r>
              <a:rPr lang="en-US" sz="2000" b="1" spc="-70" dirty="0">
                <a:solidFill>
                  <a:schemeClr val="bg1"/>
                </a:solidFill>
                <a:effectLst>
                  <a:innerShdw blurRad="63500" dist="50800" dir="16200000">
                    <a:prstClr val="black">
                      <a:alpha val="40000"/>
                    </a:prstClr>
                  </a:innerShdw>
                </a:effectLst>
                <a:ea typeface="Arial" charset="0"/>
                <a:cs typeface="Arial" charset="0"/>
              </a:rPr>
              <a:t>The </a:t>
            </a:r>
            <a:r>
              <a:rPr lang="en-US" sz="2000" b="1" spc="-70" dirty="0" err="1">
                <a:solidFill>
                  <a:schemeClr val="bg1"/>
                </a:solidFill>
                <a:effectLst>
                  <a:innerShdw blurRad="63500" dist="50800" dir="16200000">
                    <a:prstClr val="black">
                      <a:alpha val="40000"/>
                    </a:prstClr>
                  </a:innerShdw>
                </a:effectLst>
                <a:ea typeface="Arial" charset="0"/>
                <a:cs typeface="Arial" charset="0"/>
              </a:rPr>
              <a:t>GeoPlatform</a:t>
            </a:r>
            <a:r>
              <a:rPr lang="en-US" sz="2000" b="1" spc="-70" dirty="0">
                <a:solidFill>
                  <a:schemeClr val="bg1"/>
                </a:solidFill>
                <a:effectLst>
                  <a:innerShdw blurRad="63500" dist="50800" dir="16200000">
                    <a:prstClr val="black">
                      <a:alpha val="40000"/>
                    </a:prstClr>
                  </a:innerShdw>
                </a:effectLst>
                <a:ea typeface="Arial" charset="0"/>
                <a:cs typeface="Arial" charset="0"/>
              </a:rPr>
              <a:t> delivers </a:t>
            </a:r>
            <a:r>
              <a:rPr lang="en-US" sz="2000" b="1" i="1" spc="-70" dirty="0">
                <a:solidFill>
                  <a:srgbClr val="00B050"/>
                </a:solidFill>
                <a:effectLst>
                  <a:innerShdw blurRad="63500" dist="50800" dir="16200000">
                    <a:prstClr val="black">
                      <a:alpha val="40000"/>
                    </a:prstClr>
                  </a:innerShdw>
                </a:effectLst>
                <a:ea typeface="Arial" charset="0"/>
                <a:cs typeface="Arial" charset="0"/>
              </a:rPr>
              <a:t>trusted, nationally consistent, </a:t>
            </a:r>
            <a:r>
              <a:rPr lang="en-US" sz="2000" b="1" i="1" spc="-70" dirty="0" smtClean="0">
                <a:solidFill>
                  <a:srgbClr val="00B050"/>
                </a:solidFill>
                <a:effectLst>
                  <a:innerShdw blurRad="63500" dist="50800" dir="16200000">
                    <a:prstClr val="black">
                      <a:alpha val="40000"/>
                    </a:prstClr>
                  </a:innerShdw>
                </a:effectLst>
                <a:ea typeface="Arial" charset="0"/>
                <a:cs typeface="Arial" charset="0"/>
              </a:rPr>
              <a:t>authoritative</a:t>
            </a:r>
            <a:r>
              <a:rPr lang="en-US" sz="2000" b="1" i="1" spc="-70" dirty="0" smtClean="0">
                <a:solidFill>
                  <a:schemeClr val="bg1"/>
                </a:solidFill>
                <a:effectLst>
                  <a:innerShdw blurRad="63500" dist="50800" dir="16200000">
                    <a:prstClr val="black">
                      <a:alpha val="40000"/>
                    </a:prstClr>
                  </a:innerShdw>
                </a:effectLst>
                <a:ea typeface="Arial" charset="0"/>
                <a:cs typeface="Arial" charset="0"/>
              </a:rPr>
              <a:t>,</a:t>
            </a:r>
            <a:r>
              <a:rPr lang="en-US" sz="2000" b="1" spc="-70" dirty="0" smtClean="0">
                <a:solidFill>
                  <a:schemeClr val="bg1"/>
                </a:solidFill>
                <a:effectLst>
                  <a:innerShdw blurRad="63500" dist="50800" dir="16200000">
                    <a:prstClr val="black">
                      <a:alpha val="40000"/>
                    </a:prstClr>
                  </a:innerShdw>
                </a:effectLst>
                <a:ea typeface="Arial" charset="0"/>
                <a:cs typeface="Arial" charset="0"/>
              </a:rPr>
              <a:t> </a:t>
            </a:r>
            <a:r>
              <a:rPr lang="en-US" sz="2000" b="1" spc="-70" dirty="0">
                <a:solidFill>
                  <a:schemeClr val="bg1"/>
                </a:solidFill>
                <a:effectLst>
                  <a:innerShdw blurRad="63500" dist="50800" dir="16200000">
                    <a:prstClr val="black">
                      <a:alpha val="40000"/>
                    </a:prstClr>
                  </a:innerShdw>
                </a:effectLst>
                <a:ea typeface="Arial" charset="0"/>
                <a:cs typeface="Arial" charset="0"/>
              </a:rPr>
              <a:t>geographically enriched </a:t>
            </a:r>
            <a:r>
              <a:rPr lang="en-US" sz="2000" b="1" i="1" spc="-70" dirty="0">
                <a:solidFill>
                  <a:srgbClr val="00B050"/>
                </a:solidFill>
                <a:effectLst>
                  <a:innerShdw blurRad="63500" dist="50800" dir="16200000">
                    <a:prstClr val="black">
                      <a:alpha val="40000"/>
                    </a:prstClr>
                  </a:innerShdw>
                </a:effectLst>
                <a:ea typeface="Arial" charset="0"/>
                <a:cs typeface="Arial" charset="0"/>
              </a:rPr>
              <a:t>social, economic, environmental </a:t>
            </a:r>
            <a:r>
              <a:rPr lang="en-US" sz="2000" b="1" spc="-70" dirty="0">
                <a:solidFill>
                  <a:schemeClr val="bg1"/>
                </a:solidFill>
                <a:effectLst>
                  <a:innerShdw blurRad="63500" dist="50800" dir="16200000">
                    <a:prstClr val="black">
                      <a:alpha val="40000"/>
                    </a:prstClr>
                  </a:innerShdw>
                </a:effectLst>
                <a:ea typeface="Arial" charset="0"/>
                <a:cs typeface="Arial" charset="0"/>
              </a:rPr>
              <a:t>and</a:t>
            </a:r>
            <a:r>
              <a:rPr lang="en-US" sz="2000" b="1" i="1" spc="-70" dirty="0">
                <a:solidFill>
                  <a:srgbClr val="00B050"/>
                </a:solidFill>
                <a:effectLst>
                  <a:innerShdw blurRad="63500" dist="50800" dir="16200000">
                    <a:prstClr val="black">
                      <a:alpha val="40000"/>
                    </a:prstClr>
                  </a:innerShdw>
                </a:effectLst>
                <a:ea typeface="Arial" charset="0"/>
                <a:cs typeface="Arial" charset="0"/>
              </a:rPr>
              <a:t> </a:t>
            </a:r>
            <a:r>
              <a:rPr lang="en-US" sz="2000" b="1" spc="-70" dirty="0">
                <a:solidFill>
                  <a:schemeClr val="bg1"/>
                </a:solidFill>
                <a:effectLst>
                  <a:innerShdw blurRad="63500" dist="50800" dir="16200000">
                    <a:prstClr val="black">
                      <a:alpha val="40000"/>
                    </a:prstClr>
                  </a:innerShdw>
                </a:effectLst>
                <a:ea typeface="Arial" charset="0"/>
                <a:cs typeface="Arial" charset="0"/>
              </a:rPr>
              <a:t>other </a:t>
            </a:r>
            <a:r>
              <a:rPr lang="en-US" sz="2000" b="1" i="1" spc="-70" dirty="0">
                <a:solidFill>
                  <a:srgbClr val="00B050"/>
                </a:solidFill>
                <a:effectLst>
                  <a:innerShdw blurRad="63500" dist="50800" dir="16200000">
                    <a:prstClr val="black">
                      <a:alpha val="40000"/>
                    </a:prstClr>
                  </a:innerShdw>
                </a:effectLst>
                <a:ea typeface="Arial" charset="0"/>
                <a:cs typeface="Arial" charset="0"/>
              </a:rPr>
              <a:t>data </a:t>
            </a:r>
            <a:r>
              <a:rPr lang="en-US" sz="2000" b="1" spc="-70" dirty="0">
                <a:solidFill>
                  <a:schemeClr val="bg1"/>
                </a:solidFill>
                <a:effectLst>
                  <a:innerShdw blurRad="63500" dist="50800" dir="16200000">
                    <a:prstClr val="black">
                      <a:alpha val="40000"/>
                    </a:prstClr>
                  </a:innerShdw>
                </a:effectLst>
                <a:ea typeface="Arial" charset="0"/>
                <a:cs typeface="Arial" charset="0"/>
              </a:rPr>
              <a:t>for understanding and decision making</a:t>
            </a:r>
            <a:r>
              <a:rPr lang="en-US" sz="2000" b="1" spc="-70" dirty="0" smtClean="0">
                <a:solidFill>
                  <a:schemeClr val="bg1"/>
                </a:solidFill>
                <a:effectLst>
                  <a:innerShdw blurRad="63500" dist="50800" dir="16200000">
                    <a:prstClr val="black">
                      <a:alpha val="40000"/>
                    </a:prstClr>
                  </a:innerShdw>
                </a:effectLst>
                <a:ea typeface="Arial" charset="0"/>
                <a:cs typeface="Arial" charset="0"/>
              </a:rPr>
              <a:t>.</a:t>
            </a:r>
            <a:r>
              <a:rPr lang="en-US" sz="2000" dirty="0" smtClean="0"/>
              <a:t>                  </a:t>
            </a:r>
          </a:p>
        </p:txBody>
      </p:sp>
      <p:sp>
        <p:nvSpPr>
          <p:cNvPr id="27" name="TextBox 26"/>
          <p:cNvSpPr txBox="1"/>
          <p:nvPr/>
        </p:nvSpPr>
        <p:spPr>
          <a:xfrm>
            <a:off x="493776" y="5541264"/>
            <a:ext cx="666401" cy="369332"/>
          </a:xfrm>
          <a:prstGeom prst="rect">
            <a:avLst/>
          </a:prstGeom>
          <a:noFill/>
        </p:spPr>
        <p:txBody>
          <a:bodyPr wrap="none" rtlCol="0">
            <a:spAutoFit/>
          </a:bodyPr>
          <a:lstStyle/>
          <a:p>
            <a:r>
              <a:rPr lang="en-US" dirty="0" smtClean="0"/>
              <a:t>DATA</a:t>
            </a:r>
            <a:endParaRPr lang="en-US" dirty="0"/>
          </a:p>
        </p:txBody>
      </p:sp>
      <p:grpSp>
        <p:nvGrpSpPr>
          <p:cNvPr id="43" name="Group 42"/>
          <p:cNvGrpSpPr/>
          <p:nvPr/>
        </p:nvGrpSpPr>
        <p:grpSpPr>
          <a:xfrm>
            <a:off x="-23488" y="4060084"/>
            <a:ext cx="1659669" cy="887904"/>
            <a:chOff x="-23488" y="4060084"/>
            <a:chExt cx="1659669" cy="887904"/>
          </a:xfrm>
        </p:grpSpPr>
        <p:pic>
          <p:nvPicPr>
            <p:cNvPr id="16" name="Picture 1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488" y="4060084"/>
              <a:ext cx="1646321" cy="583885"/>
            </a:xfrm>
            <a:prstGeom prst="rect">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a:off x="-23488" y="4540983"/>
              <a:ext cx="1646321" cy="407005"/>
            </a:xfrm>
            <a:prstGeom prst="rect">
              <a:avLst/>
            </a:prstGeom>
            <a:gradFill>
              <a:gsLst>
                <a:gs pos="25000">
                  <a:srgbClr val="466D2C"/>
                </a:gs>
                <a:gs pos="0">
                  <a:schemeClr val="tx1"/>
                </a:gs>
                <a:gs pos="50000">
                  <a:schemeClr val="accent6">
                    <a:lumMod val="75000"/>
                  </a:schemeClr>
                </a:gs>
                <a:gs pos="100000">
                  <a:srgbClr val="3BB54A"/>
                </a:gs>
              </a:gsLst>
            </a:gradFill>
          </p:spPr>
          <p:style>
            <a:lnRef idx="0">
              <a:schemeClr val="dk1"/>
            </a:lnRef>
            <a:fillRef idx="3">
              <a:schemeClr val="dk1"/>
            </a:fillRef>
            <a:effectRef idx="3">
              <a:schemeClr val="dk1"/>
            </a:effectRef>
            <a:fontRef idx="minor">
              <a:schemeClr val="lt1"/>
            </a:fontRef>
          </p:style>
          <p:txBody>
            <a:bodyPr rtlCol="0" anchor="ctr"/>
            <a:lstStyle/>
            <a:p>
              <a:pPr marL="58738" indent="-55563"/>
              <a:r>
                <a:rPr lang="en-US" sz="2000" b="1" i="1" spc="-70" dirty="0">
                  <a:solidFill>
                    <a:schemeClr val="bg1"/>
                  </a:solidFill>
                  <a:effectLst>
                    <a:innerShdw blurRad="63500" dist="50800" dir="16200000">
                      <a:prstClr val="black">
                        <a:alpha val="40000"/>
                      </a:prstClr>
                    </a:innerShdw>
                  </a:effectLst>
                  <a:ea typeface="Arial" charset="0"/>
                  <a:cs typeface="Arial" charset="0"/>
                </a:rPr>
                <a:t> </a:t>
              </a:r>
              <a:r>
                <a:rPr lang="en-US" sz="2000" b="1" i="1" spc="-70" dirty="0" smtClean="0">
                  <a:solidFill>
                    <a:schemeClr val="bg1"/>
                  </a:solidFill>
                  <a:effectLst>
                    <a:innerShdw blurRad="63500" dist="50800" dir="16200000">
                      <a:prstClr val="black">
                        <a:alpha val="40000"/>
                      </a:prstClr>
                    </a:innerShdw>
                  </a:effectLst>
                  <a:ea typeface="Arial" charset="0"/>
                  <a:cs typeface="Arial" charset="0"/>
                </a:rPr>
                <a:t>     </a:t>
              </a:r>
              <a:r>
                <a:rPr lang="en-US" sz="1200" b="1" i="1" spc="-70" dirty="0" smtClean="0">
                  <a:solidFill>
                    <a:schemeClr val="bg1"/>
                  </a:solidFill>
                  <a:effectLst>
                    <a:innerShdw blurRad="63500" dist="50800" dir="16200000">
                      <a:prstClr val="black">
                        <a:alpha val="40000"/>
                      </a:prstClr>
                    </a:innerShdw>
                  </a:effectLst>
                  <a:ea typeface="Arial" charset="0"/>
                  <a:cs typeface="Arial" charset="0"/>
                </a:rPr>
                <a:t>Data Services</a:t>
              </a:r>
              <a:r>
                <a:rPr lang="en-US" sz="1200" dirty="0" smtClean="0"/>
                <a:t>                  </a:t>
              </a:r>
              <a:endParaRPr lang="en-US" sz="1600" dirty="0" smtClean="0"/>
            </a:p>
          </p:txBody>
        </p:sp>
        <p:pic>
          <p:nvPicPr>
            <p:cNvPr id="9" name="Picture 8" descr="Screen Shot 2016-04-19 at 6.58.03 AM.jpg"/>
            <p:cNvPicPr>
              <a:picLocks noChangeAspect="1"/>
            </p:cNvPicPr>
            <p:nvPr/>
          </p:nvPicPr>
          <p:blipFill rotWithShape="1">
            <a:blip r:embed="rId8" cstate="print">
              <a:duotone>
                <a:prstClr val="black"/>
                <a:schemeClr val="accent6">
                  <a:tint val="45000"/>
                  <a:satMod val="400000"/>
                </a:schemeClr>
              </a:duotone>
              <a:alphaModFix/>
              <a:extLst>
                <a:ext uri="{28A0092B-C50C-407E-A947-70E740481C1C}">
                  <a14:useLocalDpi xmlns:a14="http://schemas.microsoft.com/office/drawing/2010/main"/>
                </a:ext>
              </a:extLst>
            </a:blip>
            <a:srcRect t="1" r="65265" b="39740"/>
            <a:stretch/>
          </p:blipFill>
          <p:spPr>
            <a:xfrm>
              <a:off x="35219" y="4663991"/>
              <a:ext cx="221613" cy="196848"/>
            </a:xfrm>
            <a:prstGeom prst="roundRect">
              <a:avLst>
                <a:gd name="adj" fmla="val 8594"/>
              </a:avLst>
            </a:prstGeom>
            <a:solidFill>
              <a:srgbClr val="FFFFFF">
                <a:shade val="85000"/>
              </a:srgbClr>
            </a:solidFill>
            <a:ln>
              <a:noFill/>
            </a:ln>
            <a:effectLst>
              <a:glow rad="63500">
                <a:schemeClr val="accent3">
                  <a:satMod val="175000"/>
                  <a:alpha val="40000"/>
                </a:schemeClr>
              </a:glow>
              <a:innerShdw blurRad="114300">
                <a:schemeClr val="accent6"/>
              </a:innerShdw>
              <a:reflection blurRad="6350" stA="52000" endA="300" endPos="35000" dir="5400000" sy="-100000" algn="bl" rotWithShape="0"/>
            </a:effectLst>
            <a:scene3d>
              <a:camera prst="orthographicFront"/>
              <a:lightRig rig="soft" dir="t"/>
            </a:scene3d>
            <a:sp3d prstMaterial="metal"/>
          </p:spPr>
        </p:pic>
        <p:cxnSp>
          <p:nvCxnSpPr>
            <p:cNvPr id="31" name="Straight Connector 30"/>
            <p:cNvCxnSpPr/>
            <p:nvPr/>
          </p:nvCxnSpPr>
          <p:spPr>
            <a:xfrm>
              <a:off x="-10140" y="4570624"/>
              <a:ext cx="1646321" cy="8777"/>
            </a:xfrm>
            <a:prstGeom prst="line">
              <a:avLst/>
            </a:prstGeom>
            <a:ln w="60325">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a:xfrm>
            <a:off x="7082224" y="4878617"/>
            <a:ext cx="2057400" cy="274637"/>
          </a:xfrm>
        </p:spPr>
        <p:txBody>
          <a:bodyPr/>
          <a:lstStyle/>
          <a:p>
            <a:fld id="{C1143F85-D312-184F-9C08-8081E9346C9F}" type="slidenum">
              <a:rPr lang="en-US" b="1" smtClean="0">
                <a:solidFill>
                  <a:schemeClr val="bg1"/>
                </a:solidFill>
              </a:rPr>
              <a:t>19</a:t>
            </a:fld>
            <a:endParaRPr lang="en-US" b="1" dirty="0">
              <a:solidFill>
                <a:schemeClr val="bg1"/>
              </a:solidFill>
            </a:endParaRPr>
          </a:p>
        </p:txBody>
      </p:sp>
      <p:sp>
        <p:nvSpPr>
          <p:cNvPr id="39" name="Rounded Rectangle 38"/>
          <p:cNvSpPr/>
          <p:nvPr/>
        </p:nvSpPr>
        <p:spPr>
          <a:xfrm>
            <a:off x="635659" y="550115"/>
            <a:ext cx="1125128" cy="339250"/>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dirty="0" smtClean="0">
                <a:effectLst>
                  <a:outerShdw blurRad="50800" dist="76200" dir="2700000" algn="tl" rotWithShape="0">
                    <a:prstClr val="black">
                      <a:alpha val="40000"/>
                    </a:prstClr>
                  </a:outerShdw>
                </a:effectLst>
              </a:rPr>
              <a:t>Search</a:t>
            </a:r>
            <a:endParaRPr lang="en-US" sz="2000" dirty="0" smtClean="0"/>
          </a:p>
        </p:txBody>
      </p:sp>
      <p:sp>
        <p:nvSpPr>
          <p:cNvPr id="41" name="Rounded Rectangle 40"/>
          <p:cNvSpPr/>
          <p:nvPr/>
        </p:nvSpPr>
        <p:spPr>
          <a:xfrm>
            <a:off x="3789603" y="1795480"/>
            <a:ext cx="768465" cy="324464"/>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smtClean="0">
                <a:effectLst>
                  <a:outerShdw blurRad="50800" dist="76200" dir="2700000" algn="tl" rotWithShape="0">
                    <a:prstClr val="black">
                      <a:alpha val="40000"/>
                    </a:prstClr>
                  </a:outerShdw>
                </a:effectLst>
              </a:rPr>
              <a:t>Find</a:t>
            </a:r>
            <a:endParaRPr lang="en-US" sz="2000" dirty="0" smtClean="0"/>
          </a:p>
        </p:txBody>
      </p:sp>
      <p:grpSp>
        <p:nvGrpSpPr>
          <p:cNvPr id="56" name="Group 55"/>
          <p:cNvGrpSpPr/>
          <p:nvPr/>
        </p:nvGrpSpPr>
        <p:grpSpPr>
          <a:xfrm>
            <a:off x="5863022" y="2586108"/>
            <a:ext cx="3302320" cy="2057400"/>
            <a:chOff x="5863022" y="2586108"/>
            <a:chExt cx="3302320" cy="2057400"/>
          </a:xfrm>
        </p:grpSpPr>
        <p:pic>
          <p:nvPicPr>
            <p:cNvPr id="26" name="Picture 25"/>
            <p:cNvPicPr>
              <a:picLocks/>
            </p:cNvPicPr>
            <p:nvPr/>
          </p:nvPicPr>
          <p:blipFill>
            <a:blip r:embed="rId9" cstate="email">
              <a:alphaModFix/>
              <a:extLst>
                <a:ext uri="{28A0092B-C50C-407E-A947-70E740481C1C}">
                  <a14:useLocalDpi xmlns:a14="http://schemas.microsoft.com/office/drawing/2010/main"/>
                </a:ext>
              </a:extLst>
            </a:blip>
            <a:stretch>
              <a:fillRect/>
            </a:stretch>
          </p:blipFill>
          <p:spPr>
            <a:xfrm>
              <a:off x="6513582" y="2586108"/>
              <a:ext cx="2651760" cy="2057400"/>
            </a:xfrm>
            <a:prstGeom prst="rect">
              <a:avLst/>
            </a:prstGeom>
            <a:effectLst>
              <a:glow rad="63500">
                <a:schemeClr val="accent1">
                  <a:lumMod val="40000"/>
                  <a:lumOff val="60000"/>
                  <a:alpha val="40000"/>
                </a:schemeClr>
              </a:glow>
            </a:effectLst>
            <a:scene3d>
              <a:camera prst="isometricTopUp">
                <a:rot lat="17647588" lon="18696635" rev="2778000"/>
              </a:camera>
              <a:lightRig rig="freezing" dir="t"/>
            </a:scene3d>
            <a:sp3d prstMaterial="clear"/>
          </p:spPr>
        </p:pic>
        <p:sp>
          <p:nvSpPr>
            <p:cNvPr id="51" name="Left-Right Arrow Callout 50"/>
            <p:cNvSpPr/>
            <p:nvPr/>
          </p:nvSpPr>
          <p:spPr>
            <a:xfrm>
              <a:off x="5863022" y="3785026"/>
              <a:ext cx="2247901" cy="227786"/>
            </a:xfrm>
            <a:prstGeom prst="leftRightArrowCallout">
              <a:avLst>
                <a:gd name="adj1" fmla="val 25000"/>
                <a:gd name="adj2" fmla="val 25000"/>
                <a:gd name="adj3" fmla="val 25000"/>
                <a:gd name="adj4" fmla="val 76621"/>
              </a:avLst>
            </a:prstGeom>
            <a:gradFill flip="none" rotWithShape="1">
              <a:gsLst>
                <a:gs pos="0">
                  <a:schemeClr val="accent1">
                    <a:lumMod val="89000"/>
                    <a:alpha val="86000"/>
                  </a:schemeClr>
                </a:gs>
                <a:gs pos="23000">
                  <a:schemeClr val="accent1">
                    <a:lumMod val="89000"/>
                    <a:alpha val="85000"/>
                  </a:schemeClr>
                </a:gs>
                <a:gs pos="69000">
                  <a:schemeClr val="accent1">
                    <a:lumMod val="75000"/>
                    <a:alpha val="82000"/>
                  </a:schemeClr>
                </a:gs>
                <a:gs pos="97000">
                  <a:schemeClr val="accent1">
                    <a:lumMod val="70000"/>
                    <a:alpha val="90000"/>
                  </a:schemeClr>
                </a:gs>
              </a:gsLst>
              <a:path path="circle">
                <a:fillToRect l="50000" t="50000" r="50000" b="50000"/>
              </a:path>
              <a:tileRect/>
            </a:gradFill>
            <a:ln w="0">
              <a:solidFill>
                <a:schemeClr val="tx1"/>
              </a:solidFill>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tlCol="0" anchor="ctr"/>
            <a:lstStyle/>
            <a:p>
              <a:pPr marL="6350" algn="ctr"/>
              <a:r>
                <a:rPr lang="en-US" sz="1400" dirty="0" smtClean="0">
                  <a:effectLst>
                    <a:outerShdw blurRad="50800" dist="76200" dir="2700000" algn="tl" rotWithShape="0">
                      <a:prstClr val="black">
                        <a:alpha val="40000"/>
                      </a:prstClr>
                    </a:outerShdw>
                  </a:effectLst>
                </a:rPr>
                <a:t>Communications</a:t>
              </a:r>
              <a:endParaRPr lang="en-US" sz="1200" dirty="0" smtClean="0"/>
            </a:p>
          </p:txBody>
        </p:sp>
      </p:grpSp>
      <p:grpSp>
        <p:nvGrpSpPr>
          <p:cNvPr id="55" name="Group 54" descr="Presentation Author/Graphics:&#10;Eldrich L. Frazier&#10;Federal Geographic Data Committee&#10;http://www.fgdc.gov"/>
          <p:cNvGrpSpPr/>
          <p:nvPr/>
        </p:nvGrpSpPr>
        <p:grpSpPr>
          <a:xfrm>
            <a:off x="5863022" y="1880756"/>
            <a:ext cx="3259304" cy="2057400"/>
            <a:chOff x="5863022" y="1880756"/>
            <a:chExt cx="3259304" cy="2057400"/>
          </a:xfrm>
        </p:grpSpPr>
        <p:pic>
          <p:nvPicPr>
            <p:cNvPr id="24" name="Picture 23"/>
            <p:cNvPicPr>
              <a:picLocks/>
            </p:cNvPicPr>
            <p:nvPr/>
          </p:nvPicPr>
          <p:blipFill>
            <a:blip r:embed="rId10" cstate="email">
              <a:alphaModFix/>
              <a:extLst>
                <a:ext uri="{28A0092B-C50C-407E-A947-70E740481C1C}">
                  <a14:useLocalDpi xmlns:a14="http://schemas.microsoft.com/office/drawing/2010/main"/>
                </a:ext>
              </a:extLst>
            </a:blip>
            <a:stretch>
              <a:fillRect/>
            </a:stretch>
          </p:blipFill>
          <p:spPr>
            <a:xfrm>
              <a:off x="6470566" y="1880756"/>
              <a:ext cx="2651760" cy="2057400"/>
            </a:xfrm>
            <a:prstGeom prst="rect">
              <a:avLst/>
            </a:prstGeom>
            <a:effectLst>
              <a:glow rad="63500">
                <a:schemeClr val="accent1">
                  <a:lumMod val="40000"/>
                  <a:lumOff val="60000"/>
                  <a:alpha val="40000"/>
                </a:schemeClr>
              </a:glow>
            </a:effectLst>
            <a:scene3d>
              <a:camera prst="isometricTopUp">
                <a:rot lat="17647588" lon="18696635" rev="2778000"/>
              </a:camera>
              <a:lightRig rig="freezing" dir="t"/>
            </a:scene3d>
            <a:sp3d prstMaterial="clear"/>
          </p:spPr>
        </p:pic>
        <p:sp>
          <p:nvSpPr>
            <p:cNvPr id="50" name="Left-Right Arrow Callout 49"/>
            <p:cNvSpPr/>
            <p:nvPr/>
          </p:nvSpPr>
          <p:spPr>
            <a:xfrm>
              <a:off x="5863022" y="3145816"/>
              <a:ext cx="2247901" cy="227786"/>
            </a:xfrm>
            <a:prstGeom prst="leftRightArrowCallout">
              <a:avLst>
                <a:gd name="adj1" fmla="val 25000"/>
                <a:gd name="adj2" fmla="val 25000"/>
                <a:gd name="adj3" fmla="val 25000"/>
                <a:gd name="adj4" fmla="val 76621"/>
              </a:avLst>
            </a:prstGeom>
            <a:gradFill flip="none" rotWithShape="1">
              <a:gsLst>
                <a:gs pos="0">
                  <a:schemeClr val="accent1">
                    <a:lumMod val="89000"/>
                    <a:alpha val="86000"/>
                  </a:schemeClr>
                </a:gs>
                <a:gs pos="23000">
                  <a:schemeClr val="accent1">
                    <a:lumMod val="89000"/>
                    <a:alpha val="85000"/>
                  </a:schemeClr>
                </a:gs>
                <a:gs pos="69000">
                  <a:schemeClr val="accent1">
                    <a:lumMod val="75000"/>
                    <a:alpha val="82000"/>
                  </a:schemeClr>
                </a:gs>
                <a:gs pos="97000">
                  <a:schemeClr val="accent1">
                    <a:lumMod val="70000"/>
                    <a:alpha val="90000"/>
                  </a:schemeClr>
                </a:gs>
              </a:gsLst>
              <a:path path="circle">
                <a:fillToRect l="50000" t="50000" r="50000" b="50000"/>
              </a:path>
              <a:tileRect/>
            </a:gradFill>
            <a:ln w="0">
              <a:solidFill>
                <a:schemeClr val="tx1"/>
              </a:solidFill>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tlCol="0" anchor="ctr"/>
            <a:lstStyle/>
            <a:p>
              <a:pPr marL="6350" algn="ctr"/>
              <a:r>
                <a:rPr lang="en-US" sz="1400" dirty="0" smtClean="0">
                  <a:effectLst>
                    <a:outerShdw blurRad="50800" dist="76200" dir="2700000" algn="tl" rotWithShape="0">
                      <a:prstClr val="black">
                        <a:alpha val="40000"/>
                      </a:prstClr>
                    </a:outerShdw>
                  </a:effectLst>
                </a:rPr>
                <a:t>Land Management</a:t>
              </a:r>
              <a:endParaRPr lang="en-US" sz="1200" dirty="0" smtClean="0"/>
            </a:p>
          </p:txBody>
        </p:sp>
      </p:grpSp>
      <p:grpSp>
        <p:nvGrpSpPr>
          <p:cNvPr id="54" name="Group 53" descr="Presentation Author/Graphics:&#10;Eldrich L. Frazier&#10;Federal Geographic Data Committee&#10;http://www.fgdc.gov"/>
          <p:cNvGrpSpPr/>
          <p:nvPr/>
        </p:nvGrpSpPr>
        <p:grpSpPr>
          <a:xfrm>
            <a:off x="5863023" y="1196821"/>
            <a:ext cx="3276601" cy="2057400"/>
            <a:chOff x="5863023" y="1196821"/>
            <a:chExt cx="3276601" cy="2057400"/>
          </a:xfrm>
        </p:grpSpPr>
        <p:pic>
          <p:nvPicPr>
            <p:cNvPr id="22" name="Picture 21"/>
            <p:cNvPicPr>
              <a:picLocks/>
            </p:cNvPicPr>
            <p:nvPr/>
          </p:nvPicPr>
          <p:blipFill>
            <a:blip r:embed="rId11" cstate="email">
              <a:alphaModFix/>
              <a:extLst>
                <a:ext uri="{28A0092B-C50C-407E-A947-70E740481C1C}">
                  <a14:useLocalDpi xmlns:a14="http://schemas.microsoft.com/office/drawing/2010/main"/>
                </a:ext>
              </a:extLst>
            </a:blip>
            <a:stretch>
              <a:fillRect/>
            </a:stretch>
          </p:blipFill>
          <p:spPr>
            <a:xfrm>
              <a:off x="6487864" y="1196821"/>
              <a:ext cx="2651760" cy="2057400"/>
            </a:xfrm>
            <a:prstGeom prst="rect">
              <a:avLst/>
            </a:prstGeom>
            <a:effectLst>
              <a:glow rad="63500">
                <a:schemeClr val="accent1">
                  <a:lumMod val="40000"/>
                  <a:lumOff val="60000"/>
                  <a:alpha val="40000"/>
                </a:schemeClr>
              </a:glow>
            </a:effectLst>
            <a:scene3d>
              <a:camera prst="isometricTopUp">
                <a:rot lat="17647588" lon="18696635" rev="2778000"/>
              </a:camera>
              <a:lightRig rig="freezing" dir="t"/>
            </a:scene3d>
            <a:sp3d prstMaterial="clear"/>
          </p:spPr>
        </p:pic>
        <p:sp>
          <p:nvSpPr>
            <p:cNvPr id="49" name="Left-Right Arrow Callout 48"/>
            <p:cNvSpPr/>
            <p:nvPr/>
          </p:nvSpPr>
          <p:spPr>
            <a:xfrm>
              <a:off x="5863023" y="2458838"/>
              <a:ext cx="2247901" cy="227786"/>
            </a:xfrm>
            <a:prstGeom prst="leftRightArrowCallout">
              <a:avLst>
                <a:gd name="adj1" fmla="val 25000"/>
                <a:gd name="adj2" fmla="val 25000"/>
                <a:gd name="adj3" fmla="val 25000"/>
                <a:gd name="adj4" fmla="val 76621"/>
              </a:avLst>
            </a:prstGeom>
            <a:gradFill flip="none" rotWithShape="1">
              <a:gsLst>
                <a:gs pos="0">
                  <a:schemeClr val="accent1">
                    <a:lumMod val="89000"/>
                    <a:alpha val="86000"/>
                  </a:schemeClr>
                </a:gs>
                <a:gs pos="23000">
                  <a:schemeClr val="accent1">
                    <a:lumMod val="89000"/>
                    <a:alpha val="85000"/>
                  </a:schemeClr>
                </a:gs>
                <a:gs pos="69000">
                  <a:schemeClr val="accent1">
                    <a:lumMod val="75000"/>
                    <a:alpha val="82000"/>
                  </a:schemeClr>
                </a:gs>
                <a:gs pos="97000">
                  <a:schemeClr val="accent1">
                    <a:lumMod val="70000"/>
                    <a:alpha val="90000"/>
                  </a:schemeClr>
                </a:gs>
              </a:gsLst>
              <a:path path="circle">
                <a:fillToRect l="50000" t="50000" r="50000" b="50000"/>
              </a:path>
              <a:tileRect/>
            </a:gradFill>
            <a:ln w="0">
              <a:solidFill>
                <a:schemeClr val="tx1"/>
              </a:solidFill>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tlCol="0" anchor="ctr"/>
            <a:lstStyle/>
            <a:p>
              <a:pPr marL="6350" algn="ctr"/>
              <a:r>
                <a:rPr lang="en-US" sz="1400" dirty="0" smtClean="0">
                  <a:effectLst>
                    <a:outerShdw blurRad="50800" dist="76200" dir="2700000" algn="tl" rotWithShape="0">
                      <a:prstClr val="black">
                        <a:alpha val="40000"/>
                      </a:prstClr>
                    </a:outerShdw>
                  </a:effectLst>
                </a:rPr>
                <a:t>Climate </a:t>
              </a:r>
              <a:r>
                <a:rPr lang="en-US" sz="1400" dirty="0" err="1" smtClean="0">
                  <a:effectLst>
                    <a:outerShdw blurRad="50800" dist="76200" dir="2700000" algn="tl" rotWithShape="0">
                      <a:prstClr val="black">
                        <a:alpha val="40000"/>
                      </a:prstClr>
                    </a:outerShdw>
                  </a:effectLst>
                </a:rPr>
                <a:t>Forcasting</a:t>
              </a:r>
              <a:endParaRPr lang="en-US" sz="1200" dirty="0" smtClean="0"/>
            </a:p>
          </p:txBody>
        </p:sp>
      </p:grpSp>
      <p:grpSp>
        <p:nvGrpSpPr>
          <p:cNvPr id="53" name="Group 52" descr="Presentation Author/Graphics:&#10;Eldrich L. Frazier&#10;Federal Geographic Data Committee&#10;http://www.fgdc.gov"/>
          <p:cNvGrpSpPr/>
          <p:nvPr/>
        </p:nvGrpSpPr>
        <p:grpSpPr>
          <a:xfrm>
            <a:off x="5878919" y="550115"/>
            <a:ext cx="3132502" cy="2057400"/>
            <a:chOff x="5878919" y="550115"/>
            <a:chExt cx="3132502" cy="2057400"/>
          </a:xfrm>
        </p:grpSpPr>
        <p:pic>
          <p:nvPicPr>
            <p:cNvPr id="20" name="Picture 19"/>
            <p:cNvPicPr>
              <a:picLocks/>
            </p:cNvPicPr>
            <p:nvPr/>
          </p:nvPicPr>
          <p:blipFill>
            <a:blip r:embed="rId12" cstate="email">
              <a:alphaModFix/>
              <a:extLst>
                <a:ext uri="{28A0092B-C50C-407E-A947-70E740481C1C}">
                  <a14:useLocalDpi xmlns:a14="http://schemas.microsoft.com/office/drawing/2010/main"/>
                </a:ext>
              </a:extLst>
            </a:blip>
            <a:stretch>
              <a:fillRect/>
            </a:stretch>
          </p:blipFill>
          <p:spPr>
            <a:xfrm>
              <a:off x="6359661" y="550115"/>
              <a:ext cx="2651760" cy="2057400"/>
            </a:xfrm>
            <a:prstGeom prst="rect">
              <a:avLst/>
            </a:prstGeom>
            <a:effectLst>
              <a:glow rad="63500">
                <a:schemeClr val="accent1">
                  <a:lumMod val="40000"/>
                  <a:lumOff val="60000"/>
                  <a:alpha val="40000"/>
                </a:schemeClr>
              </a:glow>
            </a:effectLst>
            <a:scene3d>
              <a:camera prst="isometricTopUp">
                <a:rot lat="17647588" lon="18696635" rev="2778000"/>
              </a:camera>
              <a:lightRig rig="freezing" dir="t"/>
            </a:scene3d>
            <a:sp3d prstMaterial="clear"/>
          </p:spPr>
        </p:pic>
        <p:sp>
          <p:nvSpPr>
            <p:cNvPr id="48" name="Left-Right Arrow Callout 47"/>
            <p:cNvSpPr/>
            <p:nvPr/>
          </p:nvSpPr>
          <p:spPr>
            <a:xfrm>
              <a:off x="5878919" y="1805129"/>
              <a:ext cx="2247901" cy="227786"/>
            </a:xfrm>
            <a:prstGeom prst="leftRightArrowCallout">
              <a:avLst>
                <a:gd name="adj1" fmla="val 25000"/>
                <a:gd name="adj2" fmla="val 25000"/>
                <a:gd name="adj3" fmla="val 25000"/>
                <a:gd name="adj4" fmla="val 76621"/>
              </a:avLst>
            </a:prstGeom>
            <a:gradFill flip="none" rotWithShape="1">
              <a:gsLst>
                <a:gs pos="0">
                  <a:schemeClr val="accent1">
                    <a:lumMod val="89000"/>
                    <a:alpha val="86000"/>
                  </a:schemeClr>
                </a:gs>
                <a:gs pos="23000">
                  <a:schemeClr val="accent1">
                    <a:lumMod val="89000"/>
                    <a:alpha val="85000"/>
                  </a:schemeClr>
                </a:gs>
                <a:gs pos="69000">
                  <a:schemeClr val="accent1">
                    <a:lumMod val="75000"/>
                    <a:alpha val="82000"/>
                  </a:schemeClr>
                </a:gs>
                <a:gs pos="97000">
                  <a:schemeClr val="accent1">
                    <a:lumMod val="70000"/>
                    <a:alpha val="90000"/>
                  </a:schemeClr>
                </a:gs>
              </a:gsLst>
              <a:path path="circle">
                <a:fillToRect l="50000" t="50000" r="50000" b="50000"/>
              </a:path>
              <a:tileRect/>
            </a:gradFill>
            <a:ln w="0">
              <a:solidFill>
                <a:schemeClr val="tx1"/>
              </a:solidFill>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tlCol="0" anchor="ctr"/>
            <a:lstStyle/>
            <a:p>
              <a:pPr marL="6350" algn="ctr"/>
              <a:r>
                <a:rPr lang="en-US" sz="1400" dirty="0" smtClean="0">
                  <a:effectLst>
                    <a:outerShdw blurRad="50800" dist="76200" dir="2700000" algn="tl" rotWithShape="0">
                      <a:prstClr val="black">
                        <a:alpha val="40000"/>
                      </a:prstClr>
                    </a:outerShdw>
                  </a:effectLst>
                </a:rPr>
                <a:t>Flood Planning</a:t>
              </a:r>
              <a:endParaRPr lang="en-US" sz="1200" dirty="0" smtClean="0"/>
            </a:p>
          </p:txBody>
        </p:sp>
      </p:grpSp>
      <p:grpSp>
        <p:nvGrpSpPr>
          <p:cNvPr id="52" name="Group 51"/>
          <p:cNvGrpSpPr/>
          <p:nvPr/>
        </p:nvGrpSpPr>
        <p:grpSpPr>
          <a:xfrm>
            <a:off x="5904206" y="-90586"/>
            <a:ext cx="3129879" cy="2057400"/>
            <a:chOff x="5904206" y="-90586"/>
            <a:chExt cx="3129879" cy="2057400"/>
          </a:xfrm>
        </p:grpSpPr>
        <p:pic>
          <p:nvPicPr>
            <p:cNvPr id="17" name="Picture 16" title="National Hydrography Dataset"/>
            <p:cNvPicPr>
              <a:picLocks/>
            </p:cNvPicPr>
            <p:nvPr/>
          </p:nvPicPr>
          <p:blipFill>
            <a:blip r:embed="rId13" cstate="email">
              <a:alphaModFix/>
              <a:extLst>
                <a:ext uri="{28A0092B-C50C-407E-A947-70E740481C1C}">
                  <a14:useLocalDpi xmlns:a14="http://schemas.microsoft.com/office/drawing/2010/main"/>
                </a:ext>
              </a:extLst>
            </a:blip>
            <a:stretch>
              <a:fillRect/>
            </a:stretch>
          </p:blipFill>
          <p:spPr>
            <a:xfrm>
              <a:off x="6382325" y="-90586"/>
              <a:ext cx="2651760" cy="2057400"/>
            </a:xfrm>
            <a:prstGeom prst="rect">
              <a:avLst/>
            </a:prstGeom>
            <a:effectLst>
              <a:glow rad="63500">
                <a:schemeClr val="accent1">
                  <a:lumMod val="40000"/>
                  <a:lumOff val="60000"/>
                  <a:alpha val="40000"/>
                </a:schemeClr>
              </a:glow>
            </a:effectLst>
            <a:scene3d>
              <a:camera prst="isometricTopUp">
                <a:rot lat="17647588" lon="18696635" rev="2778000"/>
              </a:camera>
              <a:lightRig rig="freezing" dir="t"/>
            </a:scene3d>
            <a:sp3d prstMaterial="clear"/>
          </p:spPr>
        </p:pic>
        <p:sp>
          <p:nvSpPr>
            <p:cNvPr id="46" name="Left-Right Arrow Callout 45"/>
            <p:cNvSpPr/>
            <p:nvPr/>
          </p:nvSpPr>
          <p:spPr>
            <a:xfrm>
              <a:off x="5904206" y="1122794"/>
              <a:ext cx="2247901" cy="227786"/>
            </a:xfrm>
            <a:prstGeom prst="leftRightArrowCallout">
              <a:avLst>
                <a:gd name="adj1" fmla="val 25000"/>
                <a:gd name="adj2" fmla="val 25000"/>
                <a:gd name="adj3" fmla="val 25000"/>
                <a:gd name="adj4" fmla="val 76621"/>
              </a:avLst>
            </a:prstGeom>
            <a:gradFill flip="none" rotWithShape="1">
              <a:gsLst>
                <a:gs pos="0">
                  <a:schemeClr val="accent1">
                    <a:lumMod val="89000"/>
                    <a:alpha val="86000"/>
                  </a:schemeClr>
                </a:gs>
                <a:gs pos="23000">
                  <a:schemeClr val="accent1">
                    <a:lumMod val="89000"/>
                    <a:alpha val="85000"/>
                  </a:schemeClr>
                </a:gs>
                <a:gs pos="69000">
                  <a:schemeClr val="accent1">
                    <a:lumMod val="75000"/>
                    <a:alpha val="82000"/>
                  </a:schemeClr>
                </a:gs>
                <a:gs pos="97000">
                  <a:schemeClr val="accent1">
                    <a:lumMod val="70000"/>
                    <a:alpha val="90000"/>
                  </a:schemeClr>
                </a:gs>
              </a:gsLst>
              <a:path path="circle">
                <a:fillToRect l="50000" t="50000" r="50000" b="50000"/>
              </a:path>
              <a:tileRect/>
            </a:gradFill>
            <a:ln w="0">
              <a:solidFill>
                <a:schemeClr val="tx1"/>
              </a:solidFill>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tlCol="0" anchor="ctr"/>
            <a:lstStyle/>
            <a:p>
              <a:pPr marL="6350" algn="ctr"/>
              <a:r>
                <a:rPr lang="en-US" sz="1400" dirty="0" smtClean="0">
                  <a:effectLst>
                    <a:outerShdw blurRad="50800" dist="76200" dir="2700000" algn="tl" rotWithShape="0">
                      <a:prstClr val="black">
                        <a:alpha val="40000"/>
                      </a:prstClr>
                    </a:outerShdw>
                  </a:effectLst>
                </a:rPr>
                <a:t>Water Availability</a:t>
              </a:r>
              <a:endParaRPr lang="en-US" sz="1200" dirty="0" smtClean="0"/>
            </a:p>
          </p:txBody>
        </p:sp>
      </p:grpSp>
      <p:sp>
        <p:nvSpPr>
          <p:cNvPr id="40" name="Rounded Rectangle 39"/>
          <p:cNvSpPr/>
          <p:nvPr/>
        </p:nvSpPr>
        <p:spPr>
          <a:xfrm>
            <a:off x="5701207" y="377178"/>
            <a:ext cx="1009792" cy="336164"/>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dirty="0" smtClean="0">
                <a:effectLst>
                  <a:outerShdw blurRad="50800" dist="76200" dir="2700000" algn="tl" rotWithShape="0">
                    <a:prstClr val="black">
                      <a:alpha val="40000"/>
                    </a:prstClr>
                  </a:outerShdw>
                </a:effectLst>
              </a:rPr>
              <a:t>Use</a:t>
            </a:r>
            <a:endParaRPr lang="en-US" sz="2000" dirty="0" smtClean="0"/>
          </a:p>
        </p:txBody>
      </p:sp>
    </p:spTree>
    <p:extLst>
      <p:ext uri="{BB962C8B-B14F-4D97-AF65-F5344CB8AC3E}">
        <p14:creationId xmlns:p14="http://schemas.microsoft.com/office/powerpoint/2010/main" val="70250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1000"/>
                                        <p:tgtEl>
                                          <p:spTgt spid="40"/>
                                        </p:tgtEl>
                                      </p:cBhvr>
                                    </p:animEffect>
                                  </p:childTnLst>
                                </p:cTn>
                              </p:par>
                            </p:childTnLst>
                          </p:cTn>
                        </p:par>
                        <p:par>
                          <p:cTn id="16" fill="hold">
                            <p:stCondLst>
                              <p:cond delay="3000"/>
                            </p:stCondLst>
                            <p:childTnLst>
                              <p:par>
                                <p:cTn id="17" presetID="2" presetClass="entr" presetSubtype="8" accel="50000" decel="50000"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3000" fill="hold"/>
                                        <p:tgtEl>
                                          <p:spTgt spid="52"/>
                                        </p:tgtEl>
                                        <p:attrNameLst>
                                          <p:attrName>ppt_x</p:attrName>
                                        </p:attrNameLst>
                                      </p:cBhvr>
                                      <p:tavLst>
                                        <p:tav tm="0">
                                          <p:val>
                                            <p:strVal val="0-#ppt_w/2"/>
                                          </p:val>
                                        </p:tav>
                                        <p:tav tm="100000">
                                          <p:val>
                                            <p:strVal val="#ppt_x"/>
                                          </p:val>
                                        </p:tav>
                                      </p:tavLst>
                                    </p:anim>
                                    <p:anim calcmode="lin" valueType="num">
                                      <p:cBhvr additive="base">
                                        <p:cTn id="20" dur="3000" fill="hold"/>
                                        <p:tgtEl>
                                          <p:spTgt spid="52"/>
                                        </p:tgtEl>
                                        <p:attrNameLst>
                                          <p:attrName>ppt_y</p:attrName>
                                        </p:attrNameLst>
                                      </p:cBhvr>
                                      <p:tavLst>
                                        <p:tav tm="0">
                                          <p:val>
                                            <p:strVal val="#ppt_y"/>
                                          </p:val>
                                        </p:tav>
                                        <p:tav tm="100000">
                                          <p:val>
                                            <p:strVal val="#ppt_y"/>
                                          </p:val>
                                        </p:tav>
                                      </p:tavLst>
                                    </p:anim>
                                  </p:childTnLst>
                                </p:cTn>
                              </p:par>
                            </p:childTnLst>
                          </p:cTn>
                        </p:par>
                        <p:par>
                          <p:cTn id="21" fill="hold">
                            <p:stCondLst>
                              <p:cond delay="6000"/>
                            </p:stCondLst>
                            <p:childTnLst>
                              <p:par>
                                <p:cTn id="22" presetID="2" presetClass="entr" presetSubtype="8" accel="50000" decel="50000"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3000" fill="hold"/>
                                        <p:tgtEl>
                                          <p:spTgt spid="53"/>
                                        </p:tgtEl>
                                        <p:attrNameLst>
                                          <p:attrName>ppt_x</p:attrName>
                                        </p:attrNameLst>
                                      </p:cBhvr>
                                      <p:tavLst>
                                        <p:tav tm="0">
                                          <p:val>
                                            <p:strVal val="0-#ppt_w/2"/>
                                          </p:val>
                                        </p:tav>
                                        <p:tav tm="100000">
                                          <p:val>
                                            <p:strVal val="#ppt_x"/>
                                          </p:val>
                                        </p:tav>
                                      </p:tavLst>
                                    </p:anim>
                                    <p:anim calcmode="lin" valueType="num">
                                      <p:cBhvr additive="base">
                                        <p:cTn id="25" dur="3000" fill="hold"/>
                                        <p:tgtEl>
                                          <p:spTgt spid="53"/>
                                        </p:tgtEl>
                                        <p:attrNameLst>
                                          <p:attrName>ppt_y</p:attrName>
                                        </p:attrNameLst>
                                      </p:cBhvr>
                                      <p:tavLst>
                                        <p:tav tm="0">
                                          <p:val>
                                            <p:strVal val="#ppt_y"/>
                                          </p:val>
                                        </p:tav>
                                        <p:tav tm="100000">
                                          <p:val>
                                            <p:strVal val="#ppt_y"/>
                                          </p:val>
                                        </p:tav>
                                      </p:tavLst>
                                    </p:anim>
                                  </p:childTnLst>
                                </p:cTn>
                              </p:par>
                            </p:childTnLst>
                          </p:cTn>
                        </p:par>
                        <p:par>
                          <p:cTn id="26" fill="hold">
                            <p:stCondLst>
                              <p:cond delay="9000"/>
                            </p:stCondLst>
                            <p:childTnLst>
                              <p:par>
                                <p:cTn id="27" presetID="2" presetClass="entr" presetSubtype="8" accel="50000" decel="50000"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additive="base">
                                        <p:cTn id="29" dur="3000" fill="hold"/>
                                        <p:tgtEl>
                                          <p:spTgt spid="54"/>
                                        </p:tgtEl>
                                        <p:attrNameLst>
                                          <p:attrName>ppt_x</p:attrName>
                                        </p:attrNameLst>
                                      </p:cBhvr>
                                      <p:tavLst>
                                        <p:tav tm="0">
                                          <p:val>
                                            <p:strVal val="0-#ppt_w/2"/>
                                          </p:val>
                                        </p:tav>
                                        <p:tav tm="100000">
                                          <p:val>
                                            <p:strVal val="#ppt_x"/>
                                          </p:val>
                                        </p:tav>
                                      </p:tavLst>
                                    </p:anim>
                                    <p:anim calcmode="lin" valueType="num">
                                      <p:cBhvr additive="base">
                                        <p:cTn id="30" dur="3000" fill="hold"/>
                                        <p:tgtEl>
                                          <p:spTgt spid="54"/>
                                        </p:tgtEl>
                                        <p:attrNameLst>
                                          <p:attrName>ppt_y</p:attrName>
                                        </p:attrNameLst>
                                      </p:cBhvr>
                                      <p:tavLst>
                                        <p:tav tm="0">
                                          <p:val>
                                            <p:strVal val="#ppt_y"/>
                                          </p:val>
                                        </p:tav>
                                        <p:tav tm="100000">
                                          <p:val>
                                            <p:strVal val="#ppt_y"/>
                                          </p:val>
                                        </p:tav>
                                      </p:tavLst>
                                    </p:anim>
                                  </p:childTnLst>
                                </p:cTn>
                              </p:par>
                            </p:childTnLst>
                          </p:cTn>
                        </p:par>
                        <p:par>
                          <p:cTn id="31" fill="hold">
                            <p:stCondLst>
                              <p:cond delay="12000"/>
                            </p:stCondLst>
                            <p:childTnLst>
                              <p:par>
                                <p:cTn id="32" presetID="2" presetClass="entr" presetSubtype="8" accel="50000" decel="50000" fill="hold" nodeType="afterEffect">
                                  <p:stCondLst>
                                    <p:cond delay="0"/>
                                  </p:stCondLst>
                                  <p:childTnLst>
                                    <p:set>
                                      <p:cBhvr>
                                        <p:cTn id="33" dur="1" fill="hold">
                                          <p:stCondLst>
                                            <p:cond delay="0"/>
                                          </p:stCondLst>
                                        </p:cTn>
                                        <p:tgtEl>
                                          <p:spTgt spid="55"/>
                                        </p:tgtEl>
                                        <p:attrNameLst>
                                          <p:attrName>style.visibility</p:attrName>
                                        </p:attrNameLst>
                                      </p:cBhvr>
                                      <p:to>
                                        <p:strVal val="visible"/>
                                      </p:to>
                                    </p:set>
                                    <p:anim calcmode="lin" valueType="num">
                                      <p:cBhvr additive="base">
                                        <p:cTn id="34" dur="3000" fill="hold"/>
                                        <p:tgtEl>
                                          <p:spTgt spid="55"/>
                                        </p:tgtEl>
                                        <p:attrNameLst>
                                          <p:attrName>ppt_x</p:attrName>
                                        </p:attrNameLst>
                                      </p:cBhvr>
                                      <p:tavLst>
                                        <p:tav tm="0">
                                          <p:val>
                                            <p:strVal val="0-#ppt_w/2"/>
                                          </p:val>
                                        </p:tav>
                                        <p:tav tm="100000">
                                          <p:val>
                                            <p:strVal val="#ppt_x"/>
                                          </p:val>
                                        </p:tav>
                                      </p:tavLst>
                                    </p:anim>
                                    <p:anim calcmode="lin" valueType="num">
                                      <p:cBhvr additive="base">
                                        <p:cTn id="35" dur="3000" fill="hold"/>
                                        <p:tgtEl>
                                          <p:spTgt spid="55"/>
                                        </p:tgtEl>
                                        <p:attrNameLst>
                                          <p:attrName>ppt_y</p:attrName>
                                        </p:attrNameLst>
                                      </p:cBhvr>
                                      <p:tavLst>
                                        <p:tav tm="0">
                                          <p:val>
                                            <p:strVal val="#ppt_y"/>
                                          </p:val>
                                        </p:tav>
                                        <p:tav tm="100000">
                                          <p:val>
                                            <p:strVal val="#ppt_y"/>
                                          </p:val>
                                        </p:tav>
                                      </p:tavLst>
                                    </p:anim>
                                  </p:childTnLst>
                                </p:cTn>
                              </p:par>
                            </p:childTnLst>
                          </p:cTn>
                        </p:par>
                        <p:par>
                          <p:cTn id="36" fill="hold">
                            <p:stCondLst>
                              <p:cond delay="15000"/>
                            </p:stCondLst>
                            <p:childTnLst>
                              <p:par>
                                <p:cTn id="37" presetID="2" presetClass="entr" presetSubtype="8" accel="50000" decel="50000" fill="hold" nodeType="after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3000" fill="hold"/>
                                        <p:tgtEl>
                                          <p:spTgt spid="56"/>
                                        </p:tgtEl>
                                        <p:attrNameLst>
                                          <p:attrName>ppt_x</p:attrName>
                                        </p:attrNameLst>
                                      </p:cBhvr>
                                      <p:tavLst>
                                        <p:tav tm="0">
                                          <p:val>
                                            <p:strVal val="0-#ppt_w/2"/>
                                          </p:val>
                                        </p:tav>
                                        <p:tav tm="100000">
                                          <p:val>
                                            <p:strVal val="#ppt_x"/>
                                          </p:val>
                                        </p:tav>
                                      </p:tavLst>
                                    </p:anim>
                                    <p:anim calcmode="lin" valueType="num">
                                      <p:cBhvr additive="base">
                                        <p:cTn id="40" dur="30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6349999" y="5264146"/>
            <a:ext cx="0" cy="0"/>
          </a:xfrm>
          <a:prstGeom prst="line">
            <a:avLst/>
          </a:prstGeom>
          <a:ln w="9525">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1856179" y="1379699"/>
            <a:ext cx="1873703" cy="553998"/>
          </a:xfrm>
          <a:prstGeom prst="rect">
            <a:avLst/>
          </a:prstGeom>
          <a:noFill/>
        </p:spPr>
        <p:txBody>
          <a:bodyPr wrap="square" rtlCol="0">
            <a:spAutoFit/>
          </a:bodyPr>
          <a:lstStyle/>
          <a:p>
            <a:r>
              <a:rPr lang="en-US" sz="1500" b="1" dirty="0">
                <a:solidFill>
                  <a:schemeClr val="bg1"/>
                </a:solidFill>
              </a:rPr>
              <a:t>Core Science Systems</a:t>
            </a:r>
          </a:p>
          <a:p>
            <a:pPr algn="ctr"/>
            <a:r>
              <a:rPr lang="en-US" sz="1500" b="1" dirty="0">
                <a:solidFill>
                  <a:schemeClr val="bg1"/>
                </a:solidFill>
              </a:rPr>
              <a:t>Mission Area</a:t>
            </a:r>
          </a:p>
        </p:txBody>
      </p:sp>
      <p:sp>
        <p:nvSpPr>
          <p:cNvPr id="67" name="Slide Number Placeholder 66"/>
          <p:cNvSpPr>
            <a:spLocks noGrp="1"/>
          </p:cNvSpPr>
          <p:nvPr>
            <p:ph type="sldNum" sz="quarter" idx="12"/>
          </p:nvPr>
        </p:nvSpPr>
        <p:spPr>
          <a:xfrm>
            <a:off x="7086600" y="4868863"/>
            <a:ext cx="2057400" cy="274637"/>
          </a:xfrm>
        </p:spPr>
        <p:txBody>
          <a:bodyPr/>
          <a:lstStyle/>
          <a:p>
            <a:fld id="{B54BC315-9560-46F5-B4AE-0DDBF6B14E63}" type="slidenum">
              <a:rPr lang="en-US" b="1" smtClean="0"/>
              <a:t>2</a:t>
            </a:fld>
            <a:endParaRPr lang="en-US" b="1" dirty="0"/>
          </a:p>
        </p:txBody>
      </p:sp>
      <p:sp>
        <p:nvSpPr>
          <p:cNvPr id="33" name="Rounded Rectangle 32"/>
          <p:cNvSpPr/>
          <p:nvPr/>
        </p:nvSpPr>
        <p:spPr>
          <a:xfrm>
            <a:off x="133077" y="1431639"/>
            <a:ext cx="2300953" cy="747737"/>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dirty="0"/>
              <a:t>USGS, CSS, FGDC Org Chart and Intro</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sp>
        <p:nvSpPr>
          <p:cNvPr id="34" name="Rectangle 33"/>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sp>
        <p:nvSpPr>
          <p:cNvPr id="35" name="TextBox 34"/>
          <p:cNvSpPr txBox="1"/>
          <p:nvPr/>
        </p:nvSpPr>
        <p:spPr>
          <a:xfrm>
            <a:off x="6048938" y="30304"/>
            <a:ext cx="2398670" cy="300082"/>
          </a:xfrm>
          <a:prstGeom prst="rect">
            <a:avLst/>
          </a:prstGeom>
          <a:noFill/>
        </p:spPr>
        <p:txBody>
          <a:bodyPr wrap="none" rtlCol="0">
            <a:spAutoFit/>
          </a:bodyPr>
          <a:lstStyle/>
          <a:p>
            <a:r>
              <a:rPr lang="en-US" sz="1350" dirty="0" smtClean="0">
                <a:solidFill>
                  <a:schemeClr val="bg1"/>
                </a:solidFill>
              </a:rPr>
              <a:t>Linking Geographic Information</a:t>
            </a:r>
            <a:endParaRPr lang="en-US" sz="1350" dirty="0">
              <a:solidFill>
                <a:schemeClr val="bg1"/>
              </a:solidFill>
            </a:endParaRPr>
          </a:p>
        </p:txBody>
      </p:sp>
      <p:pic>
        <p:nvPicPr>
          <p:cNvPr id="36" name="Picture 35" descr="fgdc-new-logo-final-dkb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pic>
        <p:nvPicPr>
          <p:cNvPr id="39" name="Picture 38"/>
          <p:cNvPicPr>
            <a:picLocks noChangeAspect="1"/>
          </p:cNvPicPr>
          <p:nvPr/>
        </p:nvPicPr>
        <p:blipFill rotWithShape="1">
          <a:blip r:embed="rId4">
            <a:clrChange>
              <a:clrFrom>
                <a:srgbClr val="000000">
                  <a:alpha val="0"/>
                </a:srgbClr>
              </a:clrFrom>
              <a:clrTo>
                <a:srgbClr val="000000">
                  <a:alpha val="0"/>
                </a:srgbClr>
              </a:clrTo>
            </a:clrChange>
          </a:blip>
          <a:srcRect t="10915"/>
          <a:stretch/>
        </p:blipFill>
        <p:spPr>
          <a:xfrm>
            <a:off x="2434030" y="474753"/>
            <a:ext cx="6656294" cy="4582051"/>
          </a:xfrm>
          <a:prstGeom prst="rect">
            <a:avLst/>
          </a:prstGeom>
        </p:spPr>
      </p:pic>
      <p:sp>
        <p:nvSpPr>
          <p:cNvPr id="3" name="Rounded Rectangle 2"/>
          <p:cNvSpPr/>
          <p:nvPr/>
        </p:nvSpPr>
        <p:spPr>
          <a:xfrm>
            <a:off x="7496070" y="3260690"/>
            <a:ext cx="1446963" cy="653144"/>
          </a:xfrm>
          <a:prstGeom prst="roundRect">
            <a:avLst/>
          </a:prstGeom>
          <a:solidFill>
            <a:srgbClr val="FFFF00">
              <a:alpha val="15000"/>
            </a:srgbClr>
          </a:solidFill>
          <a:ln>
            <a:solidFill>
              <a:schemeClr val="accent1">
                <a:shade val="50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Image of large USGS Identifie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black">
          <a:xfrm>
            <a:off x="132328" y="4715089"/>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3439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sentation Author/Graphics:&#10;Eldrich L. Frazier&#10;Federal Geographic Data Committee&#10;http://www.fgdc.gov"/>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1957"/>
            <a:ext cx="9144000" cy="5162015"/>
          </a:xfrm>
          <a:prstGeom prst="rect">
            <a:avLst/>
          </a:prstGeom>
        </p:spPr>
      </p:pic>
      <p:sp>
        <p:nvSpPr>
          <p:cNvPr id="12" name="Rectangle 11"/>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3" name="Picture 12"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14" name="TextBox 13"/>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sp>
        <p:nvSpPr>
          <p:cNvPr id="10" name="Rectangle 9" descr="Presentation Author/Graphics:&#10;Eldrich L. Frazier&#10;Federal Geographic Data Committee&#10;http://www.fgdc.gov"/>
          <p:cNvSpPr/>
          <p:nvPr/>
        </p:nvSpPr>
        <p:spPr>
          <a:xfrm>
            <a:off x="-23488" y="4024444"/>
            <a:ext cx="9163112" cy="958288"/>
          </a:xfrm>
          <a:prstGeom prst="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t"/>
          <a:lstStyle/>
          <a:p>
            <a:pPr marL="1778000"/>
            <a:r>
              <a:rPr lang="en-US" sz="2000" b="1" spc="-70" dirty="0">
                <a:solidFill>
                  <a:schemeClr val="bg1"/>
                </a:solidFill>
                <a:effectLst>
                  <a:innerShdw blurRad="63500" dist="50800" dir="16200000">
                    <a:prstClr val="black">
                      <a:alpha val="40000"/>
                    </a:prstClr>
                  </a:innerShdw>
                </a:effectLst>
                <a:ea typeface="Arial" charset="0"/>
                <a:cs typeface="Arial" charset="0"/>
              </a:rPr>
              <a:t>The </a:t>
            </a:r>
            <a:r>
              <a:rPr lang="en-US" sz="2000" b="1" spc="-70" dirty="0" err="1">
                <a:solidFill>
                  <a:schemeClr val="bg1"/>
                </a:solidFill>
                <a:effectLst>
                  <a:innerShdw blurRad="63500" dist="50800" dir="16200000">
                    <a:prstClr val="black">
                      <a:alpha val="40000"/>
                    </a:prstClr>
                  </a:innerShdw>
                </a:effectLst>
                <a:ea typeface="Arial" charset="0"/>
                <a:cs typeface="Arial" charset="0"/>
              </a:rPr>
              <a:t>GeoPlatform</a:t>
            </a:r>
            <a:r>
              <a:rPr lang="en-US" sz="2000" b="1" spc="-70" dirty="0">
                <a:solidFill>
                  <a:schemeClr val="bg1"/>
                </a:solidFill>
                <a:effectLst>
                  <a:innerShdw blurRad="63500" dist="50800" dir="16200000">
                    <a:prstClr val="black">
                      <a:alpha val="40000"/>
                    </a:prstClr>
                  </a:innerShdw>
                </a:effectLst>
                <a:ea typeface="Arial" charset="0"/>
                <a:cs typeface="Arial" charset="0"/>
              </a:rPr>
              <a:t> provides </a:t>
            </a:r>
            <a:r>
              <a:rPr lang="en-US" sz="2000" b="1" i="1" spc="-70" dirty="0">
                <a:solidFill>
                  <a:srgbClr val="3BB54A"/>
                </a:solidFill>
                <a:effectLst>
                  <a:innerShdw blurRad="63500" dist="50800" dir="16200000">
                    <a:prstClr val="black">
                      <a:alpha val="40000"/>
                    </a:prstClr>
                  </a:innerShdw>
                </a:effectLst>
                <a:ea typeface="Arial" charset="0"/>
                <a:cs typeface="Arial" charset="0"/>
              </a:rPr>
              <a:t>shared hosting infrastructure </a:t>
            </a:r>
            <a:r>
              <a:rPr lang="en-US" sz="2000" b="1" spc="-70" dirty="0">
                <a:solidFill>
                  <a:schemeClr val="bg1"/>
                </a:solidFill>
                <a:effectLst>
                  <a:innerShdw blurRad="63500" dist="50800" dir="16200000">
                    <a:prstClr val="black">
                      <a:alpha val="40000"/>
                    </a:prstClr>
                  </a:innerShdw>
                </a:effectLst>
                <a:ea typeface="Arial" charset="0"/>
                <a:cs typeface="Arial" charset="0"/>
              </a:rPr>
              <a:t>that allows agencies to publish their geospatial data, applications, and tools in a </a:t>
            </a:r>
            <a:r>
              <a:rPr lang="en-US" sz="2000" b="1" i="1" spc="-70" dirty="0">
                <a:solidFill>
                  <a:srgbClr val="00B050"/>
                </a:solidFill>
                <a:effectLst>
                  <a:innerShdw blurRad="63500" dist="50800" dir="16200000">
                    <a:prstClr val="black">
                      <a:alpha val="40000"/>
                    </a:prstClr>
                  </a:innerShdw>
                </a:effectLst>
                <a:ea typeface="Arial" charset="0"/>
                <a:cs typeface="Arial" charset="0"/>
              </a:rPr>
              <a:t>secure cloud-computing </a:t>
            </a:r>
            <a:r>
              <a:rPr lang="en-US" sz="2000" b="1" spc="-70" dirty="0">
                <a:solidFill>
                  <a:schemeClr val="bg1"/>
                </a:solidFill>
                <a:effectLst>
                  <a:innerShdw blurRad="63500" dist="50800" dir="16200000">
                    <a:prstClr val="black">
                      <a:alpha val="40000"/>
                    </a:prstClr>
                  </a:innerShdw>
                </a:effectLst>
                <a:ea typeface="Arial" charset="0"/>
                <a:cs typeface="Arial" charset="0"/>
              </a:rPr>
              <a:t>environment at a low cost.</a:t>
            </a:r>
          </a:p>
        </p:txBody>
      </p:sp>
      <p:sp>
        <p:nvSpPr>
          <p:cNvPr id="27" name="TextBox 26"/>
          <p:cNvSpPr txBox="1"/>
          <p:nvPr/>
        </p:nvSpPr>
        <p:spPr>
          <a:xfrm>
            <a:off x="493776" y="5541264"/>
            <a:ext cx="666401" cy="369332"/>
          </a:xfrm>
          <a:prstGeom prst="rect">
            <a:avLst/>
          </a:prstGeom>
          <a:noFill/>
        </p:spPr>
        <p:txBody>
          <a:bodyPr wrap="none" rtlCol="0">
            <a:spAutoFit/>
          </a:bodyPr>
          <a:lstStyle/>
          <a:p>
            <a:r>
              <a:rPr lang="en-US" dirty="0" smtClean="0"/>
              <a:t>DATA</a:t>
            </a:r>
            <a:endParaRPr lang="en-US" dirty="0"/>
          </a:p>
        </p:txBody>
      </p:sp>
      <p:sp>
        <p:nvSpPr>
          <p:cNvPr id="2" name="Slide Number Placeholder 1"/>
          <p:cNvSpPr>
            <a:spLocks noGrp="1"/>
          </p:cNvSpPr>
          <p:nvPr>
            <p:ph type="sldNum" sz="quarter" idx="12"/>
          </p:nvPr>
        </p:nvSpPr>
        <p:spPr>
          <a:xfrm>
            <a:off x="7082224" y="4904447"/>
            <a:ext cx="2057400" cy="274637"/>
          </a:xfrm>
        </p:spPr>
        <p:txBody>
          <a:bodyPr/>
          <a:lstStyle/>
          <a:p>
            <a:fld id="{C1143F85-D312-184F-9C08-8081E9346C9F}" type="slidenum">
              <a:rPr lang="en-US" smtClean="0">
                <a:solidFill>
                  <a:schemeClr val="bg1"/>
                </a:solidFill>
              </a:rPr>
              <a:t>20</a:t>
            </a:fld>
            <a:endParaRPr lang="en-US" dirty="0">
              <a:solidFill>
                <a:schemeClr val="bg1"/>
              </a:solidFill>
            </a:endParaRPr>
          </a:p>
        </p:txBody>
      </p:sp>
      <p:pic>
        <p:nvPicPr>
          <p:cNvPr id="5" name="Picture 4" descr="Presentation Author/Graphics:&#10;Eldrich L. Frazier&#10;Federal Geographic Data Committee&#10;http://www.fgdc.gov"/>
          <p:cNvPicPr>
            <a:picLocks noChangeAspect="1"/>
          </p:cNvPicPr>
          <p:nvPr/>
        </p:nvPicPr>
        <p:blipFill rotWithShape="1">
          <a:blip r:embed="rId5" cstate="print">
            <a:extLst>
              <a:ext uri="{28A0092B-C50C-407E-A947-70E740481C1C}">
                <a14:useLocalDpi xmlns:a14="http://schemas.microsoft.com/office/drawing/2010/main" val="0"/>
              </a:ext>
            </a:extLst>
          </a:blip>
          <a:srcRect l="-25593" t="-34493" r="-25732" b="-49965"/>
          <a:stretch/>
        </p:blipFill>
        <p:spPr>
          <a:xfrm>
            <a:off x="1985764" y="2335334"/>
            <a:ext cx="1611823" cy="738753"/>
          </a:xfrm>
          <a:prstGeom prst="cloud">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a:solidFill>
              <a:schemeClr val="bg2"/>
            </a:solidFill>
          </a:ln>
          <a:effectLst>
            <a:outerShdw blurRad="50800" dist="38100" dir="5400000" algn="t" rotWithShape="0">
              <a:prstClr val="black">
                <a:alpha val="40000"/>
              </a:prstClr>
            </a:outerShdw>
          </a:effectLst>
          <a:scene3d>
            <a:camera prst="orthographicFront"/>
            <a:lightRig rig="threePt" dir="t"/>
          </a:scene3d>
          <a:sp3d>
            <a:bevelT/>
          </a:sp3d>
        </p:spPr>
      </p:pic>
      <p:pic>
        <p:nvPicPr>
          <p:cNvPr id="6" name="Picture 5" descr="Presentation Author/Graphics:&#10;Eldrich L. Frazier&#10;Federal Geographic Data Committee&#10;http://www.fgdc.gov"/>
          <p:cNvPicPr>
            <a:picLocks noChangeAspect="1"/>
          </p:cNvPicPr>
          <p:nvPr/>
        </p:nvPicPr>
        <p:blipFill rotWithShape="1">
          <a:blip r:embed="rId6" cstate="print">
            <a:extLst>
              <a:ext uri="{28A0092B-C50C-407E-A947-70E740481C1C}">
                <a14:useLocalDpi xmlns:a14="http://schemas.microsoft.com/office/drawing/2010/main" val="0"/>
              </a:ext>
            </a:extLst>
          </a:blip>
          <a:srcRect l="-14493" t="-28059" r="-15102" b="-29026"/>
          <a:stretch/>
        </p:blipFill>
        <p:spPr>
          <a:xfrm>
            <a:off x="5424405" y="2971118"/>
            <a:ext cx="1487837" cy="681927"/>
          </a:xfrm>
          <a:prstGeom prst="cloud">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a:solidFill>
              <a:schemeClr val="bg2"/>
            </a:solidFill>
          </a:ln>
          <a:effectLst>
            <a:outerShdw blurRad="50800" dist="38100" dir="5400000" algn="t" rotWithShape="0">
              <a:prstClr val="black">
                <a:alpha val="40000"/>
              </a:prstClr>
            </a:outerShdw>
          </a:effectLst>
          <a:scene3d>
            <a:camera prst="orthographicFront"/>
            <a:lightRig rig="threePt" dir="t"/>
          </a:scene3d>
          <a:sp3d>
            <a:bevelT/>
          </a:sp3d>
        </p:spPr>
      </p:pic>
      <p:grpSp>
        <p:nvGrpSpPr>
          <p:cNvPr id="8" name="Group 7" descr="Presentation Author/Graphics:&#10;Eldrich L. Frazier&#10;Federal Geographic Data Committee&#10;http://www.fgdc.gov"/>
          <p:cNvGrpSpPr/>
          <p:nvPr/>
        </p:nvGrpSpPr>
        <p:grpSpPr>
          <a:xfrm>
            <a:off x="-30804" y="4060084"/>
            <a:ext cx="1653637" cy="887904"/>
            <a:chOff x="-30804" y="4060084"/>
            <a:chExt cx="1653637" cy="887904"/>
          </a:xfrm>
        </p:grpSpPr>
        <p:grpSp>
          <p:nvGrpSpPr>
            <p:cNvPr id="43" name="Group 42"/>
            <p:cNvGrpSpPr/>
            <p:nvPr/>
          </p:nvGrpSpPr>
          <p:grpSpPr>
            <a:xfrm>
              <a:off x="-30804" y="4060084"/>
              <a:ext cx="1653637" cy="887904"/>
              <a:chOff x="-30804" y="4060084"/>
              <a:chExt cx="1653637" cy="887904"/>
            </a:xfrm>
          </p:grpSpPr>
          <p:pic>
            <p:nvPicPr>
              <p:cNvPr id="16" name="Picture 1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488" y="4060084"/>
                <a:ext cx="1646321" cy="583885"/>
              </a:xfrm>
              <a:prstGeom prst="rect">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a:off x="-23488" y="4540983"/>
                <a:ext cx="1646321" cy="407005"/>
              </a:xfrm>
              <a:prstGeom prst="rect">
                <a:avLst/>
              </a:prstGeom>
              <a:gradFill>
                <a:gsLst>
                  <a:gs pos="25000">
                    <a:srgbClr val="466D2C"/>
                  </a:gs>
                  <a:gs pos="0">
                    <a:schemeClr val="tx1"/>
                  </a:gs>
                  <a:gs pos="50000">
                    <a:schemeClr val="accent6">
                      <a:lumMod val="75000"/>
                    </a:schemeClr>
                  </a:gs>
                  <a:gs pos="100000">
                    <a:srgbClr val="3BB54A"/>
                  </a:gs>
                </a:gsLst>
              </a:gradFill>
            </p:spPr>
            <p:style>
              <a:lnRef idx="0">
                <a:schemeClr val="dk1"/>
              </a:lnRef>
              <a:fillRef idx="3">
                <a:schemeClr val="dk1"/>
              </a:fillRef>
              <a:effectRef idx="3">
                <a:schemeClr val="dk1"/>
              </a:effectRef>
              <a:fontRef idx="minor">
                <a:schemeClr val="lt1"/>
              </a:fontRef>
            </p:style>
            <p:txBody>
              <a:bodyPr rtlCol="0" anchor="ctr"/>
              <a:lstStyle/>
              <a:p>
                <a:pPr marL="58738" indent="-55563"/>
                <a:r>
                  <a:rPr lang="en-US" sz="2000" b="1" i="1" spc="-70" dirty="0">
                    <a:solidFill>
                      <a:schemeClr val="bg1"/>
                    </a:solidFill>
                    <a:effectLst>
                      <a:innerShdw blurRad="63500" dist="50800" dir="16200000">
                        <a:prstClr val="black">
                          <a:alpha val="40000"/>
                        </a:prstClr>
                      </a:innerShdw>
                    </a:effectLst>
                    <a:ea typeface="Arial" charset="0"/>
                    <a:cs typeface="Arial" charset="0"/>
                  </a:rPr>
                  <a:t> </a:t>
                </a:r>
                <a:r>
                  <a:rPr lang="en-US" sz="2000" b="1" i="1" spc="-70" dirty="0" smtClean="0">
                    <a:solidFill>
                      <a:schemeClr val="bg1"/>
                    </a:solidFill>
                    <a:effectLst>
                      <a:innerShdw blurRad="63500" dist="50800" dir="16200000">
                        <a:prstClr val="black">
                          <a:alpha val="40000"/>
                        </a:prstClr>
                      </a:innerShdw>
                    </a:effectLst>
                    <a:ea typeface="Arial" charset="0"/>
                    <a:cs typeface="Arial" charset="0"/>
                  </a:rPr>
                  <a:t>     </a:t>
                </a:r>
                <a:r>
                  <a:rPr lang="en-US" sz="1200" b="1" i="1" spc="-70" dirty="0" smtClean="0">
                    <a:solidFill>
                      <a:schemeClr val="bg1"/>
                    </a:solidFill>
                    <a:effectLst>
                      <a:innerShdw blurRad="63500" dist="50800" dir="16200000">
                        <a:prstClr val="black">
                          <a:alpha val="40000"/>
                        </a:prstClr>
                      </a:innerShdw>
                    </a:effectLst>
                    <a:ea typeface="Arial" charset="0"/>
                    <a:cs typeface="Arial" charset="0"/>
                  </a:rPr>
                  <a:t>Shared  Services</a:t>
                </a:r>
                <a:endParaRPr lang="en-US" sz="1600" dirty="0" smtClean="0"/>
              </a:p>
            </p:txBody>
          </p:sp>
          <p:cxnSp>
            <p:nvCxnSpPr>
              <p:cNvPr id="31" name="Straight Connector 30"/>
              <p:cNvCxnSpPr/>
              <p:nvPr/>
            </p:nvCxnSpPr>
            <p:spPr>
              <a:xfrm>
                <a:off x="-30804" y="4570624"/>
                <a:ext cx="1646321" cy="8777"/>
              </a:xfrm>
              <a:prstGeom prst="line">
                <a:avLst/>
              </a:prstGeom>
              <a:ln w="57150">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pic>
          <p:nvPicPr>
            <p:cNvPr id="29" name="Picture 28" descr="Screen Shot 2016-04-19 at 6.58.17 AM.jpg"/>
            <p:cNvPicPr>
              <a:picLocks noChangeAspect="1"/>
            </p:cNvPicPr>
            <p:nvPr/>
          </p:nvPicPr>
          <p:blipFill rotWithShape="1">
            <a:blip r:embed="rId8" cstate="print">
              <a:alphaModFix/>
              <a:duotone>
                <a:prstClr val="black"/>
                <a:schemeClr val="accent6">
                  <a:tint val="45000"/>
                  <a:satMod val="400000"/>
                </a:schemeClr>
              </a:duotone>
              <a:extLst>
                <a:ext uri="{28A0092B-C50C-407E-A947-70E740481C1C}">
                  <a14:useLocalDpi xmlns:a14="http://schemas.microsoft.com/office/drawing/2010/main"/>
                </a:ext>
              </a:extLst>
            </a:blip>
            <a:srcRect t="5143" r="63906" b="39478"/>
            <a:stretch/>
          </p:blipFill>
          <p:spPr>
            <a:xfrm>
              <a:off x="37368" y="4709110"/>
              <a:ext cx="222721" cy="173736"/>
            </a:xfrm>
            <a:prstGeom prst="roundRect">
              <a:avLst>
                <a:gd name="adj" fmla="val 8594"/>
              </a:avLst>
            </a:prstGeom>
            <a:solidFill>
              <a:srgbClr val="FFFFFF">
                <a:shade val="85000"/>
              </a:srgbClr>
            </a:solidFill>
            <a:ln>
              <a:noFill/>
            </a:ln>
            <a:effectLst>
              <a:glow rad="63500">
                <a:schemeClr val="accent3">
                  <a:satMod val="175000"/>
                  <a:alpha val="40000"/>
                </a:schemeClr>
              </a:glow>
              <a:innerShdw blurRad="114300">
                <a:schemeClr val="accent6"/>
              </a:innerShdw>
              <a:reflection blurRad="6350" stA="52000" endA="300" endPos="35000" dir="5400000" sy="-100000" algn="bl" rotWithShape="0"/>
            </a:effectLst>
            <a:scene3d>
              <a:camera prst="orthographicFront"/>
              <a:lightRig rig="soft" dir="t"/>
            </a:scene3d>
            <a:sp3d prstMaterial="metal"/>
          </p:spPr>
        </p:pic>
      </p:grpSp>
      <p:grpSp>
        <p:nvGrpSpPr>
          <p:cNvPr id="18" name="Group 17" descr="Presentation Author/Graphics:&#10;Eldrich L. Frazier&#10;Federal Geographic Data Committee&#10;http://www.fgdc.gov"/>
          <p:cNvGrpSpPr/>
          <p:nvPr/>
        </p:nvGrpSpPr>
        <p:grpSpPr>
          <a:xfrm>
            <a:off x="206452" y="1623542"/>
            <a:ext cx="1669635" cy="1596217"/>
            <a:chOff x="3657600" y="1662963"/>
            <a:chExt cx="4902034" cy="4453293"/>
          </a:xfrm>
        </p:grpSpPr>
        <p:grpSp>
          <p:nvGrpSpPr>
            <p:cNvPr id="32" name="Group 31" descr="Graphics Designer: Eldrich L. Frazier&#10;U.S. Geological Survey&#10;Http://www.usgs.gov" title="Computer Monitor"/>
            <p:cNvGrpSpPr/>
            <p:nvPr/>
          </p:nvGrpSpPr>
          <p:grpSpPr>
            <a:xfrm>
              <a:off x="3657600" y="1662963"/>
              <a:ext cx="4794476" cy="3986154"/>
              <a:chOff x="850748" y="2514600"/>
              <a:chExt cx="5245252" cy="4211990"/>
            </a:xfrm>
          </p:grpSpPr>
          <p:grpSp>
            <p:nvGrpSpPr>
              <p:cNvPr id="33" name="Group 32"/>
              <p:cNvGrpSpPr/>
              <p:nvPr/>
            </p:nvGrpSpPr>
            <p:grpSpPr>
              <a:xfrm>
                <a:off x="850749" y="2514600"/>
                <a:ext cx="5245251" cy="4211990"/>
                <a:chOff x="850749" y="2514600"/>
                <a:chExt cx="5245251" cy="4211990"/>
              </a:xfrm>
            </p:grpSpPr>
            <p:grpSp>
              <p:nvGrpSpPr>
                <p:cNvPr id="35" name="Group 34"/>
                <p:cNvGrpSpPr/>
                <p:nvPr/>
              </p:nvGrpSpPr>
              <p:grpSpPr>
                <a:xfrm>
                  <a:off x="2576497" y="5835855"/>
                  <a:ext cx="1698536" cy="890735"/>
                  <a:chOff x="3276600" y="5275694"/>
                  <a:chExt cx="2387600" cy="1361996"/>
                </a:xfrm>
              </p:grpSpPr>
              <p:sp>
                <p:nvSpPr>
                  <p:cNvPr id="44" name="Trapezoid 43" descr="Graphics Designer: Eldrich L. Frazier&#10;U.S. Geological Survey&#10;Http://www.usgs.gov" title="Computer Monitor"/>
                  <p:cNvSpPr/>
                  <p:nvPr/>
                </p:nvSpPr>
                <p:spPr>
                  <a:xfrm>
                    <a:off x="3759199" y="5275694"/>
                    <a:ext cx="1574189" cy="813713"/>
                  </a:xfrm>
                  <a:prstGeom prst="trapezoid">
                    <a:avLst>
                      <a:gd name="adj" fmla="val 11363"/>
                    </a:avLst>
                  </a:prstGeom>
                  <a:gradFill flip="none" rotWithShape="1">
                    <a:gsLst>
                      <a:gs pos="20000">
                        <a:schemeClr val="bg1"/>
                      </a:gs>
                      <a:gs pos="100000">
                        <a:schemeClr val="tx1"/>
                      </a:gs>
                      <a:gs pos="13000">
                        <a:schemeClr val="bg1">
                          <a:lumMod val="65000"/>
                        </a:schemeClr>
                      </a:gs>
                      <a:gs pos="24000">
                        <a:srgbClr val="FFFFFF"/>
                      </a:gs>
                      <a:gs pos="72000">
                        <a:schemeClr val="bg1">
                          <a:lumMod val="50000"/>
                        </a:schemeClr>
                      </a:gs>
                      <a:gs pos="84000">
                        <a:schemeClr val="bg1">
                          <a:lumMod val="50000"/>
                        </a:schemeClr>
                      </a:gs>
                      <a:gs pos="0">
                        <a:schemeClr val="tx1"/>
                      </a:gs>
                    </a:gsLst>
                    <a:lin ang="16200000" scaled="0"/>
                    <a:tileRect/>
                  </a:gradFill>
                  <a:ln>
                    <a:noFill/>
                  </a:ln>
                  <a:effectLst/>
                  <a:scene3d>
                    <a:camera prst="perspectiveFront">
                      <a:rot lat="0" lon="900000" rev="0"/>
                    </a:camera>
                    <a:lightRig rig="threePt" dir="t">
                      <a:rot lat="0" lon="0" rev="17100000"/>
                    </a:lightRig>
                  </a:scene3d>
                  <a:sp3d prstMaterial="plastic">
                    <a:bevelT w="25400" h="50800"/>
                    <a:bevelB w="38100" h="38100"/>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rapezoid 8" descr="Graphics Designer: Eldrich L. Frazier&#10;U.S. Geological Survey&#10;Http://www.usgs.gov" title="Computer Monitor"/>
                  <p:cNvSpPr/>
                  <p:nvPr/>
                </p:nvSpPr>
                <p:spPr>
                  <a:xfrm>
                    <a:off x="3276600" y="5896724"/>
                    <a:ext cx="2387600" cy="740966"/>
                  </a:xfrm>
                  <a:custGeom>
                    <a:avLst/>
                    <a:gdLst>
                      <a:gd name="connsiteX0" fmla="*/ 0 w 2280992"/>
                      <a:gd name="connsiteY0" fmla="*/ 502406 h 502406"/>
                      <a:gd name="connsiteX1" fmla="*/ 281166 w 2280992"/>
                      <a:gd name="connsiteY1" fmla="*/ 0 h 502406"/>
                      <a:gd name="connsiteX2" fmla="*/ 1999826 w 2280992"/>
                      <a:gd name="connsiteY2" fmla="*/ 0 h 502406"/>
                      <a:gd name="connsiteX3" fmla="*/ 2280992 w 2280992"/>
                      <a:gd name="connsiteY3" fmla="*/ 502406 h 502406"/>
                      <a:gd name="connsiteX4" fmla="*/ 0 w 2280992"/>
                      <a:gd name="connsiteY4" fmla="*/ 502406 h 502406"/>
                      <a:gd name="connsiteX0" fmla="*/ 149642 w 2430634"/>
                      <a:gd name="connsiteY0" fmla="*/ 502406 h 502406"/>
                      <a:gd name="connsiteX1" fmla="*/ 430808 w 2430634"/>
                      <a:gd name="connsiteY1" fmla="*/ 0 h 502406"/>
                      <a:gd name="connsiteX2" fmla="*/ 2149468 w 2430634"/>
                      <a:gd name="connsiteY2" fmla="*/ 0 h 502406"/>
                      <a:gd name="connsiteX3" fmla="*/ 2430634 w 2430634"/>
                      <a:gd name="connsiteY3" fmla="*/ 502406 h 502406"/>
                      <a:gd name="connsiteX4" fmla="*/ 149642 w 2430634"/>
                      <a:gd name="connsiteY4" fmla="*/ 502406 h 502406"/>
                      <a:gd name="connsiteX0" fmla="*/ 149642 w 2580276"/>
                      <a:gd name="connsiteY0" fmla="*/ 502406 h 502406"/>
                      <a:gd name="connsiteX1" fmla="*/ 430808 w 2580276"/>
                      <a:gd name="connsiteY1" fmla="*/ 0 h 502406"/>
                      <a:gd name="connsiteX2" fmla="*/ 2149468 w 2580276"/>
                      <a:gd name="connsiteY2" fmla="*/ 0 h 502406"/>
                      <a:gd name="connsiteX3" fmla="*/ 2430634 w 2580276"/>
                      <a:gd name="connsiteY3" fmla="*/ 502406 h 502406"/>
                      <a:gd name="connsiteX4" fmla="*/ 149642 w 2580276"/>
                      <a:gd name="connsiteY4" fmla="*/ 502406 h 502406"/>
                      <a:gd name="connsiteX0" fmla="*/ 149642 w 2580276"/>
                      <a:gd name="connsiteY0" fmla="*/ 502406 h 541352"/>
                      <a:gd name="connsiteX1" fmla="*/ 430808 w 2580276"/>
                      <a:gd name="connsiteY1" fmla="*/ 0 h 541352"/>
                      <a:gd name="connsiteX2" fmla="*/ 2149468 w 2580276"/>
                      <a:gd name="connsiteY2" fmla="*/ 0 h 541352"/>
                      <a:gd name="connsiteX3" fmla="*/ 2430634 w 2580276"/>
                      <a:gd name="connsiteY3" fmla="*/ 502406 h 541352"/>
                      <a:gd name="connsiteX4" fmla="*/ 149642 w 2580276"/>
                      <a:gd name="connsiteY4" fmla="*/ 502406 h 541352"/>
                      <a:gd name="connsiteX0" fmla="*/ 177821 w 2608455"/>
                      <a:gd name="connsiteY0" fmla="*/ 502406 h 504860"/>
                      <a:gd name="connsiteX1" fmla="*/ 458987 w 2608455"/>
                      <a:gd name="connsiteY1" fmla="*/ 0 h 504860"/>
                      <a:gd name="connsiteX2" fmla="*/ 2177647 w 2608455"/>
                      <a:gd name="connsiteY2" fmla="*/ 0 h 504860"/>
                      <a:gd name="connsiteX3" fmla="*/ 2458813 w 2608455"/>
                      <a:gd name="connsiteY3" fmla="*/ 502406 h 504860"/>
                      <a:gd name="connsiteX4" fmla="*/ 177821 w 2608455"/>
                      <a:gd name="connsiteY4" fmla="*/ 502406 h 5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455" h="504860">
                        <a:moveTo>
                          <a:pt x="177821" y="502406"/>
                        </a:moveTo>
                        <a:cubicBezTo>
                          <a:pt x="-218983" y="507572"/>
                          <a:pt x="125683" y="83734"/>
                          <a:pt x="458987" y="0"/>
                        </a:cubicBezTo>
                        <a:lnTo>
                          <a:pt x="2177647" y="0"/>
                        </a:lnTo>
                        <a:cubicBezTo>
                          <a:pt x="2510951" y="83734"/>
                          <a:pt x="2792117" y="494872"/>
                          <a:pt x="2458813" y="502406"/>
                        </a:cubicBezTo>
                        <a:cubicBezTo>
                          <a:pt x="2125509" y="509940"/>
                          <a:pt x="574625" y="497240"/>
                          <a:pt x="177821" y="502406"/>
                        </a:cubicBezTo>
                        <a:close/>
                      </a:path>
                    </a:pathLst>
                  </a:custGeom>
                  <a:gradFill flip="none" rotWithShape="1">
                    <a:gsLst>
                      <a:gs pos="3000">
                        <a:schemeClr val="bg1">
                          <a:lumMod val="85000"/>
                        </a:schemeClr>
                      </a:gs>
                      <a:gs pos="66000">
                        <a:schemeClr val="bg1">
                          <a:lumMod val="85000"/>
                        </a:schemeClr>
                      </a:gs>
                      <a:gs pos="83000">
                        <a:schemeClr val="bg1">
                          <a:lumMod val="50000"/>
                        </a:schemeClr>
                      </a:gs>
                      <a:gs pos="100000">
                        <a:schemeClr val="tx1">
                          <a:lumMod val="75000"/>
                          <a:lumOff val="25000"/>
                        </a:schemeClr>
                      </a:gs>
                    </a:gsLst>
                    <a:lin ang="16200000" scaled="0"/>
                    <a:tileRect/>
                  </a:gradFill>
                  <a:ln>
                    <a:noFill/>
                  </a:ln>
                  <a:effectLst>
                    <a:outerShdw blurRad="815975" dist="304800" dir="10800000" sx="139000" sy="139000" algn="tl" rotWithShape="0">
                      <a:srgbClr val="000000">
                        <a:alpha val="38000"/>
                      </a:srgbClr>
                    </a:outerShdw>
                  </a:effectLst>
                  <a:scene3d>
                    <a:camera prst="perspectiveFront" fov="2700000">
                      <a:rot lat="18373457" lon="1025304" rev="20764300"/>
                    </a:camera>
                    <a:lightRig rig="threePt" dir="t">
                      <a:rot lat="0" lon="0" rev="17160000"/>
                    </a:lightRig>
                  </a:scene3d>
                  <a:sp3d prstMaterial="plastic">
                    <a:bevelT w="6350" h="50800"/>
                    <a:bevelB w="381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6" name="Group 35"/>
                <p:cNvGrpSpPr/>
                <p:nvPr/>
              </p:nvGrpSpPr>
              <p:grpSpPr>
                <a:xfrm>
                  <a:off x="850749" y="2514600"/>
                  <a:ext cx="5245251" cy="3306114"/>
                  <a:chOff x="850749" y="197264"/>
                  <a:chExt cx="7373149" cy="5055278"/>
                </a:xfrm>
              </p:grpSpPr>
              <p:sp>
                <p:nvSpPr>
                  <p:cNvPr id="37" name="Round Same Side Corner Rectangle 36" descr="Graphics Designer: Eldrich L. Frazier&#10;U.S. Geological Survey&#10;Http://www.usgs.gov" title="Computer Monitor"/>
                  <p:cNvSpPr/>
                  <p:nvPr/>
                </p:nvSpPr>
                <p:spPr>
                  <a:xfrm>
                    <a:off x="850749" y="197264"/>
                    <a:ext cx="7373149" cy="4389684"/>
                  </a:xfrm>
                  <a:prstGeom prst="round2SameRect">
                    <a:avLst>
                      <a:gd name="adj1" fmla="val 4027"/>
                      <a:gd name="adj2" fmla="val 0"/>
                    </a:avLst>
                  </a:prstGeom>
                  <a:solidFill>
                    <a:srgbClr val="000000"/>
                  </a:solidFill>
                  <a:ln>
                    <a:noFill/>
                  </a:ln>
                  <a:scene3d>
                    <a:camera prst="orthographicFront">
                      <a:rot lat="0" lon="0" rev="0"/>
                    </a:camera>
                    <a:lightRig rig="contrasting" dir="t"/>
                  </a:scene3d>
                  <a:sp3d prstMaterial="plastic">
                    <a:bevelT w="209550" h="114300" prst="slop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ound Same Side Corner Rectangle 41" descr="Graphics Designer: Eldrich L. Frazier&#10;U.S. Geological Survey&#10;Http://www.usgs.gov" title="Computer Monitor"/>
                  <p:cNvSpPr/>
                  <p:nvPr/>
                </p:nvSpPr>
                <p:spPr>
                  <a:xfrm flipV="1">
                    <a:off x="850749" y="4525696"/>
                    <a:ext cx="7373149" cy="726846"/>
                  </a:xfrm>
                  <a:prstGeom prst="round2SameRect">
                    <a:avLst/>
                  </a:prstGeom>
                  <a:gradFill flip="none" rotWithShape="1">
                    <a:gsLst>
                      <a:gs pos="33000">
                        <a:srgbClr val="D9D9D9"/>
                      </a:gs>
                      <a:gs pos="0">
                        <a:schemeClr val="bg1">
                          <a:lumMod val="50000"/>
                        </a:schemeClr>
                      </a:gs>
                      <a:gs pos="100000">
                        <a:schemeClr val="bg1">
                          <a:lumMod val="85000"/>
                        </a:schemeClr>
                      </a:gs>
                    </a:gsLst>
                    <a:lin ang="0" scaled="0"/>
                    <a:tileRect/>
                  </a:gradFill>
                  <a:ln>
                    <a:noFill/>
                  </a:ln>
                  <a:scene3d>
                    <a:camera prst="orthographicFront">
                      <a:rot lat="0" lon="0" rev="0"/>
                    </a:camera>
                    <a:lightRig rig="brightRoom" dir="t"/>
                  </a:scene3d>
                  <a:sp3d prstMaterial="plastic">
                    <a:bevelT w="254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34" name="Round Same Side Corner Rectangle 33" descr="Graphics Designer: Eldrich L. Frazier&#10;U.S. Geological Survey&#10;Http://www.usgs.gov&#10;" title="Computer Monitor"/>
              <p:cNvSpPr/>
              <p:nvPr/>
            </p:nvSpPr>
            <p:spPr>
              <a:xfrm>
                <a:off x="850748" y="2514600"/>
                <a:ext cx="5245251" cy="579977"/>
              </a:xfrm>
              <a:prstGeom prst="round2SameRect">
                <a:avLst/>
              </a:prstGeom>
              <a:gradFill flip="none" rotWithShape="1">
                <a:gsLst>
                  <a:gs pos="100000">
                    <a:schemeClr val="bg1">
                      <a:lumMod val="95000"/>
                      <a:alpha val="3000"/>
                    </a:schemeClr>
                  </a:gs>
                  <a:gs pos="14000">
                    <a:schemeClr val="bg1">
                      <a:lumMod val="75000"/>
                      <a:alpha val="7000"/>
                    </a:schemeClr>
                  </a:gs>
                  <a:gs pos="95000">
                    <a:schemeClr val="bg1">
                      <a:lumMod val="95000"/>
                      <a:alpha val="32000"/>
                    </a:schemeClr>
                  </a:gs>
                </a:gsLst>
                <a:lin ang="16200000" scaled="0"/>
                <a:tileRect/>
              </a:gradFill>
              <a:ln>
                <a:noFill/>
              </a:ln>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46" name="Picture 45"/>
            <p:cNvPicPr>
              <a:picLocks noChangeAspect="1"/>
            </p:cNvPicPr>
            <p:nvPr/>
          </p:nvPicPr>
          <p:blipFill>
            <a:blip r:embed="rId9"/>
            <a:stretch>
              <a:fillRect/>
            </a:stretch>
          </p:blipFill>
          <p:spPr>
            <a:xfrm>
              <a:off x="3809701" y="1796477"/>
              <a:ext cx="4465599" cy="2445995"/>
            </a:xfrm>
            <a:prstGeom prst="rect">
              <a:avLst/>
            </a:prstGeom>
          </p:spPr>
        </p:pic>
        <p:sp>
          <p:nvSpPr>
            <p:cNvPr id="47" name="Round Same Side Corner Rectangle 46" descr="Graphics Designer: Eldrich L. Frazier&#10;U.S. Geological Survey&#10;Http://www.usgs.gov" title="Iphone-Black"/>
            <p:cNvSpPr/>
            <p:nvPr/>
          </p:nvSpPr>
          <p:spPr>
            <a:xfrm rot="5400000">
              <a:off x="6554530" y="3789474"/>
              <a:ext cx="1552106" cy="2458102"/>
            </a:xfrm>
            <a:prstGeom prst="round2SameRect">
              <a:avLst>
                <a:gd name="adj1" fmla="val 11853"/>
                <a:gd name="adj2" fmla="val 11178"/>
              </a:avLst>
            </a:prstGeom>
            <a:solidFill>
              <a:schemeClr val="tx1">
                <a:lumMod val="95000"/>
                <a:lumOff val="5000"/>
              </a:schemeClr>
            </a:solidFill>
            <a:ln w="28575">
              <a:gradFill flip="none" rotWithShape="1">
                <a:gsLst>
                  <a:gs pos="0">
                    <a:schemeClr val="tx1">
                      <a:lumMod val="95000"/>
                      <a:lumOff val="5000"/>
                    </a:schemeClr>
                  </a:gs>
                  <a:gs pos="82000">
                    <a:srgbClr val="FFFFFF">
                      <a:alpha val="88000"/>
                    </a:srgbClr>
                  </a:gs>
                  <a:gs pos="100000">
                    <a:schemeClr val="tx1">
                      <a:lumMod val="50000"/>
                      <a:lumOff val="50000"/>
                    </a:schemeClr>
                  </a:gs>
                  <a:gs pos="73000">
                    <a:schemeClr val="bg1">
                      <a:lumMod val="75000"/>
                      <a:alpha val="88000"/>
                    </a:schemeClr>
                  </a:gs>
                </a:gsLst>
                <a:path path="rect">
                  <a:fillToRect l="100000" t="100000"/>
                </a:path>
                <a:tileRect r="-100000" b="-100000"/>
              </a:gradFill>
            </a:ln>
            <a:effectLst>
              <a:glow rad="12700">
                <a:schemeClr val="bg1">
                  <a:alpha val="2000"/>
                </a:schemeClr>
              </a:glow>
              <a:outerShdw blurRad="1089025" dist="38100" dir="1320000" sx="102000" sy="102000" algn="tl" rotWithShape="0">
                <a:srgbClr val="000000">
                  <a:alpha val="43000"/>
                </a:srgbClr>
              </a:outerShdw>
            </a:effectLst>
            <a:scene3d>
              <a:camera prst="perspectiveFront">
                <a:rot lat="0" lon="21594000" rev="5430700"/>
              </a:camera>
              <a:lightRig rig="threePt" dir="t">
                <a:rot lat="0" lon="0" rev="13680000"/>
              </a:lightRig>
            </a:scene3d>
            <a:sp3d prstMaterial="metal">
              <a:bevelT w="241300" h="6350" prst="hardEdge"/>
              <a:bevelB h="14605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8" name="Picture 47"/>
            <p:cNvPicPr>
              <a:picLocks noChangeAspect="1"/>
            </p:cNvPicPr>
            <p:nvPr/>
          </p:nvPicPr>
          <p:blipFill>
            <a:blip r:embed="rId10"/>
            <a:stretch>
              <a:fillRect/>
            </a:stretch>
          </p:blipFill>
          <p:spPr>
            <a:xfrm>
              <a:off x="6647331" y="3943762"/>
              <a:ext cx="1366503" cy="2172494"/>
            </a:xfrm>
            <a:prstGeom prst="rect">
              <a:avLst/>
            </a:prstGeom>
          </p:spPr>
        </p:pic>
      </p:grpSp>
      <p:grpSp>
        <p:nvGrpSpPr>
          <p:cNvPr id="19" name="Group 18" descr="Presentation Author/Graphics:&#10;Eldrich L. Frazier&#10;Federal Geographic Data Committee&#10;http://www.fgdc.gov"/>
          <p:cNvGrpSpPr/>
          <p:nvPr/>
        </p:nvGrpSpPr>
        <p:grpSpPr>
          <a:xfrm>
            <a:off x="6618424" y="1147177"/>
            <a:ext cx="1814707" cy="1823940"/>
            <a:chOff x="3657600" y="1662963"/>
            <a:chExt cx="5088082" cy="5113969"/>
          </a:xfrm>
        </p:grpSpPr>
        <p:grpSp>
          <p:nvGrpSpPr>
            <p:cNvPr id="49" name="Group 48" descr="Graphics Designer: Eldrich L. Frazier&#10;U.S. Geological Survey&#10;Http://www.usgs.gov" title="Computer Monitor"/>
            <p:cNvGrpSpPr/>
            <p:nvPr/>
          </p:nvGrpSpPr>
          <p:grpSpPr>
            <a:xfrm>
              <a:off x="3657600" y="1662963"/>
              <a:ext cx="4794476" cy="3986154"/>
              <a:chOff x="850748" y="2514600"/>
              <a:chExt cx="5245252" cy="4211990"/>
            </a:xfrm>
          </p:grpSpPr>
          <p:grpSp>
            <p:nvGrpSpPr>
              <p:cNvPr id="50" name="Group 49"/>
              <p:cNvGrpSpPr/>
              <p:nvPr/>
            </p:nvGrpSpPr>
            <p:grpSpPr>
              <a:xfrm>
                <a:off x="850749" y="2514600"/>
                <a:ext cx="5245251" cy="4211990"/>
                <a:chOff x="850749" y="2514600"/>
                <a:chExt cx="5245251" cy="4211990"/>
              </a:xfrm>
            </p:grpSpPr>
            <p:grpSp>
              <p:nvGrpSpPr>
                <p:cNvPr id="52" name="Group 51"/>
                <p:cNvGrpSpPr/>
                <p:nvPr/>
              </p:nvGrpSpPr>
              <p:grpSpPr>
                <a:xfrm>
                  <a:off x="2576497" y="5835855"/>
                  <a:ext cx="1698536" cy="890735"/>
                  <a:chOff x="3276600" y="5275694"/>
                  <a:chExt cx="2387600" cy="1361996"/>
                </a:xfrm>
              </p:grpSpPr>
              <p:sp>
                <p:nvSpPr>
                  <p:cNvPr id="56" name="Trapezoid 55" descr="Graphics Designer: Eldrich L. Frazier&#10;U.S. Geological Survey&#10;Http://www.usgs.gov" title="Computer Monitor"/>
                  <p:cNvSpPr/>
                  <p:nvPr/>
                </p:nvSpPr>
                <p:spPr>
                  <a:xfrm>
                    <a:off x="3759199" y="5275694"/>
                    <a:ext cx="1574189" cy="813713"/>
                  </a:xfrm>
                  <a:prstGeom prst="trapezoid">
                    <a:avLst>
                      <a:gd name="adj" fmla="val 11363"/>
                    </a:avLst>
                  </a:prstGeom>
                  <a:gradFill flip="none" rotWithShape="1">
                    <a:gsLst>
                      <a:gs pos="20000">
                        <a:schemeClr val="bg1"/>
                      </a:gs>
                      <a:gs pos="100000">
                        <a:schemeClr val="tx1"/>
                      </a:gs>
                      <a:gs pos="13000">
                        <a:schemeClr val="bg1">
                          <a:lumMod val="65000"/>
                        </a:schemeClr>
                      </a:gs>
                      <a:gs pos="24000">
                        <a:srgbClr val="FFFFFF"/>
                      </a:gs>
                      <a:gs pos="72000">
                        <a:schemeClr val="bg1">
                          <a:lumMod val="50000"/>
                        </a:schemeClr>
                      </a:gs>
                      <a:gs pos="84000">
                        <a:schemeClr val="bg1">
                          <a:lumMod val="50000"/>
                        </a:schemeClr>
                      </a:gs>
                      <a:gs pos="0">
                        <a:schemeClr val="tx1"/>
                      </a:gs>
                    </a:gsLst>
                    <a:lin ang="16200000" scaled="0"/>
                    <a:tileRect/>
                  </a:gradFill>
                  <a:ln>
                    <a:noFill/>
                  </a:ln>
                  <a:effectLst/>
                  <a:scene3d>
                    <a:camera prst="perspectiveFront">
                      <a:rot lat="0" lon="900000" rev="0"/>
                    </a:camera>
                    <a:lightRig rig="threePt" dir="t">
                      <a:rot lat="0" lon="0" rev="17100000"/>
                    </a:lightRig>
                  </a:scene3d>
                  <a:sp3d prstMaterial="plastic">
                    <a:bevelT w="25400" h="50800"/>
                    <a:bevelB w="38100" h="38100"/>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Trapezoid 8" descr="Graphics Designer: Eldrich L. Frazier&#10;U.S. Geological Survey&#10;Http://www.usgs.gov" title="Computer Monitor"/>
                  <p:cNvSpPr/>
                  <p:nvPr/>
                </p:nvSpPr>
                <p:spPr>
                  <a:xfrm>
                    <a:off x="3276600" y="5896724"/>
                    <a:ext cx="2387600" cy="740966"/>
                  </a:xfrm>
                  <a:custGeom>
                    <a:avLst/>
                    <a:gdLst>
                      <a:gd name="connsiteX0" fmla="*/ 0 w 2280992"/>
                      <a:gd name="connsiteY0" fmla="*/ 502406 h 502406"/>
                      <a:gd name="connsiteX1" fmla="*/ 281166 w 2280992"/>
                      <a:gd name="connsiteY1" fmla="*/ 0 h 502406"/>
                      <a:gd name="connsiteX2" fmla="*/ 1999826 w 2280992"/>
                      <a:gd name="connsiteY2" fmla="*/ 0 h 502406"/>
                      <a:gd name="connsiteX3" fmla="*/ 2280992 w 2280992"/>
                      <a:gd name="connsiteY3" fmla="*/ 502406 h 502406"/>
                      <a:gd name="connsiteX4" fmla="*/ 0 w 2280992"/>
                      <a:gd name="connsiteY4" fmla="*/ 502406 h 502406"/>
                      <a:gd name="connsiteX0" fmla="*/ 149642 w 2430634"/>
                      <a:gd name="connsiteY0" fmla="*/ 502406 h 502406"/>
                      <a:gd name="connsiteX1" fmla="*/ 430808 w 2430634"/>
                      <a:gd name="connsiteY1" fmla="*/ 0 h 502406"/>
                      <a:gd name="connsiteX2" fmla="*/ 2149468 w 2430634"/>
                      <a:gd name="connsiteY2" fmla="*/ 0 h 502406"/>
                      <a:gd name="connsiteX3" fmla="*/ 2430634 w 2430634"/>
                      <a:gd name="connsiteY3" fmla="*/ 502406 h 502406"/>
                      <a:gd name="connsiteX4" fmla="*/ 149642 w 2430634"/>
                      <a:gd name="connsiteY4" fmla="*/ 502406 h 502406"/>
                      <a:gd name="connsiteX0" fmla="*/ 149642 w 2580276"/>
                      <a:gd name="connsiteY0" fmla="*/ 502406 h 502406"/>
                      <a:gd name="connsiteX1" fmla="*/ 430808 w 2580276"/>
                      <a:gd name="connsiteY1" fmla="*/ 0 h 502406"/>
                      <a:gd name="connsiteX2" fmla="*/ 2149468 w 2580276"/>
                      <a:gd name="connsiteY2" fmla="*/ 0 h 502406"/>
                      <a:gd name="connsiteX3" fmla="*/ 2430634 w 2580276"/>
                      <a:gd name="connsiteY3" fmla="*/ 502406 h 502406"/>
                      <a:gd name="connsiteX4" fmla="*/ 149642 w 2580276"/>
                      <a:gd name="connsiteY4" fmla="*/ 502406 h 502406"/>
                      <a:gd name="connsiteX0" fmla="*/ 149642 w 2580276"/>
                      <a:gd name="connsiteY0" fmla="*/ 502406 h 541352"/>
                      <a:gd name="connsiteX1" fmla="*/ 430808 w 2580276"/>
                      <a:gd name="connsiteY1" fmla="*/ 0 h 541352"/>
                      <a:gd name="connsiteX2" fmla="*/ 2149468 w 2580276"/>
                      <a:gd name="connsiteY2" fmla="*/ 0 h 541352"/>
                      <a:gd name="connsiteX3" fmla="*/ 2430634 w 2580276"/>
                      <a:gd name="connsiteY3" fmla="*/ 502406 h 541352"/>
                      <a:gd name="connsiteX4" fmla="*/ 149642 w 2580276"/>
                      <a:gd name="connsiteY4" fmla="*/ 502406 h 541352"/>
                      <a:gd name="connsiteX0" fmla="*/ 177821 w 2608455"/>
                      <a:gd name="connsiteY0" fmla="*/ 502406 h 504860"/>
                      <a:gd name="connsiteX1" fmla="*/ 458987 w 2608455"/>
                      <a:gd name="connsiteY1" fmla="*/ 0 h 504860"/>
                      <a:gd name="connsiteX2" fmla="*/ 2177647 w 2608455"/>
                      <a:gd name="connsiteY2" fmla="*/ 0 h 504860"/>
                      <a:gd name="connsiteX3" fmla="*/ 2458813 w 2608455"/>
                      <a:gd name="connsiteY3" fmla="*/ 502406 h 504860"/>
                      <a:gd name="connsiteX4" fmla="*/ 177821 w 2608455"/>
                      <a:gd name="connsiteY4" fmla="*/ 502406 h 5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455" h="504860">
                        <a:moveTo>
                          <a:pt x="177821" y="502406"/>
                        </a:moveTo>
                        <a:cubicBezTo>
                          <a:pt x="-218983" y="507572"/>
                          <a:pt x="125683" y="83734"/>
                          <a:pt x="458987" y="0"/>
                        </a:cubicBezTo>
                        <a:lnTo>
                          <a:pt x="2177647" y="0"/>
                        </a:lnTo>
                        <a:cubicBezTo>
                          <a:pt x="2510951" y="83734"/>
                          <a:pt x="2792117" y="494872"/>
                          <a:pt x="2458813" y="502406"/>
                        </a:cubicBezTo>
                        <a:cubicBezTo>
                          <a:pt x="2125509" y="509940"/>
                          <a:pt x="574625" y="497240"/>
                          <a:pt x="177821" y="502406"/>
                        </a:cubicBezTo>
                        <a:close/>
                      </a:path>
                    </a:pathLst>
                  </a:custGeom>
                  <a:gradFill flip="none" rotWithShape="1">
                    <a:gsLst>
                      <a:gs pos="3000">
                        <a:schemeClr val="bg1">
                          <a:lumMod val="85000"/>
                        </a:schemeClr>
                      </a:gs>
                      <a:gs pos="66000">
                        <a:schemeClr val="bg1">
                          <a:lumMod val="85000"/>
                        </a:schemeClr>
                      </a:gs>
                      <a:gs pos="83000">
                        <a:schemeClr val="bg1">
                          <a:lumMod val="50000"/>
                        </a:schemeClr>
                      </a:gs>
                      <a:gs pos="100000">
                        <a:schemeClr val="tx1">
                          <a:lumMod val="75000"/>
                          <a:lumOff val="25000"/>
                        </a:schemeClr>
                      </a:gs>
                    </a:gsLst>
                    <a:lin ang="16200000" scaled="0"/>
                    <a:tileRect/>
                  </a:gradFill>
                  <a:ln>
                    <a:noFill/>
                  </a:ln>
                  <a:effectLst>
                    <a:outerShdw blurRad="815975" dist="304800" dir="10800000" sx="139000" sy="139000" algn="tl" rotWithShape="0">
                      <a:srgbClr val="000000">
                        <a:alpha val="38000"/>
                      </a:srgbClr>
                    </a:outerShdw>
                  </a:effectLst>
                  <a:scene3d>
                    <a:camera prst="perspectiveFront" fov="2700000">
                      <a:rot lat="18373457" lon="1025304" rev="20764300"/>
                    </a:camera>
                    <a:lightRig rig="threePt" dir="t">
                      <a:rot lat="0" lon="0" rev="17160000"/>
                    </a:lightRig>
                  </a:scene3d>
                  <a:sp3d prstMaterial="plastic">
                    <a:bevelT w="6350" h="50800"/>
                    <a:bevelB w="381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3" name="Group 52"/>
                <p:cNvGrpSpPr/>
                <p:nvPr/>
              </p:nvGrpSpPr>
              <p:grpSpPr>
                <a:xfrm>
                  <a:off x="850749" y="2514600"/>
                  <a:ext cx="5245251" cy="3306114"/>
                  <a:chOff x="850749" y="197264"/>
                  <a:chExt cx="7373149" cy="5055278"/>
                </a:xfrm>
              </p:grpSpPr>
              <p:sp>
                <p:nvSpPr>
                  <p:cNvPr id="54" name="Round Same Side Corner Rectangle 53" descr="Graphics Designer: Eldrich L. Frazier&#10;U.S. Geological Survey&#10;Http://www.usgs.gov" title="Computer Monitor"/>
                  <p:cNvSpPr/>
                  <p:nvPr/>
                </p:nvSpPr>
                <p:spPr>
                  <a:xfrm>
                    <a:off x="850749" y="197264"/>
                    <a:ext cx="7373149" cy="4389684"/>
                  </a:xfrm>
                  <a:prstGeom prst="round2SameRect">
                    <a:avLst>
                      <a:gd name="adj1" fmla="val 4027"/>
                      <a:gd name="adj2" fmla="val 0"/>
                    </a:avLst>
                  </a:prstGeom>
                  <a:solidFill>
                    <a:srgbClr val="000000"/>
                  </a:solidFill>
                  <a:ln>
                    <a:noFill/>
                  </a:ln>
                  <a:scene3d>
                    <a:camera prst="orthographicFront">
                      <a:rot lat="0" lon="0" rev="0"/>
                    </a:camera>
                    <a:lightRig rig="contrasting" dir="t"/>
                  </a:scene3d>
                  <a:sp3d prstMaterial="plastic">
                    <a:bevelT w="209550" h="114300" prst="slop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ound Same Side Corner Rectangle 54" descr="Graphics Designer: Eldrich L. Frazier&#10;U.S. Geological Survey&#10;Http://www.usgs.gov" title="Computer Monitor"/>
                  <p:cNvSpPr/>
                  <p:nvPr/>
                </p:nvSpPr>
                <p:spPr>
                  <a:xfrm flipV="1">
                    <a:off x="850749" y="4525696"/>
                    <a:ext cx="7373149" cy="726846"/>
                  </a:xfrm>
                  <a:prstGeom prst="round2SameRect">
                    <a:avLst/>
                  </a:prstGeom>
                  <a:gradFill flip="none" rotWithShape="1">
                    <a:gsLst>
                      <a:gs pos="33000">
                        <a:srgbClr val="D9D9D9"/>
                      </a:gs>
                      <a:gs pos="0">
                        <a:schemeClr val="bg1">
                          <a:lumMod val="50000"/>
                        </a:schemeClr>
                      </a:gs>
                      <a:gs pos="100000">
                        <a:schemeClr val="bg1">
                          <a:lumMod val="85000"/>
                        </a:schemeClr>
                      </a:gs>
                    </a:gsLst>
                    <a:lin ang="0" scaled="0"/>
                    <a:tileRect/>
                  </a:gradFill>
                  <a:ln>
                    <a:noFill/>
                  </a:ln>
                  <a:scene3d>
                    <a:camera prst="orthographicFront">
                      <a:rot lat="0" lon="0" rev="0"/>
                    </a:camera>
                    <a:lightRig rig="brightRoom" dir="t"/>
                  </a:scene3d>
                  <a:sp3d prstMaterial="plastic">
                    <a:bevelT w="254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51" name="Round Same Side Corner Rectangle 50" descr="Graphics Designer: Eldrich L. Frazier&#10;U.S. Geological Survey&#10;Http://www.usgs.gov&#10;" title="Computer Monitor"/>
              <p:cNvSpPr/>
              <p:nvPr/>
            </p:nvSpPr>
            <p:spPr>
              <a:xfrm>
                <a:off x="850748" y="2514600"/>
                <a:ext cx="5245251" cy="579977"/>
              </a:xfrm>
              <a:prstGeom prst="round2SameRect">
                <a:avLst/>
              </a:prstGeom>
              <a:gradFill flip="none" rotWithShape="1">
                <a:gsLst>
                  <a:gs pos="100000">
                    <a:schemeClr val="bg1">
                      <a:lumMod val="95000"/>
                      <a:alpha val="3000"/>
                    </a:schemeClr>
                  </a:gs>
                  <a:gs pos="14000">
                    <a:schemeClr val="bg1">
                      <a:lumMod val="75000"/>
                      <a:alpha val="7000"/>
                    </a:schemeClr>
                  </a:gs>
                  <a:gs pos="95000">
                    <a:schemeClr val="bg1">
                      <a:lumMod val="95000"/>
                      <a:alpha val="32000"/>
                    </a:schemeClr>
                  </a:gs>
                </a:gsLst>
                <a:lin ang="16200000" scaled="0"/>
                <a:tileRect/>
              </a:gradFill>
              <a:ln>
                <a:noFill/>
              </a:ln>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58" name="Picture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14845" y="1814913"/>
              <a:ext cx="4505113" cy="2445048"/>
            </a:xfrm>
            <a:prstGeom prst="rect">
              <a:avLst/>
            </a:prstGeom>
            <a:effectLst>
              <a:softEdge rad="25400"/>
            </a:effectLst>
          </p:spPr>
        </p:pic>
        <p:sp>
          <p:nvSpPr>
            <p:cNvPr id="59" name="Round Same Side Corner Rectangle 58" descr="Graphics Designer: Eldrich L. Frazier&#10;U.S. Geological Survey&#10;Http://www.usgs.gov" title="Iphone-Black"/>
            <p:cNvSpPr/>
            <p:nvPr/>
          </p:nvSpPr>
          <p:spPr>
            <a:xfrm>
              <a:off x="6132060" y="3505199"/>
              <a:ext cx="2272438" cy="3271733"/>
            </a:xfrm>
            <a:prstGeom prst="round2SameRect">
              <a:avLst>
                <a:gd name="adj1" fmla="val 11853"/>
                <a:gd name="adj2" fmla="val 11178"/>
              </a:avLst>
            </a:prstGeom>
            <a:solidFill>
              <a:schemeClr val="tx1">
                <a:lumMod val="95000"/>
                <a:lumOff val="5000"/>
              </a:schemeClr>
            </a:solidFill>
            <a:ln w="28575">
              <a:gradFill flip="none" rotWithShape="1">
                <a:gsLst>
                  <a:gs pos="0">
                    <a:schemeClr val="tx1">
                      <a:lumMod val="95000"/>
                      <a:lumOff val="5000"/>
                    </a:schemeClr>
                  </a:gs>
                  <a:gs pos="82000">
                    <a:srgbClr val="FFFFFF">
                      <a:alpha val="88000"/>
                    </a:srgbClr>
                  </a:gs>
                  <a:gs pos="100000">
                    <a:schemeClr val="tx1">
                      <a:lumMod val="50000"/>
                      <a:lumOff val="50000"/>
                    </a:schemeClr>
                  </a:gs>
                  <a:gs pos="73000">
                    <a:schemeClr val="bg1">
                      <a:lumMod val="75000"/>
                      <a:alpha val="88000"/>
                    </a:schemeClr>
                  </a:gs>
                </a:gsLst>
                <a:path path="rect">
                  <a:fillToRect l="100000" t="100000"/>
                </a:path>
                <a:tileRect r="-100000" b="-100000"/>
              </a:gradFill>
            </a:ln>
            <a:effectLst>
              <a:glow rad="12700">
                <a:schemeClr val="bg1">
                  <a:alpha val="2000"/>
                </a:schemeClr>
              </a:glow>
              <a:outerShdw blurRad="1089025" dist="38100" dir="1320000" sx="102000" sy="102000" algn="tl" rotWithShape="0">
                <a:srgbClr val="000000">
                  <a:alpha val="43000"/>
                </a:srgbClr>
              </a:outerShdw>
            </a:effectLst>
            <a:scene3d>
              <a:camera prst="perspectiveFront">
                <a:rot lat="0" lon="21594000" rev="5430700"/>
              </a:camera>
              <a:lightRig rig="threePt" dir="t">
                <a:rot lat="0" lon="0" rev="13680000"/>
              </a:lightRig>
            </a:scene3d>
            <a:sp3d prstMaterial="metal">
              <a:bevelT w="241300" h="6350" prst="hardEdge"/>
              <a:bevelB h="14605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0" name="Picture 59" descr="Screen Shot 2016-05-11 at 9.02.05 AM.jpg"/>
            <p:cNvPicPr>
              <a:picLocks noChangeAspect="1"/>
            </p:cNvPicPr>
            <p:nvPr/>
          </p:nvPicPr>
          <p:blipFill rotWithShape="1">
            <a:blip r:embed="rId12" cstate="print">
              <a:extLst>
                <a:ext uri="{28A0092B-C50C-407E-A947-70E740481C1C}">
                  <a14:useLocalDpi xmlns:a14="http://schemas.microsoft.com/office/drawing/2010/main" val="0"/>
                </a:ext>
              </a:extLst>
            </a:blip>
            <a:srcRect l="1958" t="21708" r="304" b="1891"/>
            <a:stretch/>
          </p:blipFill>
          <p:spPr>
            <a:xfrm>
              <a:off x="5790877" y="4182029"/>
              <a:ext cx="2954805" cy="2055950"/>
            </a:xfrm>
            <a:prstGeom prst="rect">
              <a:avLst/>
            </a:prstGeom>
            <a:noFill/>
            <a:ln>
              <a:solidFill>
                <a:schemeClr val="tx1"/>
              </a:solidFill>
            </a:ln>
            <a:effectLst>
              <a:glow>
                <a:schemeClr val="accent1">
                  <a:alpha val="40000"/>
                </a:schemeClr>
              </a:glow>
              <a:innerShdw blurRad="114300">
                <a:prstClr val="black"/>
              </a:innerShdw>
              <a:softEdge rad="76200"/>
            </a:effectLst>
          </p:spPr>
        </p:pic>
      </p:grpSp>
      <p:grpSp>
        <p:nvGrpSpPr>
          <p:cNvPr id="61" name="Group 60" descr="Presentation Author/Graphics:&#10;Eldrich L. Frazier&#10;Federal Geographic Data Committee&#10;http://www.fgdc.gov"/>
          <p:cNvGrpSpPr/>
          <p:nvPr/>
        </p:nvGrpSpPr>
        <p:grpSpPr>
          <a:xfrm>
            <a:off x="2489484" y="531928"/>
            <a:ext cx="2894874" cy="1668245"/>
            <a:chOff x="2545957" y="251004"/>
            <a:chExt cx="6080453" cy="3468102"/>
          </a:xfrm>
        </p:grpSpPr>
        <p:grpSp>
          <p:nvGrpSpPr>
            <p:cNvPr id="62" name="Group 61"/>
            <p:cNvGrpSpPr/>
            <p:nvPr/>
          </p:nvGrpSpPr>
          <p:grpSpPr>
            <a:xfrm>
              <a:off x="5040129" y="251004"/>
              <a:ext cx="3586281" cy="3078606"/>
              <a:chOff x="1117994" y="2994945"/>
              <a:chExt cx="4339395" cy="3731644"/>
            </a:xfrm>
          </p:grpSpPr>
          <p:grpSp>
            <p:nvGrpSpPr>
              <p:cNvPr id="73" name="Group 72" descr="Graphics Designer: Eldrich L. Frazier&#10;U.S. Geological Survey&#10;Http://www.usgs.gov" title="Computer Monitor"/>
              <p:cNvGrpSpPr/>
              <p:nvPr/>
            </p:nvGrpSpPr>
            <p:grpSpPr>
              <a:xfrm>
                <a:off x="1117994" y="2994945"/>
                <a:ext cx="4339395" cy="3731644"/>
                <a:chOff x="1173781" y="2514600"/>
                <a:chExt cx="5245252" cy="4211990"/>
              </a:xfrm>
            </p:grpSpPr>
            <p:grpSp>
              <p:nvGrpSpPr>
                <p:cNvPr id="80" name="Group 79"/>
                <p:cNvGrpSpPr/>
                <p:nvPr/>
              </p:nvGrpSpPr>
              <p:grpSpPr>
                <a:xfrm>
                  <a:off x="1173781" y="2514600"/>
                  <a:ext cx="5245251" cy="4211990"/>
                  <a:chOff x="1173781" y="2514600"/>
                  <a:chExt cx="5245251" cy="4211990"/>
                </a:xfrm>
              </p:grpSpPr>
              <p:grpSp>
                <p:nvGrpSpPr>
                  <p:cNvPr id="82" name="Group 81"/>
                  <p:cNvGrpSpPr/>
                  <p:nvPr/>
                </p:nvGrpSpPr>
                <p:grpSpPr>
                  <a:xfrm>
                    <a:off x="2899531" y="5835855"/>
                    <a:ext cx="1698536" cy="890735"/>
                    <a:chOff x="3730683" y="5275694"/>
                    <a:chExt cx="2387600" cy="1361996"/>
                  </a:xfrm>
                </p:grpSpPr>
                <p:sp>
                  <p:nvSpPr>
                    <p:cNvPr id="86" name="Trapezoid 85" descr="Graphics Designer: Eldrich L. Frazier&#10;U.S. Geological Survey&#10;Http://www.usgs.gov" title="Computer Monitor"/>
                    <p:cNvSpPr/>
                    <p:nvPr/>
                  </p:nvSpPr>
                  <p:spPr>
                    <a:xfrm>
                      <a:off x="4213281" y="5275694"/>
                      <a:ext cx="1574188" cy="813713"/>
                    </a:xfrm>
                    <a:prstGeom prst="trapezoid">
                      <a:avLst>
                        <a:gd name="adj" fmla="val 11363"/>
                      </a:avLst>
                    </a:prstGeom>
                    <a:gradFill flip="none" rotWithShape="1">
                      <a:gsLst>
                        <a:gs pos="20000">
                          <a:schemeClr val="bg1"/>
                        </a:gs>
                        <a:gs pos="100000">
                          <a:schemeClr val="tx1"/>
                        </a:gs>
                        <a:gs pos="13000">
                          <a:schemeClr val="bg1">
                            <a:lumMod val="65000"/>
                          </a:schemeClr>
                        </a:gs>
                        <a:gs pos="24000">
                          <a:srgbClr val="FFFFFF"/>
                        </a:gs>
                        <a:gs pos="72000">
                          <a:schemeClr val="bg1">
                            <a:lumMod val="50000"/>
                          </a:schemeClr>
                        </a:gs>
                        <a:gs pos="84000">
                          <a:schemeClr val="bg1">
                            <a:lumMod val="50000"/>
                          </a:schemeClr>
                        </a:gs>
                        <a:gs pos="0">
                          <a:schemeClr val="tx1"/>
                        </a:gs>
                      </a:gsLst>
                      <a:lin ang="16200000" scaled="0"/>
                      <a:tileRect/>
                    </a:gradFill>
                    <a:ln>
                      <a:noFill/>
                    </a:ln>
                    <a:effectLst/>
                    <a:scene3d>
                      <a:camera prst="perspectiveFront">
                        <a:rot lat="0" lon="900000" rev="0"/>
                      </a:camera>
                      <a:lightRig rig="threePt" dir="t">
                        <a:rot lat="0" lon="0" rev="17100000"/>
                      </a:lightRig>
                    </a:scene3d>
                    <a:sp3d prstMaterial="plastic">
                      <a:bevelT w="25400" h="50800"/>
                      <a:bevelB w="38100" h="38100"/>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87" name="Trapezoid 8" descr="Graphics Designer: Eldrich L. Frazier&#10;U.S. Geological Survey&#10;Http://www.usgs.gov" title="Computer Monitor"/>
                    <p:cNvSpPr/>
                    <p:nvPr/>
                  </p:nvSpPr>
                  <p:spPr>
                    <a:xfrm>
                      <a:off x="3730683" y="5896724"/>
                      <a:ext cx="2387600" cy="740966"/>
                    </a:xfrm>
                    <a:custGeom>
                      <a:avLst/>
                      <a:gdLst>
                        <a:gd name="connsiteX0" fmla="*/ 0 w 2280992"/>
                        <a:gd name="connsiteY0" fmla="*/ 502406 h 502406"/>
                        <a:gd name="connsiteX1" fmla="*/ 281166 w 2280992"/>
                        <a:gd name="connsiteY1" fmla="*/ 0 h 502406"/>
                        <a:gd name="connsiteX2" fmla="*/ 1999826 w 2280992"/>
                        <a:gd name="connsiteY2" fmla="*/ 0 h 502406"/>
                        <a:gd name="connsiteX3" fmla="*/ 2280992 w 2280992"/>
                        <a:gd name="connsiteY3" fmla="*/ 502406 h 502406"/>
                        <a:gd name="connsiteX4" fmla="*/ 0 w 2280992"/>
                        <a:gd name="connsiteY4" fmla="*/ 502406 h 502406"/>
                        <a:gd name="connsiteX0" fmla="*/ 149642 w 2430634"/>
                        <a:gd name="connsiteY0" fmla="*/ 502406 h 502406"/>
                        <a:gd name="connsiteX1" fmla="*/ 430808 w 2430634"/>
                        <a:gd name="connsiteY1" fmla="*/ 0 h 502406"/>
                        <a:gd name="connsiteX2" fmla="*/ 2149468 w 2430634"/>
                        <a:gd name="connsiteY2" fmla="*/ 0 h 502406"/>
                        <a:gd name="connsiteX3" fmla="*/ 2430634 w 2430634"/>
                        <a:gd name="connsiteY3" fmla="*/ 502406 h 502406"/>
                        <a:gd name="connsiteX4" fmla="*/ 149642 w 2430634"/>
                        <a:gd name="connsiteY4" fmla="*/ 502406 h 502406"/>
                        <a:gd name="connsiteX0" fmla="*/ 149642 w 2580276"/>
                        <a:gd name="connsiteY0" fmla="*/ 502406 h 502406"/>
                        <a:gd name="connsiteX1" fmla="*/ 430808 w 2580276"/>
                        <a:gd name="connsiteY1" fmla="*/ 0 h 502406"/>
                        <a:gd name="connsiteX2" fmla="*/ 2149468 w 2580276"/>
                        <a:gd name="connsiteY2" fmla="*/ 0 h 502406"/>
                        <a:gd name="connsiteX3" fmla="*/ 2430634 w 2580276"/>
                        <a:gd name="connsiteY3" fmla="*/ 502406 h 502406"/>
                        <a:gd name="connsiteX4" fmla="*/ 149642 w 2580276"/>
                        <a:gd name="connsiteY4" fmla="*/ 502406 h 502406"/>
                        <a:gd name="connsiteX0" fmla="*/ 149642 w 2580276"/>
                        <a:gd name="connsiteY0" fmla="*/ 502406 h 541352"/>
                        <a:gd name="connsiteX1" fmla="*/ 430808 w 2580276"/>
                        <a:gd name="connsiteY1" fmla="*/ 0 h 541352"/>
                        <a:gd name="connsiteX2" fmla="*/ 2149468 w 2580276"/>
                        <a:gd name="connsiteY2" fmla="*/ 0 h 541352"/>
                        <a:gd name="connsiteX3" fmla="*/ 2430634 w 2580276"/>
                        <a:gd name="connsiteY3" fmla="*/ 502406 h 541352"/>
                        <a:gd name="connsiteX4" fmla="*/ 149642 w 2580276"/>
                        <a:gd name="connsiteY4" fmla="*/ 502406 h 541352"/>
                        <a:gd name="connsiteX0" fmla="*/ 177821 w 2608455"/>
                        <a:gd name="connsiteY0" fmla="*/ 502406 h 504860"/>
                        <a:gd name="connsiteX1" fmla="*/ 458987 w 2608455"/>
                        <a:gd name="connsiteY1" fmla="*/ 0 h 504860"/>
                        <a:gd name="connsiteX2" fmla="*/ 2177647 w 2608455"/>
                        <a:gd name="connsiteY2" fmla="*/ 0 h 504860"/>
                        <a:gd name="connsiteX3" fmla="*/ 2458813 w 2608455"/>
                        <a:gd name="connsiteY3" fmla="*/ 502406 h 504860"/>
                        <a:gd name="connsiteX4" fmla="*/ 177821 w 2608455"/>
                        <a:gd name="connsiteY4" fmla="*/ 502406 h 5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455" h="504860">
                          <a:moveTo>
                            <a:pt x="177821" y="502406"/>
                          </a:moveTo>
                          <a:cubicBezTo>
                            <a:pt x="-218983" y="507572"/>
                            <a:pt x="125683" y="83734"/>
                            <a:pt x="458987" y="0"/>
                          </a:cubicBezTo>
                          <a:lnTo>
                            <a:pt x="2177647" y="0"/>
                          </a:lnTo>
                          <a:cubicBezTo>
                            <a:pt x="2510951" y="83734"/>
                            <a:pt x="2792117" y="494872"/>
                            <a:pt x="2458813" y="502406"/>
                          </a:cubicBezTo>
                          <a:cubicBezTo>
                            <a:pt x="2125509" y="509940"/>
                            <a:pt x="574625" y="497240"/>
                            <a:pt x="177821" y="502406"/>
                          </a:cubicBezTo>
                          <a:close/>
                        </a:path>
                      </a:pathLst>
                    </a:custGeom>
                    <a:gradFill flip="none" rotWithShape="1">
                      <a:gsLst>
                        <a:gs pos="3000">
                          <a:schemeClr val="bg1">
                            <a:lumMod val="85000"/>
                          </a:schemeClr>
                        </a:gs>
                        <a:gs pos="66000">
                          <a:schemeClr val="bg1">
                            <a:lumMod val="85000"/>
                          </a:schemeClr>
                        </a:gs>
                        <a:gs pos="83000">
                          <a:schemeClr val="bg1">
                            <a:lumMod val="50000"/>
                          </a:schemeClr>
                        </a:gs>
                        <a:gs pos="100000">
                          <a:schemeClr val="tx1">
                            <a:lumMod val="75000"/>
                            <a:lumOff val="25000"/>
                          </a:schemeClr>
                        </a:gs>
                      </a:gsLst>
                      <a:lin ang="16200000" scaled="0"/>
                      <a:tileRect/>
                    </a:gradFill>
                    <a:ln>
                      <a:noFill/>
                    </a:ln>
                    <a:effectLst>
                      <a:outerShdw blurRad="815975" dist="304800" dir="10800000" sx="139000" sy="139000" algn="tl" rotWithShape="0">
                        <a:srgbClr val="000000">
                          <a:alpha val="38000"/>
                        </a:srgbClr>
                      </a:outerShdw>
                    </a:effectLst>
                    <a:scene3d>
                      <a:camera prst="perspectiveFront" fov="2700000">
                        <a:rot lat="18373457" lon="1025304" rev="20764300"/>
                      </a:camera>
                      <a:lightRig rig="threePt" dir="t">
                        <a:rot lat="0" lon="0" rev="17160000"/>
                      </a:lightRig>
                    </a:scene3d>
                    <a:sp3d prstMaterial="plastic">
                      <a:bevelT w="6350" h="50800"/>
                      <a:bevelB w="381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grpSp>
                <p:nvGrpSpPr>
                  <p:cNvPr id="83" name="Group 82"/>
                  <p:cNvGrpSpPr/>
                  <p:nvPr/>
                </p:nvGrpSpPr>
                <p:grpSpPr>
                  <a:xfrm>
                    <a:off x="1173781" y="2514600"/>
                    <a:ext cx="5245251" cy="3306114"/>
                    <a:chOff x="1304830" y="197264"/>
                    <a:chExt cx="7373150" cy="5055278"/>
                  </a:xfrm>
                </p:grpSpPr>
                <p:sp>
                  <p:nvSpPr>
                    <p:cNvPr id="84" name="Round Same Side Corner Rectangle 83" descr="Graphics Designer: Eldrich L. Frazier&#10;U.S. Geological Survey&#10;Http://www.usgs.gov" title="Computer Monitor"/>
                    <p:cNvSpPr/>
                    <p:nvPr/>
                  </p:nvSpPr>
                  <p:spPr>
                    <a:xfrm>
                      <a:off x="1304830" y="197264"/>
                      <a:ext cx="7373149" cy="4389684"/>
                    </a:xfrm>
                    <a:prstGeom prst="round2SameRect">
                      <a:avLst>
                        <a:gd name="adj1" fmla="val 4027"/>
                        <a:gd name="adj2" fmla="val 0"/>
                      </a:avLst>
                    </a:prstGeom>
                    <a:solidFill>
                      <a:srgbClr val="000000"/>
                    </a:solidFill>
                    <a:ln>
                      <a:noFill/>
                    </a:ln>
                    <a:scene3d>
                      <a:camera prst="orthographicFront">
                        <a:rot lat="0" lon="0" rev="0"/>
                      </a:camera>
                      <a:lightRig rig="contrasting" dir="t"/>
                    </a:scene3d>
                    <a:sp3d prstMaterial="plastic">
                      <a:bevelT w="209550" h="114300" prst="slop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85" name="Round Same Side Corner Rectangle 84" descr="Graphics Designer: Eldrich L. Frazier&#10;U.S. Geological Survey&#10;Http://www.usgs.gov" title="Computer Monitor"/>
                    <p:cNvSpPr/>
                    <p:nvPr/>
                  </p:nvSpPr>
                  <p:spPr>
                    <a:xfrm flipV="1">
                      <a:off x="1304831" y="4525695"/>
                      <a:ext cx="7373149" cy="726847"/>
                    </a:xfrm>
                    <a:prstGeom prst="round2SameRect">
                      <a:avLst/>
                    </a:prstGeom>
                    <a:gradFill flip="none" rotWithShape="1">
                      <a:gsLst>
                        <a:gs pos="33000">
                          <a:srgbClr val="D9D9D9"/>
                        </a:gs>
                        <a:gs pos="0">
                          <a:schemeClr val="bg1">
                            <a:lumMod val="50000"/>
                          </a:schemeClr>
                        </a:gs>
                        <a:gs pos="100000">
                          <a:schemeClr val="bg1">
                            <a:lumMod val="85000"/>
                          </a:schemeClr>
                        </a:gs>
                      </a:gsLst>
                      <a:lin ang="0" scaled="0"/>
                      <a:tileRect/>
                    </a:gradFill>
                    <a:ln>
                      <a:noFill/>
                    </a:ln>
                    <a:scene3d>
                      <a:camera prst="orthographicFront">
                        <a:rot lat="0" lon="0" rev="0"/>
                      </a:camera>
                      <a:lightRig rig="brightRoom" dir="t"/>
                    </a:scene3d>
                    <a:sp3d prstMaterial="plastic">
                      <a:bevelT w="254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grpSp>
            <p:sp>
              <p:nvSpPr>
                <p:cNvPr id="81" name="Round Same Side Corner Rectangle 80" descr="Graphics Designer: Eldrich L. Frazier&#10;U.S. Geological Survey&#10;Http://www.usgs.gov&#10;" title="Computer Monitor"/>
                <p:cNvSpPr/>
                <p:nvPr/>
              </p:nvSpPr>
              <p:spPr>
                <a:xfrm>
                  <a:off x="1173781" y="2514600"/>
                  <a:ext cx="5245252" cy="579977"/>
                </a:xfrm>
                <a:prstGeom prst="round2SameRect">
                  <a:avLst/>
                </a:prstGeom>
                <a:gradFill flip="none" rotWithShape="1">
                  <a:gsLst>
                    <a:gs pos="100000">
                      <a:schemeClr val="bg1">
                        <a:lumMod val="95000"/>
                        <a:alpha val="3000"/>
                      </a:schemeClr>
                    </a:gs>
                    <a:gs pos="14000">
                      <a:schemeClr val="bg1">
                        <a:lumMod val="75000"/>
                        <a:alpha val="7000"/>
                      </a:schemeClr>
                    </a:gs>
                    <a:gs pos="95000">
                      <a:schemeClr val="bg1">
                        <a:lumMod val="95000"/>
                        <a:alpha val="32000"/>
                      </a:schemeClr>
                    </a:gs>
                  </a:gsLst>
                  <a:lin ang="16200000" scaled="0"/>
                  <a:tileRect/>
                </a:gradFill>
                <a:ln>
                  <a:noFill/>
                </a:ln>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grpSp>
            <p:nvGrpSpPr>
              <p:cNvPr id="74" name="Group 73"/>
              <p:cNvGrpSpPr/>
              <p:nvPr/>
            </p:nvGrpSpPr>
            <p:grpSpPr>
              <a:xfrm>
                <a:off x="1270546" y="3149622"/>
                <a:ext cx="4039741" cy="2231227"/>
                <a:chOff x="1270546" y="3149622"/>
                <a:chExt cx="4039741" cy="2231227"/>
              </a:xfrm>
            </p:grpSpPr>
            <p:pic>
              <p:nvPicPr>
                <p:cNvPr id="76" name="Picture 75" descr="Screen Shot 2015-10-13 at 9.44.04 AM.jpg"/>
                <p:cNvPicPr>
                  <a:picLocks noChangeAspect="1"/>
                </p:cNvPicPr>
                <p:nvPr/>
              </p:nvPicPr>
              <p:blipFill rotWithShape="1">
                <a:blip r:embed="rId13" cstate="print">
                  <a:extLst>
                    <a:ext uri="{28A0092B-C50C-407E-A947-70E740481C1C}">
                      <a14:useLocalDpi xmlns:a14="http://schemas.microsoft.com/office/drawing/2010/main" val="0"/>
                    </a:ext>
                  </a:extLst>
                </a:blip>
                <a:srcRect l="18951" r="20948"/>
                <a:stretch/>
              </p:blipFill>
              <p:spPr>
                <a:xfrm>
                  <a:off x="1270548" y="4456518"/>
                  <a:ext cx="4033486" cy="924331"/>
                </a:xfrm>
                <a:prstGeom prst="rect">
                  <a:avLst/>
                </a:prstGeom>
              </p:spPr>
            </p:pic>
            <p:pic>
              <p:nvPicPr>
                <p:cNvPr id="77" name="Picture 76" descr="Screen Shot 2015-10-13 at 9.42.22 AM.jpg"/>
                <p:cNvPicPr>
                  <a:picLocks noChangeAspect="1"/>
                </p:cNvPicPr>
                <p:nvPr/>
              </p:nvPicPr>
              <p:blipFill rotWithShape="1">
                <a:blip r:embed="rId14" cstate="print">
                  <a:extLst>
                    <a:ext uri="{28A0092B-C50C-407E-A947-70E740481C1C}">
                      <a14:useLocalDpi xmlns:a14="http://schemas.microsoft.com/office/drawing/2010/main" val="0"/>
                    </a:ext>
                  </a:extLst>
                </a:blip>
                <a:srcRect l="13088" t="1690" r="11690" b="86966"/>
                <a:stretch/>
              </p:blipFill>
              <p:spPr>
                <a:xfrm>
                  <a:off x="1270548" y="3149622"/>
                  <a:ext cx="4033486" cy="180070"/>
                </a:xfrm>
                <a:prstGeom prst="rect">
                  <a:avLst/>
                </a:prstGeom>
              </p:spPr>
            </p:pic>
            <p:sp>
              <p:nvSpPr>
                <p:cNvPr id="78" name="Rectangle 77"/>
                <p:cNvSpPr/>
                <p:nvPr/>
              </p:nvSpPr>
              <p:spPr>
                <a:xfrm>
                  <a:off x="1276801" y="4068497"/>
                  <a:ext cx="4033486" cy="3911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 b="1" dirty="0" smtClean="0">
                      <a:solidFill>
                        <a:schemeClr val="tx1"/>
                      </a:solidFill>
                      <a:latin typeface="Arial"/>
                      <a:cs typeface="Arial"/>
                    </a:rPr>
                    <a:t>Welcome to NEPAnode an application to inform project planning, siting, and analysis of the potential social, environmental and resource impacts under the National Environmental Policy Act(NEPA).</a:t>
                  </a:r>
                  <a:endParaRPr lang="en-US" sz="300" b="1" dirty="0">
                    <a:solidFill>
                      <a:schemeClr val="tx1"/>
                    </a:solidFill>
                    <a:latin typeface="Arial"/>
                    <a:cs typeface="Arial"/>
                  </a:endParaRPr>
                </a:p>
              </p:txBody>
            </p:sp>
            <p:pic>
              <p:nvPicPr>
                <p:cNvPr id="79" name="Picture 78" descr="Screen Shot 2015-10-13 at 9.46.25 AM.jpg"/>
                <p:cNvPicPr>
                  <a:picLocks noChangeAspect="1"/>
                </p:cNvPicPr>
                <p:nvPr/>
              </p:nvPicPr>
              <p:blipFill rotWithShape="1">
                <a:blip r:embed="rId15" cstate="print">
                  <a:extLst>
                    <a:ext uri="{28A0092B-C50C-407E-A947-70E740481C1C}">
                      <a14:useLocalDpi xmlns:a14="http://schemas.microsoft.com/office/drawing/2010/main" val="0"/>
                    </a:ext>
                  </a:extLst>
                </a:blip>
                <a:srcRect t="510" b="-1"/>
                <a:stretch/>
              </p:blipFill>
              <p:spPr>
                <a:xfrm>
                  <a:off x="1270546" y="3329692"/>
                  <a:ext cx="4033486" cy="761790"/>
                </a:xfrm>
                <a:prstGeom prst="rect">
                  <a:avLst/>
                </a:prstGeom>
              </p:spPr>
            </p:pic>
          </p:grpSp>
          <p:pic>
            <p:nvPicPr>
              <p:cNvPr id="75" name="Picture 74" descr="New_DOE_Logo.png"/>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41655" y1="1748" x2="41655" y2="1748"/>
                            <a14:foregroundMark x1="38734" y1="2517" x2="38734" y2="2517"/>
                            <a14:foregroundMark x1="18567" y1="12727" x2="18567" y2="12727"/>
                            <a14:foregroundMark x1="2434" y1="37133" x2="2434" y2="37133"/>
                            <a14:foregroundMark x1="51391" y1="26923" x2="51391" y2="26923"/>
                            <a14:foregroundMark x1="36300" y1="36014" x2="36300" y2="36014"/>
                            <a14:foregroundMark x1="40542" y1="35804" x2="40542" y2="35804"/>
                            <a14:foregroundMark x1="44437" y1="36154" x2="44437" y2="36154"/>
                            <a14:foregroundMark x1="45897" y1="36154" x2="45897" y2="36154"/>
                            <a14:foregroundMark x1="46036" y1="35105" x2="46036" y2="35105"/>
                            <a14:foregroundMark x1="50278" y1="35105" x2="50278" y2="35105"/>
                            <a14:foregroundMark x1="51252" y1="35105" x2="51252" y2="35105"/>
                            <a14:foregroundMark x1="56050" y1="34825" x2="56050" y2="34825"/>
                            <a14:foregroundMark x1="54729" y1="34965" x2="54729" y2="34965"/>
                            <a14:foregroundMark x1="61127" y1="35245" x2="61127" y2="35245"/>
                            <a14:foregroundMark x1="58693" y1="34965" x2="58693" y2="34965"/>
                            <a14:foregroundMark x1="63908" y1="35664" x2="63908" y2="35664"/>
                            <a14:foregroundMark x1="80181" y1="10699" x2="80181" y2="10699"/>
                            <a14:foregroundMark x1="85744" y1="82797" x2="85744" y2="82797"/>
                            <a14:foregroundMark x1="79624" y1="88671" x2="79624" y2="88671"/>
                            <a14:foregroundMark x1="12309" y1="81888" x2="12309" y2="81888"/>
                            <a14:foregroundMark x1="17942" y1="87902" x2="17942" y2="87902"/>
                            <a14:foregroundMark x1="51391" y1="22378" x2="51391" y2="22378"/>
                            <a14:foregroundMark x1="49374" y1="22797" x2="49374" y2="22797"/>
                            <a14:foregroundMark x1="62796" y1="1888" x2="62796" y2="1888"/>
                            <a14:foregroundMark x1="38873" y1="36294" x2="38873" y2="36294"/>
                            <a14:foregroundMark x1="45758" y1="31888" x2="45758" y2="31888"/>
                            <a14:foregroundMark x1="46801" y1="30140" x2="46801" y2="30140"/>
                            <a14:foregroundMark x1="48401" y1="28811" x2="48401" y2="28811"/>
                            <a14:foregroundMark x1="50834" y1="29441" x2="50834" y2="29441"/>
                            <a14:foregroundMark x1="52851" y1="30140" x2="52851" y2="30140"/>
                            <a14:foregroundMark x1="53477" y1="27762" x2="53477" y2="27762"/>
                            <a14:foregroundMark x1="53129" y1="22517" x2="53129" y2="22517"/>
                            <a14:foregroundMark x1="50834" y1="19860" x2="50834" y2="19860"/>
                            <a14:foregroundMark x1="48957" y1="20070" x2="48957" y2="20070"/>
                            <a14:foregroundMark x1="49930" y1="20769" x2="49930" y2="20769"/>
                            <a14:foregroundMark x1="52851" y1="24895" x2="52851" y2="24895"/>
                            <a14:foregroundMark x1="49791" y1="24755" x2="49791" y2="24755"/>
                            <a14:foregroundMark x1="44576" y1="32657" x2="44576" y2="32657"/>
                            <a14:foregroundMark x1="47079" y1="32168" x2="47079" y2="32168"/>
                            <a14:foregroundMark x1="48679" y1="31748" x2="48679" y2="31748"/>
                            <a14:foregroundMark x1="96245" y1="32937" x2="96245" y2="32937"/>
                            <a14:foregroundMark x1="94506" y1="30839" x2="94506" y2="30839"/>
                            <a14:foregroundMark x1="28303" y1="93497" x2="28303" y2="93497"/>
                            <a14:foregroundMark x1="5772" y1="70210" x2="5772" y2="70210"/>
                            <a14:foregroundMark x1="1947" y1="60140" x2="1947" y2="60140"/>
                          </a14:backgroundRemoval>
                        </a14:imgEffect>
                      </a14:imgLayer>
                    </a14:imgProps>
                  </a:ext>
                  <a:ext uri="{28A0092B-C50C-407E-A947-70E740481C1C}">
                    <a14:useLocalDpi xmlns:a14="http://schemas.microsoft.com/office/drawing/2010/main" val="0"/>
                  </a:ext>
                </a:extLst>
              </a:blip>
              <a:stretch>
                <a:fillRect/>
              </a:stretch>
            </p:blipFill>
            <p:spPr>
              <a:xfrm>
                <a:off x="2913410" y="5298520"/>
                <a:ext cx="735657" cy="731563"/>
              </a:xfrm>
              <a:prstGeom prst="rect">
                <a:avLst/>
              </a:prstGeom>
              <a:ln>
                <a:noFill/>
              </a:ln>
              <a:effectLst>
                <a:outerShdw blurRad="292100" dist="139700" dir="2700000" algn="tl" rotWithShape="0">
                  <a:srgbClr val="333333">
                    <a:alpha val="65000"/>
                  </a:srgbClr>
                </a:outerShdw>
              </a:effectLst>
            </p:spPr>
          </p:pic>
        </p:grpSp>
        <p:grpSp>
          <p:nvGrpSpPr>
            <p:cNvPr id="63" name="Group 62"/>
            <p:cNvGrpSpPr/>
            <p:nvPr/>
          </p:nvGrpSpPr>
          <p:grpSpPr>
            <a:xfrm>
              <a:off x="2545957" y="1404309"/>
              <a:ext cx="3592086" cy="2314797"/>
              <a:chOff x="4902204" y="1976666"/>
              <a:chExt cx="4346424" cy="2805812"/>
            </a:xfrm>
          </p:grpSpPr>
          <p:sp>
            <p:nvSpPr>
              <p:cNvPr id="65" name="Round Same Side Corner Rectangle 64" descr="Graphics Designer: Eldrich L. Frazier&#10;U.S. Geological Survey&#10;Http://www.usgs.gov" title="Computer Monitor"/>
              <p:cNvSpPr/>
              <p:nvPr/>
            </p:nvSpPr>
            <p:spPr>
              <a:xfrm>
                <a:off x="5334919" y="1976666"/>
                <a:ext cx="3536146" cy="2216279"/>
              </a:xfrm>
              <a:prstGeom prst="round2SameRect">
                <a:avLst>
                  <a:gd name="adj1" fmla="val 4027"/>
                  <a:gd name="adj2" fmla="val 0"/>
                </a:avLst>
              </a:prstGeom>
              <a:gradFill flip="none" rotWithShape="1">
                <a:gsLst>
                  <a:gs pos="98000">
                    <a:srgbClr val="000000"/>
                  </a:gs>
                  <a:gs pos="100000">
                    <a:schemeClr val="bg1">
                      <a:lumMod val="65000"/>
                    </a:schemeClr>
                  </a:gs>
                </a:gsLst>
                <a:path path="shape">
                  <a:fillToRect l="50000" t="50000" r="50000" b="50000"/>
                </a:path>
                <a:tileRect/>
              </a:gradFill>
              <a:ln>
                <a:noFill/>
              </a:ln>
              <a:scene3d>
                <a:camera prst="orthographicFront">
                  <a:rot lat="0" lon="0" rev="0"/>
                </a:camera>
                <a:lightRig rig="contrasting" dir="t"/>
              </a:scene3d>
              <a:sp3d prstMaterial="plastic">
                <a:bevelT w="165100" h="95250" prst="slop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66" name="Rectangle 65"/>
              <p:cNvSpPr/>
              <p:nvPr/>
            </p:nvSpPr>
            <p:spPr>
              <a:xfrm>
                <a:off x="5279333" y="4194525"/>
                <a:ext cx="3591721" cy="620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67" name="Rectangle 66"/>
              <p:cNvSpPr/>
              <p:nvPr/>
            </p:nvSpPr>
            <p:spPr>
              <a:xfrm>
                <a:off x="4902204" y="4221487"/>
                <a:ext cx="4345981" cy="89587"/>
              </a:xfrm>
              <a:prstGeom prst="rect">
                <a:avLst/>
              </a:prstGeom>
              <a:gradFill flip="none" rotWithShape="1">
                <a:gsLst>
                  <a:gs pos="45000">
                    <a:schemeClr val="bg1">
                      <a:lumMod val="85000"/>
                    </a:schemeClr>
                  </a:gs>
                  <a:gs pos="98000">
                    <a:srgbClr val="FFFFFF"/>
                  </a:gs>
                  <a:gs pos="2000">
                    <a:schemeClr val="bg1">
                      <a:alpha val="41000"/>
                    </a:schemeClr>
                  </a:gs>
                  <a:gs pos="100000">
                    <a:schemeClr val="tx1">
                      <a:lumMod val="85000"/>
                      <a:lumOff val="15000"/>
                    </a:schemeClr>
                  </a:gs>
                  <a:gs pos="7000">
                    <a:schemeClr val="tx1">
                      <a:lumMod val="85000"/>
                      <a:lumOff val="15000"/>
                      <a:alpha val="61000"/>
                    </a:schemeClr>
                  </a:gs>
                  <a:gs pos="1000">
                    <a:schemeClr val="tx1">
                      <a:lumMod val="65000"/>
                      <a:lumOff val="35000"/>
                    </a:schemeClr>
                  </a:gs>
                  <a:gs pos="95000">
                    <a:schemeClr val="tx1">
                      <a:lumMod val="75000"/>
                      <a:lumOff val="25000"/>
                      <a:alpha val="75000"/>
                    </a:schemeClr>
                  </a:gs>
                  <a:gs pos="56000">
                    <a:schemeClr val="bg1"/>
                  </a:gs>
                </a:gsLst>
                <a:lin ang="10800000" scaled="0"/>
                <a:tileRect/>
              </a:gradFill>
              <a:ln>
                <a:noFill/>
              </a:ln>
              <a:scene3d>
                <a:camera prst="orthographicFront">
                  <a:rot lat="20399999" lon="0" rev="0"/>
                </a:camera>
                <a:lightRig rig="threePt" dir="t"/>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68" name="Trapezoid 67"/>
              <p:cNvSpPr/>
              <p:nvPr/>
            </p:nvSpPr>
            <p:spPr>
              <a:xfrm rot="10800000">
                <a:off x="6783765" y="4221487"/>
                <a:ext cx="588231" cy="75786"/>
              </a:xfrm>
              <a:prstGeom prst="trapezoid">
                <a:avLst/>
              </a:prstGeom>
              <a:gradFill flip="none" rotWithShape="1">
                <a:gsLst>
                  <a:gs pos="70000">
                    <a:srgbClr val="FFFFFF"/>
                  </a:gs>
                  <a:gs pos="100000">
                    <a:schemeClr val="tx1">
                      <a:lumMod val="85000"/>
                      <a:lumOff val="15000"/>
                    </a:schemeClr>
                  </a:gs>
                  <a:gs pos="93000">
                    <a:schemeClr val="tx1">
                      <a:lumMod val="65000"/>
                      <a:lumOff val="35000"/>
                    </a:schemeClr>
                  </a:gs>
                  <a:gs pos="56000">
                    <a:schemeClr val="bg1"/>
                  </a:gs>
                </a:gsLst>
                <a:path path="rect">
                  <a:fillToRect l="50000" t="50000" r="50000" b="50000"/>
                </a:path>
                <a:tileRect/>
              </a:gradFill>
              <a:ln>
                <a:noFill/>
              </a:ln>
              <a:effectLst>
                <a:innerShdw blurRad="257175" dist="12700" dir="11820000">
                  <a:schemeClr val="tx1">
                    <a:lumMod val="50000"/>
                    <a:lumOff val="50000"/>
                    <a:alpha val="99000"/>
                  </a:schemeClr>
                </a:innerShdw>
              </a:effectLst>
              <a:scene3d>
                <a:camera prst="orthographicFront">
                  <a:rot lat="2699984" lon="0" rev="0"/>
                </a:camera>
                <a:lightRig rig="threePt" dir="t"/>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cxnSp>
            <p:nvCxnSpPr>
              <p:cNvPr id="69" name="Straight Connector 68"/>
              <p:cNvCxnSpPr/>
              <p:nvPr/>
            </p:nvCxnSpPr>
            <p:spPr>
              <a:xfrm>
                <a:off x="4924586" y="4203738"/>
                <a:ext cx="4323599" cy="0"/>
              </a:xfrm>
              <a:prstGeom prst="line">
                <a:avLst/>
              </a:prstGeom>
              <a:ln w="9525" cap="rnd" cmpd="sng">
                <a:gradFill flip="none" rotWithShape="1">
                  <a:gsLst>
                    <a:gs pos="56000">
                      <a:schemeClr val="bg1">
                        <a:lumMod val="65000"/>
                      </a:schemeClr>
                    </a:gs>
                    <a:gs pos="17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70" name="Round Same Side Corner Rectangle 69" descr="Graphics Designer: Eldrich L. Frazier&#10;U.S. Geological Survey&#10;Http://www.usgs.gov&#10;" title="Computer Monitor"/>
              <p:cNvSpPr/>
              <p:nvPr/>
            </p:nvSpPr>
            <p:spPr>
              <a:xfrm>
                <a:off x="5334919" y="2868557"/>
                <a:ext cx="3536146" cy="406570"/>
              </a:xfrm>
              <a:prstGeom prst="round2SameRect">
                <a:avLst/>
              </a:prstGeom>
              <a:gradFill flip="none" rotWithShape="1">
                <a:gsLst>
                  <a:gs pos="100000">
                    <a:schemeClr val="bg1">
                      <a:lumMod val="95000"/>
                      <a:alpha val="3000"/>
                    </a:schemeClr>
                  </a:gs>
                  <a:gs pos="14000">
                    <a:schemeClr val="bg1">
                      <a:lumMod val="75000"/>
                      <a:alpha val="7000"/>
                    </a:schemeClr>
                  </a:gs>
                  <a:gs pos="95000">
                    <a:schemeClr val="bg1">
                      <a:lumMod val="95000"/>
                      <a:alpha val="32000"/>
                    </a:schemeClr>
                  </a:gs>
                </a:gsLst>
                <a:lin ang="16200000" scaled="0"/>
                <a:tileRect/>
              </a:gradFill>
              <a:ln>
                <a:noFill/>
              </a:ln>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71" name="Rounded Rectangle 70"/>
              <p:cNvSpPr/>
              <p:nvPr/>
            </p:nvSpPr>
            <p:spPr>
              <a:xfrm>
                <a:off x="4905219" y="3629722"/>
                <a:ext cx="4343409" cy="1152756"/>
              </a:xfrm>
              <a:prstGeom prst="roundRect">
                <a:avLst/>
              </a:prstGeom>
              <a:gradFill flip="none" rotWithShape="1">
                <a:gsLst>
                  <a:gs pos="0">
                    <a:schemeClr val="bg1"/>
                  </a:gs>
                  <a:gs pos="100000">
                    <a:srgbClr val="FFFFFF"/>
                  </a:gs>
                  <a:gs pos="19000">
                    <a:schemeClr val="tx1">
                      <a:lumMod val="65000"/>
                      <a:lumOff val="35000"/>
                    </a:schemeClr>
                  </a:gs>
                  <a:gs pos="83000">
                    <a:schemeClr val="tx1">
                      <a:lumMod val="65000"/>
                      <a:lumOff val="35000"/>
                    </a:schemeClr>
                  </a:gs>
                </a:gsLst>
                <a:lin ang="0" scaled="0"/>
                <a:tileRect/>
              </a:gradFill>
              <a:ln>
                <a:noFill/>
              </a:ln>
              <a:effectLst/>
              <a:scene3d>
                <a:camera prst="orthographicFront">
                  <a:rot lat="16200000" lon="0" rev="0"/>
                </a:camera>
                <a:lightRig rig="threePt" dir="t">
                  <a:rot lat="0" lon="0" rev="0"/>
                </a:lightRig>
              </a:scene3d>
              <a:sp3d prstMaterial="metal">
                <a:bevelT w="6350" h="6350"/>
                <a:bevelB w="82550" h="44450"/>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pic>
            <p:nvPicPr>
              <p:cNvPr id="72" name="Picture 71" descr="Screen Shot 2015-10-13 at 8.58.22 AM.jpg"/>
              <p:cNvPicPr>
                <a:picLocks/>
              </p:cNvPicPr>
              <p:nvPr/>
            </p:nvPicPr>
            <p:blipFill rotWithShape="1">
              <a:blip r:embed="rId18" cstate="print">
                <a:extLst>
                  <a:ext uri="{BEBA8EAE-BF5A-486C-A8C5-ECC9F3942E4B}">
                    <a14:imgProps xmlns:a14="http://schemas.microsoft.com/office/drawing/2010/main">
                      <a14:imgLayer r:embed="rId19">
                        <a14:imgEffect>
                          <a14:sharpenSoften amount="50000"/>
                        </a14:imgEffect>
                      </a14:imgLayer>
                    </a14:imgProps>
                  </a:ext>
                  <a:ext uri="{28A0092B-C50C-407E-A947-70E740481C1C}">
                    <a14:useLocalDpi xmlns:a14="http://schemas.microsoft.com/office/drawing/2010/main" val="0"/>
                  </a:ext>
                </a:extLst>
              </a:blip>
              <a:srcRect t="2422" r="571"/>
              <a:stretch/>
            </p:blipFill>
            <p:spPr>
              <a:xfrm>
                <a:off x="5511432" y="2158575"/>
                <a:ext cx="3205852" cy="1878760"/>
              </a:xfrm>
              <a:prstGeom prst="rect">
                <a:avLst/>
              </a:prstGeom>
            </p:spPr>
          </p:pic>
        </p:grpSp>
        <p:sp>
          <p:nvSpPr>
            <p:cNvPr id="64" name="Oval 63"/>
            <p:cNvSpPr/>
            <p:nvPr/>
          </p:nvSpPr>
          <p:spPr>
            <a:xfrm>
              <a:off x="4924447" y="2299333"/>
              <a:ext cx="766144" cy="734274"/>
            </a:xfrm>
            <a:prstGeom prst="ellipse">
              <a:avLst/>
            </a:prstGeom>
            <a:blipFill dpi="0" rotWithShape="1">
              <a:blip r:embed="rId20">
                <a:alphaModFix amt="90000"/>
              </a:blip>
              <a:srcRect/>
              <a:stretch>
                <a:fillRect/>
              </a:stretch>
            </a:blip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spTree>
    <p:extLst>
      <p:ext uri="{BB962C8B-B14F-4D97-AF65-F5344CB8AC3E}">
        <p14:creationId xmlns:p14="http://schemas.microsoft.com/office/powerpoint/2010/main" val="6373477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p:tgtEl>
                                          <p:spTgt spid="18"/>
                                        </p:tgtEl>
                                        <p:attrNameLst>
                                          <p:attrName>ppt_x</p:attrName>
                                        </p:attrNameLst>
                                      </p:cBhvr>
                                      <p:tavLst>
                                        <p:tav tm="0">
                                          <p:val>
                                            <p:strVal val="#ppt_x-#ppt_w*1.125000"/>
                                          </p:val>
                                        </p:tav>
                                        <p:tav tm="100000">
                                          <p:val>
                                            <p:strVal val="#ppt_x"/>
                                          </p:val>
                                        </p:tav>
                                      </p:tavLst>
                                    </p:anim>
                                    <p:animEffect transition="in" filter="wipe(right)">
                                      <p:cBhvr>
                                        <p:cTn id="8" dur="2000"/>
                                        <p:tgtEl>
                                          <p:spTgt spid="18"/>
                                        </p:tgtEl>
                                      </p:cBhvr>
                                    </p:animEffect>
                                  </p:childTnLst>
                                </p:cTn>
                              </p:par>
                            </p:childTnLst>
                          </p:cTn>
                        </p:par>
                        <p:par>
                          <p:cTn id="9" fill="hold">
                            <p:stCondLst>
                              <p:cond delay="2000"/>
                            </p:stCondLst>
                            <p:childTnLst>
                              <p:par>
                                <p:cTn id="10" presetID="12" presetClass="entr" presetSubtype="8" fill="hold" nodeType="after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2000"/>
                                        <p:tgtEl>
                                          <p:spTgt spid="61"/>
                                        </p:tgtEl>
                                        <p:attrNameLst>
                                          <p:attrName>ppt_x</p:attrName>
                                        </p:attrNameLst>
                                      </p:cBhvr>
                                      <p:tavLst>
                                        <p:tav tm="0">
                                          <p:val>
                                            <p:strVal val="#ppt_x-#ppt_w*1.125000"/>
                                          </p:val>
                                        </p:tav>
                                        <p:tav tm="100000">
                                          <p:val>
                                            <p:strVal val="#ppt_x"/>
                                          </p:val>
                                        </p:tav>
                                      </p:tavLst>
                                    </p:anim>
                                    <p:animEffect transition="in" filter="wipe(right)">
                                      <p:cBhvr>
                                        <p:cTn id="13" dur="2000"/>
                                        <p:tgtEl>
                                          <p:spTgt spid="61"/>
                                        </p:tgtEl>
                                      </p:cBhvr>
                                    </p:animEffect>
                                  </p:childTnLst>
                                </p:cTn>
                              </p:par>
                            </p:childTnLst>
                          </p:cTn>
                        </p:par>
                        <p:par>
                          <p:cTn id="14" fill="hold">
                            <p:stCondLst>
                              <p:cond delay="4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2000"/>
                                        <p:tgtEl>
                                          <p:spTgt spid="19"/>
                                        </p:tgtEl>
                                        <p:attrNameLst>
                                          <p:attrName>ppt_x</p:attrName>
                                        </p:attrNameLst>
                                      </p:cBhvr>
                                      <p:tavLst>
                                        <p:tav tm="0">
                                          <p:val>
                                            <p:strVal val="#ppt_x-#ppt_w*1.125000"/>
                                          </p:val>
                                        </p:tav>
                                        <p:tav tm="100000">
                                          <p:val>
                                            <p:strVal val="#ppt_x"/>
                                          </p:val>
                                        </p:tav>
                                      </p:tavLst>
                                    </p:anim>
                                    <p:animEffect transition="in" filter="wipe(right)">
                                      <p:cBhvr>
                                        <p:cTn id="1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6755"/>
            <a:ext cx="9139624" cy="4871439"/>
          </a:xfrm>
          <a:prstGeom prst="rect">
            <a:avLst/>
          </a:prstGeom>
        </p:spPr>
      </p:pic>
      <p:sp>
        <p:nvSpPr>
          <p:cNvPr id="2" name="Slide Number Placeholder 1"/>
          <p:cNvSpPr>
            <a:spLocks noGrp="1"/>
          </p:cNvSpPr>
          <p:nvPr>
            <p:ph type="sldNum" sz="quarter" idx="12"/>
          </p:nvPr>
        </p:nvSpPr>
        <p:spPr>
          <a:xfrm>
            <a:off x="7105712" y="4921055"/>
            <a:ext cx="2057400" cy="274637"/>
          </a:xfrm>
        </p:spPr>
        <p:txBody>
          <a:bodyPr/>
          <a:lstStyle/>
          <a:p>
            <a:fld id="{C1143F85-D312-184F-9C08-8081E9346C9F}" type="slidenum">
              <a:rPr lang="en-US" b="1" smtClean="0">
                <a:solidFill>
                  <a:schemeClr val="bg1"/>
                </a:solidFill>
              </a:rPr>
              <a:t>21</a:t>
            </a:fld>
            <a:endParaRPr lang="en-US" b="1" dirty="0">
              <a:solidFill>
                <a:schemeClr val="bg1"/>
              </a:solidFill>
            </a:endParaRPr>
          </a:p>
        </p:txBody>
      </p:sp>
      <p:grpSp>
        <p:nvGrpSpPr>
          <p:cNvPr id="22" name="Group 21" descr="Presentation Author/Graphics:&#10;Eldrich L. Frazier&#10;Federal Geographic Data Committee&#10;http://www.fgdc.gov"/>
          <p:cNvGrpSpPr/>
          <p:nvPr/>
        </p:nvGrpSpPr>
        <p:grpSpPr>
          <a:xfrm>
            <a:off x="82084" y="349755"/>
            <a:ext cx="3602952" cy="3722674"/>
            <a:chOff x="523026" y="2977756"/>
            <a:chExt cx="3071875" cy="3173950"/>
          </a:xfrm>
        </p:grpSpPr>
        <p:pic>
          <p:nvPicPr>
            <p:cNvPr id="5" name="Picture 4" descr="AllCommunities.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3026" y="2977756"/>
              <a:ext cx="3071875" cy="3173950"/>
            </a:xfrm>
            <a:prstGeom prst="rect">
              <a:avLst/>
            </a:prstGeom>
            <a:solidFill>
              <a:schemeClr val="bg1">
                <a:alpha val="7000"/>
              </a:schemeClr>
            </a:solidFill>
            <a:effectLst>
              <a:softEdge rad="76200"/>
            </a:effectLst>
          </p:spPr>
        </p:pic>
        <p:sp>
          <p:nvSpPr>
            <p:cNvPr id="6" name="Rectangle 5"/>
            <p:cNvSpPr/>
            <p:nvPr/>
          </p:nvSpPr>
          <p:spPr>
            <a:xfrm>
              <a:off x="1398741" y="3600096"/>
              <a:ext cx="559496" cy="70397"/>
            </a:xfrm>
            <a:prstGeom prst="rect">
              <a:avLst/>
            </a:prstGeom>
            <a:solidFill>
              <a:schemeClr val="bg1"/>
            </a:solidFill>
          </p:spPr>
          <p:txBody>
            <a:bodyPr wrap="square" lIns="0" tIns="0" rIns="0" bIns="0">
              <a:spAutoFit/>
            </a:bodyPr>
            <a:lstStyle/>
            <a:p>
              <a:pPr algn="ctr"/>
              <a:r>
                <a:rPr lang="en-US" sz="600" b="1" smtClean="0">
                  <a:solidFill>
                    <a:srgbClr val="2F7A9F"/>
                  </a:solidFill>
                  <a:latin typeface="Arial Narrow" charset="0"/>
                  <a:ea typeface="Arial Narrow" charset="0"/>
                  <a:cs typeface="Arial Narrow" charset="0"/>
                </a:rPr>
                <a:t>Cadastre</a:t>
              </a:r>
              <a:endParaRPr lang="en-US" sz="600" b="1" dirty="0">
                <a:solidFill>
                  <a:srgbClr val="2F7A9F"/>
                </a:solidFill>
                <a:latin typeface="Arial Narrow" charset="0"/>
                <a:ea typeface="Arial Narrow" charset="0"/>
                <a:cs typeface="Arial Narrow" charset="0"/>
              </a:endParaRPr>
            </a:p>
          </p:txBody>
        </p:sp>
        <p:sp>
          <p:nvSpPr>
            <p:cNvPr id="7" name="Rectangle 6"/>
            <p:cNvSpPr/>
            <p:nvPr/>
          </p:nvSpPr>
          <p:spPr>
            <a:xfrm>
              <a:off x="658195" y="3587673"/>
              <a:ext cx="498375" cy="140794"/>
            </a:xfrm>
            <a:prstGeom prst="rect">
              <a:avLst/>
            </a:prstGeom>
            <a:solidFill>
              <a:schemeClr val="bg1"/>
            </a:solidFill>
          </p:spPr>
          <p:txBody>
            <a:bodyPr wrap="square" lIns="91440" tIns="0" rIns="0" bIns="0">
              <a:spAutoFit/>
            </a:bodyPr>
            <a:lstStyle/>
            <a:p>
              <a:r>
                <a:rPr lang="en-US" sz="600" b="1" dirty="0">
                  <a:solidFill>
                    <a:srgbClr val="2F7A9F"/>
                  </a:solidFill>
                  <a:latin typeface="Arial Narrow" charset="0"/>
                  <a:ea typeface="Arial Narrow" charset="0"/>
                  <a:cs typeface="Arial Narrow" charset="0"/>
                </a:rPr>
                <a:t>Biodiversity </a:t>
              </a:r>
              <a:r>
                <a:rPr lang="en-US" sz="600" b="1" dirty="0" smtClean="0">
                  <a:solidFill>
                    <a:srgbClr val="2F7A9F"/>
                  </a:solidFill>
                  <a:latin typeface="Arial Narrow" charset="0"/>
                  <a:ea typeface="Arial Narrow" charset="0"/>
                  <a:cs typeface="Arial Narrow" charset="0"/>
                </a:rPr>
                <a:t>&amp; </a:t>
              </a:r>
              <a:r>
                <a:rPr lang="en-US" sz="600" b="1" dirty="0">
                  <a:solidFill>
                    <a:srgbClr val="2F7A9F"/>
                  </a:solidFill>
                  <a:latin typeface="Arial Narrow" charset="0"/>
                  <a:ea typeface="Arial Narrow" charset="0"/>
                  <a:cs typeface="Arial Narrow" charset="0"/>
                </a:rPr>
                <a:t>Ecosystems</a:t>
              </a:r>
            </a:p>
          </p:txBody>
        </p:sp>
        <p:sp>
          <p:nvSpPr>
            <p:cNvPr id="8" name="Rectangle 7"/>
            <p:cNvSpPr/>
            <p:nvPr/>
          </p:nvSpPr>
          <p:spPr>
            <a:xfrm>
              <a:off x="2176353" y="3599248"/>
              <a:ext cx="559496" cy="70397"/>
            </a:xfrm>
            <a:prstGeom prst="rect">
              <a:avLst/>
            </a:prstGeom>
            <a:solidFill>
              <a:schemeClr val="bg1"/>
            </a:solidFill>
          </p:spPr>
          <p:txBody>
            <a:bodyPr wrap="square" lIns="0" tIns="0" rIns="0" bIns="0">
              <a:spAutoFit/>
            </a:bodyPr>
            <a:lstStyle/>
            <a:p>
              <a:pPr algn="ctr"/>
              <a:r>
                <a:rPr lang="en-US" sz="600" b="1" dirty="0" smtClean="0">
                  <a:solidFill>
                    <a:srgbClr val="2F7A9F"/>
                  </a:solidFill>
                  <a:latin typeface="Arial Narrow" charset="0"/>
                  <a:ea typeface="Arial Narrow" charset="0"/>
                  <a:cs typeface="Arial Narrow" charset="0"/>
                </a:rPr>
                <a:t>Climate &amp; Weather</a:t>
              </a:r>
              <a:endParaRPr lang="en-US" sz="600" b="1" dirty="0">
                <a:solidFill>
                  <a:srgbClr val="2F7A9F"/>
                </a:solidFill>
                <a:latin typeface="Arial Narrow" charset="0"/>
                <a:ea typeface="Arial Narrow" charset="0"/>
                <a:cs typeface="Arial Narrow" charset="0"/>
              </a:endParaRPr>
            </a:p>
          </p:txBody>
        </p:sp>
        <p:sp>
          <p:nvSpPr>
            <p:cNvPr id="9" name="Rectangle 8"/>
            <p:cNvSpPr/>
            <p:nvPr/>
          </p:nvSpPr>
          <p:spPr>
            <a:xfrm>
              <a:off x="627634" y="4393695"/>
              <a:ext cx="559496" cy="105595"/>
            </a:xfrm>
            <a:prstGeom prst="rect">
              <a:avLst/>
            </a:prstGeom>
            <a:solidFill>
              <a:schemeClr val="bg1"/>
            </a:solidFill>
          </p:spPr>
          <p:txBody>
            <a:bodyPr wrap="square" lIns="0" tIns="0" rIns="0" bIns="45720">
              <a:spAutoFit/>
            </a:bodyPr>
            <a:lstStyle/>
            <a:p>
              <a:pPr algn="ctr"/>
              <a:r>
                <a:rPr lang="en-US" sz="600" b="1" dirty="0" smtClean="0">
                  <a:solidFill>
                    <a:srgbClr val="2F7A9F"/>
                  </a:solidFill>
                  <a:latin typeface="Arial Narrow" charset="0"/>
                  <a:ea typeface="Arial Narrow" charset="0"/>
                  <a:cs typeface="Arial Narrow" charset="0"/>
                </a:rPr>
                <a:t>Elevation</a:t>
              </a:r>
              <a:endParaRPr lang="en-US" sz="600" b="1" dirty="0">
                <a:solidFill>
                  <a:srgbClr val="2F7A9F"/>
                </a:solidFill>
                <a:latin typeface="Arial Narrow" charset="0"/>
                <a:ea typeface="Arial Narrow" charset="0"/>
                <a:cs typeface="Arial Narrow" charset="0"/>
              </a:endParaRPr>
            </a:p>
          </p:txBody>
        </p:sp>
        <p:sp>
          <p:nvSpPr>
            <p:cNvPr id="10" name="Rectangle 9"/>
            <p:cNvSpPr/>
            <p:nvPr/>
          </p:nvSpPr>
          <p:spPr>
            <a:xfrm>
              <a:off x="1398741" y="4384098"/>
              <a:ext cx="559496" cy="70397"/>
            </a:xfrm>
            <a:prstGeom prst="rect">
              <a:avLst/>
            </a:prstGeom>
            <a:solidFill>
              <a:schemeClr val="bg1"/>
            </a:solidFill>
          </p:spPr>
          <p:txBody>
            <a:bodyPr wrap="square" lIns="0" tIns="0" rIns="0" bIns="0">
              <a:spAutoFit/>
            </a:bodyPr>
            <a:lstStyle/>
            <a:p>
              <a:pPr algn="ctr"/>
              <a:r>
                <a:rPr lang="en-US" sz="600" b="1" smtClean="0">
                  <a:solidFill>
                    <a:srgbClr val="2F7A9F"/>
                  </a:solidFill>
                  <a:latin typeface="Arial Narrow" charset="0"/>
                  <a:ea typeface="Arial Narrow" charset="0"/>
                  <a:cs typeface="Arial Narrow" charset="0"/>
                </a:rPr>
                <a:t>Geodetic Control</a:t>
              </a:r>
              <a:endParaRPr lang="en-US" sz="600" b="1" dirty="0">
                <a:solidFill>
                  <a:srgbClr val="2F7A9F"/>
                </a:solidFill>
                <a:latin typeface="Arial Narrow" charset="0"/>
                <a:ea typeface="Arial Narrow" charset="0"/>
                <a:cs typeface="Arial Narrow" charset="0"/>
              </a:endParaRPr>
            </a:p>
          </p:txBody>
        </p:sp>
        <p:sp>
          <p:nvSpPr>
            <p:cNvPr id="11" name="Rectangle 10"/>
            <p:cNvSpPr/>
            <p:nvPr/>
          </p:nvSpPr>
          <p:spPr>
            <a:xfrm>
              <a:off x="2176353" y="4382266"/>
              <a:ext cx="559496" cy="105595"/>
            </a:xfrm>
            <a:prstGeom prst="rect">
              <a:avLst/>
            </a:prstGeom>
            <a:solidFill>
              <a:schemeClr val="bg1"/>
            </a:solidFill>
          </p:spPr>
          <p:txBody>
            <a:bodyPr wrap="square" lIns="0" tIns="0" rIns="0" bIns="45720">
              <a:spAutoFit/>
            </a:bodyPr>
            <a:lstStyle/>
            <a:p>
              <a:pPr algn="ctr"/>
              <a:r>
                <a:rPr lang="en-US" sz="600" b="1" dirty="0" smtClean="0">
                  <a:solidFill>
                    <a:srgbClr val="2F7A9F"/>
                  </a:solidFill>
                  <a:latin typeface="Arial Narrow" charset="0"/>
                  <a:ea typeface="Arial Narrow" charset="0"/>
                  <a:cs typeface="Arial Narrow" charset="0"/>
                </a:rPr>
                <a:t>Geology</a:t>
              </a:r>
              <a:endParaRPr lang="en-US" sz="300" b="1" dirty="0">
                <a:solidFill>
                  <a:srgbClr val="2F7A9F"/>
                </a:solidFill>
                <a:latin typeface="Arial Narrow" charset="0"/>
                <a:ea typeface="Arial Narrow" charset="0"/>
                <a:cs typeface="Arial Narrow" charset="0"/>
              </a:endParaRPr>
            </a:p>
          </p:txBody>
        </p:sp>
        <p:sp>
          <p:nvSpPr>
            <p:cNvPr id="12" name="Rectangle 11"/>
            <p:cNvSpPr/>
            <p:nvPr/>
          </p:nvSpPr>
          <p:spPr>
            <a:xfrm>
              <a:off x="2936755" y="3599248"/>
              <a:ext cx="559496" cy="70397"/>
            </a:xfrm>
            <a:prstGeom prst="rect">
              <a:avLst/>
            </a:prstGeom>
            <a:solidFill>
              <a:schemeClr val="bg1"/>
            </a:solidFill>
          </p:spPr>
          <p:txBody>
            <a:bodyPr wrap="square" lIns="0" tIns="0" rIns="0" bIns="0">
              <a:spAutoFit/>
            </a:bodyPr>
            <a:lstStyle/>
            <a:p>
              <a:pPr algn="ctr"/>
              <a:r>
                <a:rPr lang="en-US" sz="600" b="1" smtClean="0">
                  <a:solidFill>
                    <a:srgbClr val="2F7A9F"/>
                  </a:solidFill>
                  <a:latin typeface="Arial Narrow" charset="0"/>
                  <a:ea typeface="Arial Narrow" charset="0"/>
                  <a:cs typeface="Arial Narrow" charset="0"/>
                </a:rPr>
                <a:t>Cultural Resources</a:t>
              </a:r>
              <a:endParaRPr lang="en-US" sz="600" b="1" dirty="0">
                <a:solidFill>
                  <a:srgbClr val="2F7A9F"/>
                </a:solidFill>
                <a:latin typeface="Arial Narrow" charset="0"/>
                <a:ea typeface="Arial Narrow" charset="0"/>
                <a:cs typeface="Arial Narrow" charset="0"/>
              </a:endParaRPr>
            </a:p>
          </p:txBody>
        </p:sp>
        <p:sp>
          <p:nvSpPr>
            <p:cNvPr id="13" name="Rectangle 12"/>
            <p:cNvSpPr/>
            <p:nvPr/>
          </p:nvSpPr>
          <p:spPr>
            <a:xfrm>
              <a:off x="2936755" y="4384097"/>
              <a:ext cx="559496" cy="140794"/>
            </a:xfrm>
            <a:prstGeom prst="rect">
              <a:avLst/>
            </a:prstGeom>
            <a:solidFill>
              <a:schemeClr val="bg1"/>
            </a:solidFill>
          </p:spPr>
          <p:txBody>
            <a:bodyPr wrap="square" lIns="0" tIns="0" rIns="0" bIns="0">
              <a:spAutoFit/>
            </a:bodyPr>
            <a:lstStyle/>
            <a:p>
              <a:pPr algn="ctr"/>
              <a:r>
                <a:rPr lang="en-US" sz="600" b="1" dirty="0" smtClean="0">
                  <a:solidFill>
                    <a:srgbClr val="2F7A9F"/>
                  </a:solidFill>
                  <a:latin typeface="Arial Narrow" charset="0"/>
                  <a:ea typeface="Arial Narrow" charset="0"/>
                  <a:cs typeface="Arial Narrow" charset="0"/>
                </a:rPr>
                <a:t>Administrative &amp; Statistical Units</a:t>
              </a:r>
              <a:endParaRPr lang="en-US" sz="600" b="1" dirty="0">
                <a:solidFill>
                  <a:srgbClr val="2F7A9F"/>
                </a:solidFill>
                <a:latin typeface="Arial Narrow" charset="0"/>
                <a:ea typeface="Arial Narrow" charset="0"/>
                <a:cs typeface="Arial Narrow" charset="0"/>
              </a:endParaRPr>
            </a:p>
          </p:txBody>
        </p:sp>
        <p:sp>
          <p:nvSpPr>
            <p:cNvPr id="14" name="Rectangle 13"/>
            <p:cNvSpPr/>
            <p:nvPr/>
          </p:nvSpPr>
          <p:spPr>
            <a:xfrm>
              <a:off x="627634" y="5173417"/>
              <a:ext cx="559496" cy="105595"/>
            </a:xfrm>
            <a:prstGeom prst="rect">
              <a:avLst/>
            </a:prstGeom>
            <a:solidFill>
              <a:schemeClr val="bg1"/>
            </a:solidFill>
          </p:spPr>
          <p:txBody>
            <a:bodyPr wrap="square" lIns="0" tIns="0" rIns="0" bIns="45720">
              <a:spAutoFit/>
            </a:bodyPr>
            <a:lstStyle/>
            <a:p>
              <a:pPr algn="ctr"/>
              <a:r>
                <a:rPr lang="en-US" sz="600" b="1" smtClean="0">
                  <a:solidFill>
                    <a:srgbClr val="2F7A9F"/>
                  </a:solidFill>
                  <a:latin typeface="Arial Narrow" charset="0"/>
                  <a:ea typeface="Arial Narrow" charset="0"/>
                  <a:cs typeface="Arial Narrow" charset="0"/>
                </a:rPr>
                <a:t>Imagery</a:t>
              </a:r>
              <a:endParaRPr lang="en-US" sz="600" b="1" dirty="0">
                <a:solidFill>
                  <a:srgbClr val="2F7A9F"/>
                </a:solidFill>
                <a:latin typeface="Arial Narrow" charset="0"/>
                <a:ea typeface="Arial Narrow" charset="0"/>
                <a:cs typeface="Arial Narrow" charset="0"/>
              </a:endParaRPr>
            </a:p>
          </p:txBody>
        </p:sp>
        <p:sp>
          <p:nvSpPr>
            <p:cNvPr id="15" name="Rectangle 14"/>
            <p:cNvSpPr/>
            <p:nvPr/>
          </p:nvSpPr>
          <p:spPr>
            <a:xfrm>
              <a:off x="627634" y="5960573"/>
              <a:ext cx="559496" cy="105595"/>
            </a:xfrm>
            <a:prstGeom prst="rect">
              <a:avLst/>
            </a:prstGeom>
            <a:solidFill>
              <a:schemeClr val="bg1"/>
            </a:solidFill>
          </p:spPr>
          <p:txBody>
            <a:bodyPr wrap="square" lIns="0" tIns="0" rIns="0" bIns="45720">
              <a:spAutoFit/>
            </a:bodyPr>
            <a:lstStyle/>
            <a:p>
              <a:pPr algn="ctr"/>
              <a:r>
                <a:rPr lang="en-US" sz="600" b="1" dirty="0" smtClean="0">
                  <a:solidFill>
                    <a:srgbClr val="2F7A9F"/>
                  </a:solidFill>
                  <a:latin typeface="Arial Narrow" charset="0"/>
                  <a:ea typeface="Arial Narrow" charset="0"/>
                  <a:cs typeface="Arial Narrow" charset="0"/>
                </a:rPr>
                <a:t>Transportation</a:t>
              </a:r>
              <a:endParaRPr lang="en-US" sz="600" b="1" dirty="0">
                <a:solidFill>
                  <a:srgbClr val="2F7A9F"/>
                </a:solidFill>
                <a:latin typeface="Arial Narrow" charset="0"/>
                <a:ea typeface="Arial Narrow" charset="0"/>
                <a:cs typeface="Arial Narrow" charset="0"/>
              </a:endParaRPr>
            </a:p>
          </p:txBody>
        </p:sp>
        <p:sp>
          <p:nvSpPr>
            <p:cNvPr id="16" name="Rectangle 15"/>
            <p:cNvSpPr/>
            <p:nvPr/>
          </p:nvSpPr>
          <p:spPr>
            <a:xfrm>
              <a:off x="2176555" y="5166367"/>
              <a:ext cx="559496" cy="105595"/>
            </a:xfrm>
            <a:prstGeom prst="rect">
              <a:avLst/>
            </a:prstGeom>
            <a:solidFill>
              <a:schemeClr val="bg1"/>
            </a:solidFill>
          </p:spPr>
          <p:txBody>
            <a:bodyPr wrap="square" lIns="0" tIns="0" rIns="0" bIns="45720">
              <a:spAutoFit/>
            </a:bodyPr>
            <a:lstStyle/>
            <a:p>
              <a:pPr algn="ctr"/>
              <a:r>
                <a:rPr lang="en-US" sz="600" b="1" smtClean="0">
                  <a:solidFill>
                    <a:srgbClr val="2F7A9F"/>
                  </a:solidFill>
                  <a:latin typeface="Arial Narrow" charset="0"/>
                  <a:ea typeface="Arial Narrow" charset="0"/>
                  <a:cs typeface="Arial Narrow" charset="0"/>
                </a:rPr>
                <a:t>Real Property</a:t>
              </a:r>
              <a:endParaRPr lang="en-US" sz="600" b="1" dirty="0">
                <a:solidFill>
                  <a:srgbClr val="2F7A9F"/>
                </a:solidFill>
                <a:latin typeface="Arial Narrow" charset="0"/>
                <a:ea typeface="Arial Narrow" charset="0"/>
                <a:cs typeface="Arial Narrow" charset="0"/>
              </a:endParaRPr>
            </a:p>
          </p:txBody>
        </p:sp>
        <p:sp>
          <p:nvSpPr>
            <p:cNvPr id="17" name="Rectangle 16"/>
            <p:cNvSpPr/>
            <p:nvPr/>
          </p:nvSpPr>
          <p:spPr>
            <a:xfrm>
              <a:off x="2957142" y="5164488"/>
              <a:ext cx="559496" cy="105595"/>
            </a:xfrm>
            <a:prstGeom prst="rect">
              <a:avLst/>
            </a:prstGeom>
            <a:solidFill>
              <a:schemeClr val="bg1"/>
            </a:solidFill>
          </p:spPr>
          <p:txBody>
            <a:bodyPr wrap="square" lIns="0" tIns="0" rIns="0" bIns="45720">
              <a:spAutoFit/>
            </a:bodyPr>
            <a:lstStyle/>
            <a:p>
              <a:pPr algn="ctr"/>
              <a:r>
                <a:rPr lang="en-US" sz="600" b="1" smtClean="0">
                  <a:solidFill>
                    <a:srgbClr val="2F7A9F"/>
                  </a:solidFill>
                  <a:latin typeface="Arial Narrow" charset="0"/>
                  <a:ea typeface="Arial Narrow" charset="0"/>
                  <a:cs typeface="Arial Narrow" charset="0"/>
                </a:rPr>
                <a:t>Soils</a:t>
              </a:r>
              <a:endParaRPr lang="en-US" sz="600" b="1" dirty="0">
                <a:solidFill>
                  <a:srgbClr val="2F7A9F"/>
                </a:solidFill>
                <a:latin typeface="Arial Narrow" charset="0"/>
                <a:ea typeface="Arial Narrow" charset="0"/>
                <a:cs typeface="Arial Narrow" charset="0"/>
              </a:endParaRPr>
            </a:p>
          </p:txBody>
        </p:sp>
        <p:sp>
          <p:nvSpPr>
            <p:cNvPr id="18" name="Rectangle 17"/>
            <p:cNvSpPr/>
            <p:nvPr/>
          </p:nvSpPr>
          <p:spPr>
            <a:xfrm>
              <a:off x="1398741" y="5145764"/>
              <a:ext cx="559496" cy="157446"/>
            </a:xfrm>
            <a:prstGeom prst="rect">
              <a:avLst/>
            </a:prstGeom>
            <a:solidFill>
              <a:schemeClr val="bg1"/>
            </a:solidFill>
          </p:spPr>
          <p:txBody>
            <a:bodyPr wrap="square" lIns="0" tIns="0" rIns="0" bIns="0">
              <a:spAutoFit/>
            </a:bodyPr>
            <a:lstStyle/>
            <a:p>
              <a:pPr algn="ctr"/>
              <a:r>
                <a:rPr lang="en-US" sz="600" b="1" dirty="0" smtClean="0">
                  <a:solidFill>
                    <a:srgbClr val="2F7A9F"/>
                  </a:solidFill>
                  <a:latin typeface="Arial Narrow" charset="0"/>
                  <a:ea typeface="Arial Narrow" charset="0"/>
                  <a:cs typeface="Arial Narrow" charset="0"/>
                </a:rPr>
                <a:t>Land Use &amp; Land Cover</a:t>
              </a:r>
              <a:endParaRPr lang="en-US" sz="600" b="1" dirty="0">
                <a:solidFill>
                  <a:srgbClr val="2F7A9F"/>
                </a:solidFill>
                <a:latin typeface="Arial Narrow" charset="0"/>
                <a:ea typeface="Arial Narrow" charset="0"/>
                <a:cs typeface="Arial Narrow" charset="0"/>
              </a:endParaRPr>
            </a:p>
          </p:txBody>
        </p:sp>
        <p:sp>
          <p:nvSpPr>
            <p:cNvPr id="19" name="Rectangle 18"/>
            <p:cNvSpPr/>
            <p:nvPr/>
          </p:nvSpPr>
          <p:spPr>
            <a:xfrm>
              <a:off x="1398741" y="5952524"/>
              <a:ext cx="559496" cy="70397"/>
            </a:xfrm>
            <a:prstGeom prst="rect">
              <a:avLst/>
            </a:prstGeom>
            <a:solidFill>
              <a:schemeClr val="bg1"/>
            </a:solidFill>
          </p:spPr>
          <p:txBody>
            <a:bodyPr wrap="square" lIns="0" tIns="0" rIns="0" bIns="0">
              <a:spAutoFit/>
            </a:bodyPr>
            <a:lstStyle/>
            <a:p>
              <a:pPr algn="ctr"/>
              <a:r>
                <a:rPr lang="en-US" sz="600" b="1" smtClean="0">
                  <a:solidFill>
                    <a:srgbClr val="2F7A9F"/>
                  </a:solidFill>
                  <a:latin typeface="Arial Narrow" charset="0"/>
                  <a:ea typeface="Arial Narrow" charset="0"/>
                  <a:cs typeface="Arial Narrow" charset="0"/>
                </a:rPr>
                <a:t>Utilities</a:t>
              </a:r>
              <a:endParaRPr lang="en-US" sz="600" b="1" dirty="0">
                <a:solidFill>
                  <a:srgbClr val="2F7A9F"/>
                </a:solidFill>
                <a:latin typeface="Arial Narrow" charset="0"/>
                <a:ea typeface="Arial Narrow" charset="0"/>
                <a:cs typeface="Arial Narrow" charset="0"/>
              </a:endParaRPr>
            </a:p>
          </p:txBody>
        </p:sp>
        <p:sp>
          <p:nvSpPr>
            <p:cNvPr id="20" name="Rectangle 19"/>
            <p:cNvSpPr/>
            <p:nvPr/>
          </p:nvSpPr>
          <p:spPr>
            <a:xfrm>
              <a:off x="2176353" y="5950718"/>
              <a:ext cx="559496" cy="70397"/>
            </a:xfrm>
            <a:prstGeom prst="rect">
              <a:avLst/>
            </a:prstGeom>
            <a:solidFill>
              <a:schemeClr val="bg1"/>
            </a:solidFill>
          </p:spPr>
          <p:txBody>
            <a:bodyPr wrap="square" lIns="0" tIns="0" rIns="0" bIns="0">
              <a:spAutoFit/>
            </a:bodyPr>
            <a:lstStyle/>
            <a:p>
              <a:pPr algn="ctr"/>
              <a:r>
                <a:rPr lang="en-US" sz="600" b="1" smtClean="0">
                  <a:solidFill>
                    <a:srgbClr val="2F7A9F"/>
                  </a:solidFill>
                  <a:latin typeface="Arial Narrow" charset="0"/>
                  <a:ea typeface="Arial Narrow" charset="0"/>
                  <a:cs typeface="Arial Narrow" charset="0"/>
                </a:rPr>
                <a:t>Inland Water</a:t>
              </a:r>
              <a:endParaRPr lang="en-US" sz="600" b="1" dirty="0">
                <a:solidFill>
                  <a:srgbClr val="2F7A9F"/>
                </a:solidFill>
                <a:latin typeface="Arial Narrow" charset="0"/>
                <a:ea typeface="Arial Narrow" charset="0"/>
                <a:cs typeface="Arial Narrow" charset="0"/>
              </a:endParaRPr>
            </a:p>
          </p:txBody>
        </p:sp>
        <p:sp>
          <p:nvSpPr>
            <p:cNvPr id="21" name="Rectangle 20"/>
            <p:cNvSpPr/>
            <p:nvPr/>
          </p:nvSpPr>
          <p:spPr>
            <a:xfrm>
              <a:off x="2950576" y="5944621"/>
              <a:ext cx="559496" cy="70397"/>
            </a:xfrm>
            <a:prstGeom prst="rect">
              <a:avLst/>
            </a:prstGeom>
            <a:solidFill>
              <a:schemeClr val="bg1"/>
            </a:solidFill>
          </p:spPr>
          <p:txBody>
            <a:bodyPr wrap="square" lIns="0" tIns="0" rIns="0" bIns="0">
              <a:spAutoFit/>
            </a:bodyPr>
            <a:lstStyle/>
            <a:p>
              <a:pPr algn="ctr"/>
              <a:r>
                <a:rPr lang="en-US" sz="600" b="1" dirty="0" smtClean="0">
                  <a:solidFill>
                    <a:srgbClr val="2F7A9F"/>
                  </a:solidFill>
                  <a:latin typeface="Arial Narrow" charset="0"/>
                  <a:ea typeface="Arial Narrow" charset="0"/>
                  <a:cs typeface="Arial Narrow" charset="0"/>
                </a:rPr>
                <a:t>Oceans </a:t>
              </a:r>
              <a:r>
                <a:rPr lang="en-US" sz="600" b="1" smtClean="0">
                  <a:solidFill>
                    <a:srgbClr val="2F7A9F"/>
                  </a:solidFill>
                  <a:latin typeface="Arial Narrow" charset="0"/>
                  <a:ea typeface="Arial Narrow" charset="0"/>
                  <a:cs typeface="Arial Narrow" charset="0"/>
                </a:rPr>
                <a:t>&amp; Coasts</a:t>
              </a:r>
              <a:endParaRPr lang="en-US" sz="600" b="1" dirty="0">
                <a:solidFill>
                  <a:srgbClr val="2F7A9F"/>
                </a:solidFill>
                <a:latin typeface="Arial Narrow" charset="0"/>
                <a:ea typeface="Arial Narrow" charset="0"/>
                <a:cs typeface="Arial Narrow" charset="0"/>
              </a:endParaRPr>
            </a:p>
          </p:txBody>
        </p:sp>
      </p:grpSp>
      <p:sp>
        <p:nvSpPr>
          <p:cNvPr id="24" name="Rectangle 23" descr="Presentation Author/Graphics:&#10;Eldrich L. Frazier&#10;Federal Geographic Data Committee&#10;http://www.fgdc.gov"/>
          <p:cNvSpPr/>
          <p:nvPr/>
        </p:nvSpPr>
        <p:spPr>
          <a:xfrm>
            <a:off x="-23488" y="4024444"/>
            <a:ext cx="9163112" cy="958288"/>
          </a:xfrm>
          <a:prstGeom prst="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t"/>
          <a:lstStyle/>
          <a:p>
            <a:pPr marL="1778000"/>
            <a:r>
              <a:rPr lang="en-US" sz="2000" b="1" spc="-70" dirty="0" smtClean="0">
                <a:solidFill>
                  <a:schemeClr val="bg1"/>
                </a:solidFill>
                <a:effectLst>
                  <a:innerShdw blurRad="63500" dist="50800" dir="16200000">
                    <a:prstClr val="black">
                      <a:alpha val="40000"/>
                    </a:prstClr>
                  </a:innerShdw>
                </a:effectLst>
                <a:ea typeface="Arial" charset="0"/>
                <a:cs typeface="Arial" charset="0"/>
              </a:rPr>
              <a:t>The </a:t>
            </a:r>
            <a:r>
              <a:rPr lang="en-US" sz="2000" b="1" spc="-70" dirty="0" err="1" smtClean="0">
                <a:solidFill>
                  <a:schemeClr val="bg1"/>
                </a:solidFill>
                <a:effectLst>
                  <a:innerShdw blurRad="63500" dist="50800" dir="16200000">
                    <a:prstClr val="black">
                      <a:alpha val="40000"/>
                    </a:prstClr>
                  </a:innerShdw>
                </a:effectLst>
                <a:ea typeface="Arial" charset="0"/>
                <a:cs typeface="Arial" charset="0"/>
              </a:rPr>
              <a:t>GeoPlatform</a:t>
            </a:r>
            <a:r>
              <a:rPr lang="en-US" sz="2000" b="1" spc="-70" dirty="0" smtClean="0">
                <a:solidFill>
                  <a:schemeClr val="bg1"/>
                </a:solidFill>
                <a:effectLst>
                  <a:innerShdw blurRad="63500" dist="50800" dir="16200000">
                    <a:prstClr val="black">
                      <a:alpha val="40000"/>
                    </a:prstClr>
                  </a:innerShdw>
                </a:effectLst>
                <a:ea typeface="Arial" charset="0"/>
                <a:cs typeface="Arial" charset="0"/>
              </a:rPr>
              <a:t> provides </a:t>
            </a:r>
            <a:r>
              <a:rPr lang="en-US" sz="2000" b="1" i="1" spc="-70" dirty="0" smtClean="0">
                <a:solidFill>
                  <a:srgbClr val="00B050"/>
                </a:solidFill>
                <a:effectLst>
                  <a:innerShdw blurRad="63500" dist="50800" dir="16200000">
                    <a:prstClr val="black">
                      <a:alpha val="40000"/>
                    </a:prstClr>
                  </a:innerShdw>
                </a:effectLst>
                <a:ea typeface="Arial" charset="0"/>
                <a:cs typeface="Arial" charset="0"/>
              </a:rPr>
              <a:t>collaborative tools and social resources </a:t>
            </a:r>
            <a:r>
              <a:rPr lang="en-US" sz="2000" b="1" spc="-70" dirty="0" smtClean="0">
                <a:solidFill>
                  <a:schemeClr val="bg1"/>
                </a:solidFill>
                <a:effectLst>
                  <a:innerShdw blurRad="63500" dist="50800" dir="16200000">
                    <a:prstClr val="black">
                      <a:alpha val="40000"/>
                    </a:prstClr>
                  </a:innerShdw>
                </a:effectLst>
                <a:ea typeface="Arial" charset="0"/>
                <a:cs typeface="Arial" charset="0"/>
              </a:rPr>
              <a:t>to  advance the use of geospatial resources by </a:t>
            </a:r>
            <a:r>
              <a:rPr lang="en-US" sz="2000" b="1" i="1" spc="-70" dirty="0" smtClean="0">
                <a:solidFill>
                  <a:srgbClr val="00B050"/>
                </a:solidFill>
                <a:effectLst>
                  <a:innerShdw blurRad="63500" dist="50800" dir="16200000">
                    <a:prstClr val="black">
                      <a:alpha val="40000"/>
                    </a:prstClr>
                  </a:innerShdw>
                </a:effectLst>
                <a:ea typeface="Arial" charset="0"/>
                <a:cs typeface="Arial" charset="0"/>
              </a:rPr>
              <a:t>communities</a:t>
            </a:r>
            <a:r>
              <a:rPr lang="en-US" sz="2000" b="1" spc="-70" dirty="0" smtClean="0">
                <a:solidFill>
                  <a:schemeClr val="bg1"/>
                </a:solidFill>
                <a:effectLst>
                  <a:innerShdw blurRad="63500" dist="50800" dir="16200000">
                    <a:prstClr val="black">
                      <a:alpha val="40000"/>
                    </a:prstClr>
                  </a:innerShdw>
                </a:effectLst>
                <a:ea typeface="Arial" charset="0"/>
                <a:cs typeface="Arial" charset="0"/>
              </a:rPr>
              <a:t> to achieve measurable  results.  </a:t>
            </a:r>
            <a:endParaRPr lang="en-US" sz="2000" b="1" spc="-70" dirty="0">
              <a:solidFill>
                <a:schemeClr val="bg1"/>
              </a:solidFill>
              <a:effectLst>
                <a:innerShdw blurRad="63500" dist="50800" dir="16200000">
                  <a:prstClr val="black">
                    <a:alpha val="40000"/>
                  </a:prstClr>
                </a:innerShdw>
              </a:effectLst>
              <a:ea typeface="Arial" charset="0"/>
              <a:cs typeface="Arial" charset="0"/>
            </a:endParaRPr>
          </a:p>
        </p:txBody>
      </p:sp>
      <p:sp>
        <p:nvSpPr>
          <p:cNvPr id="30" name="Rectangle 29"/>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31" name="Picture 30" descr="fgdc-new-logo-final-dkb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32" name="TextBox 31"/>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grpSp>
        <p:nvGrpSpPr>
          <p:cNvPr id="40" name="Group 39"/>
          <p:cNvGrpSpPr/>
          <p:nvPr/>
        </p:nvGrpSpPr>
        <p:grpSpPr>
          <a:xfrm>
            <a:off x="-30804" y="4060084"/>
            <a:ext cx="1653637" cy="887904"/>
            <a:chOff x="-30804" y="4060084"/>
            <a:chExt cx="1653637" cy="887904"/>
          </a:xfrm>
        </p:grpSpPr>
        <p:grpSp>
          <p:nvGrpSpPr>
            <p:cNvPr id="25" name="Group 24"/>
            <p:cNvGrpSpPr/>
            <p:nvPr/>
          </p:nvGrpSpPr>
          <p:grpSpPr>
            <a:xfrm>
              <a:off x="-30804" y="4060084"/>
              <a:ext cx="1653637" cy="887904"/>
              <a:chOff x="-30804" y="4060084"/>
              <a:chExt cx="1653637" cy="887904"/>
            </a:xfrm>
          </p:grpSpPr>
          <p:pic>
            <p:nvPicPr>
              <p:cNvPr id="26" name="Picture 2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3488" y="4060084"/>
                <a:ext cx="1646321" cy="583885"/>
              </a:xfrm>
              <a:prstGeom prst="rect">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23488" y="4540983"/>
                <a:ext cx="1646321" cy="407005"/>
              </a:xfrm>
              <a:prstGeom prst="rect">
                <a:avLst/>
              </a:prstGeom>
              <a:gradFill>
                <a:gsLst>
                  <a:gs pos="25000">
                    <a:srgbClr val="466D2C"/>
                  </a:gs>
                  <a:gs pos="0">
                    <a:schemeClr val="tx1"/>
                  </a:gs>
                  <a:gs pos="50000">
                    <a:schemeClr val="accent6">
                      <a:lumMod val="75000"/>
                    </a:schemeClr>
                  </a:gs>
                  <a:gs pos="100000">
                    <a:srgbClr val="3BB54A"/>
                  </a:gs>
                </a:gsLst>
              </a:gradFill>
            </p:spPr>
            <p:style>
              <a:lnRef idx="0">
                <a:schemeClr val="dk1"/>
              </a:lnRef>
              <a:fillRef idx="3">
                <a:schemeClr val="dk1"/>
              </a:fillRef>
              <a:effectRef idx="3">
                <a:schemeClr val="dk1"/>
              </a:effectRef>
              <a:fontRef idx="minor">
                <a:schemeClr val="lt1"/>
              </a:fontRef>
            </p:style>
            <p:txBody>
              <a:bodyPr rtlCol="0" anchor="ctr"/>
              <a:lstStyle/>
              <a:p>
                <a:pPr marL="58738" indent="-55563"/>
                <a:r>
                  <a:rPr lang="en-US" sz="2000" b="1" i="1" spc="-70" dirty="0">
                    <a:solidFill>
                      <a:schemeClr val="bg1"/>
                    </a:solidFill>
                    <a:effectLst>
                      <a:innerShdw blurRad="63500" dist="50800" dir="16200000">
                        <a:prstClr val="black">
                          <a:alpha val="40000"/>
                        </a:prstClr>
                      </a:innerShdw>
                    </a:effectLst>
                    <a:ea typeface="Arial" charset="0"/>
                    <a:cs typeface="Arial" charset="0"/>
                  </a:rPr>
                  <a:t> </a:t>
                </a:r>
                <a:r>
                  <a:rPr lang="en-US" sz="2000" b="1" i="1" spc="-70" dirty="0" smtClean="0">
                    <a:solidFill>
                      <a:schemeClr val="bg1"/>
                    </a:solidFill>
                    <a:effectLst>
                      <a:innerShdw blurRad="63500" dist="50800" dir="16200000">
                        <a:prstClr val="black">
                          <a:alpha val="40000"/>
                        </a:prstClr>
                      </a:innerShdw>
                    </a:effectLst>
                    <a:ea typeface="Arial" charset="0"/>
                    <a:cs typeface="Arial" charset="0"/>
                  </a:rPr>
                  <a:t>     </a:t>
                </a:r>
                <a:r>
                  <a:rPr lang="en-US" sz="1200" b="1" i="1" spc="-70" dirty="0" smtClean="0">
                    <a:solidFill>
                      <a:schemeClr val="bg1"/>
                    </a:solidFill>
                    <a:effectLst>
                      <a:innerShdw blurRad="63500" dist="50800" dir="16200000">
                        <a:prstClr val="black">
                          <a:alpha val="40000"/>
                        </a:prstClr>
                      </a:innerShdw>
                    </a:effectLst>
                    <a:ea typeface="Arial" charset="0"/>
                    <a:cs typeface="Arial" charset="0"/>
                  </a:rPr>
                  <a:t>Communities</a:t>
                </a:r>
                <a:endParaRPr lang="en-US" sz="1600" dirty="0" smtClean="0"/>
              </a:p>
            </p:txBody>
          </p:sp>
          <p:cxnSp>
            <p:nvCxnSpPr>
              <p:cNvPr id="28" name="Straight Connector 27"/>
              <p:cNvCxnSpPr/>
              <p:nvPr/>
            </p:nvCxnSpPr>
            <p:spPr>
              <a:xfrm>
                <a:off x="-30804" y="4570624"/>
                <a:ext cx="1646321" cy="8777"/>
              </a:xfrm>
              <a:prstGeom prst="line">
                <a:avLst/>
              </a:prstGeom>
              <a:ln w="57150">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pic>
          <p:nvPicPr>
            <p:cNvPr id="39" name="Picture 38" descr="Screen Shot 2016-04-19 at 6.58.23 AM.jpg"/>
            <p:cNvPicPr>
              <a:picLocks/>
            </p:cNvPicPr>
            <p:nvPr/>
          </p:nvPicPr>
          <p:blipFill rotWithShape="1">
            <a:blip r:embed="rId7" cstate="print">
              <a:duotone>
                <a:prstClr val="black"/>
                <a:schemeClr val="accent6">
                  <a:tint val="45000"/>
                  <a:satMod val="400000"/>
                </a:schemeClr>
              </a:duotone>
              <a:alphaModFix/>
              <a:extLst>
                <a:ext uri="{28A0092B-C50C-407E-A947-70E740481C1C}">
                  <a14:useLocalDpi xmlns:a14="http://schemas.microsoft.com/office/drawing/2010/main"/>
                </a:ext>
              </a:extLst>
            </a:blip>
            <a:srcRect r="64612" b="50400"/>
            <a:stretch/>
          </p:blipFill>
          <p:spPr>
            <a:xfrm>
              <a:off x="9490" y="4690822"/>
              <a:ext cx="304268" cy="210312"/>
            </a:xfrm>
            <a:prstGeom prst="roundRect">
              <a:avLst>
                <a:gd name="adj" fmla="val 8594"/>
              </a:avLst>
            </a:prstGeom>
            <a:solidFill>
              <a:srgbClr val="FFFFFF">
                <a:shade val="85000"/>
              </a:srgbClr>
            </a:solidFill>
            <a:ln>
              <a:noFill/>
            </a:ln>
            <a:effectLst>
              <a:glow rad="63500">
                <a:schemeClr val="accent3">
                  <a:satMod val="175000"/>
                  <a:alpha val="40000"/>
                </a:schemeClr>
              </a:glow>
              <a:innerShdw blurRad="114300">
                <a:schemeClr val="accent6"/>
              </a:innerShdw>
              <a:reflection blurRad="6350" stA="52000" endA="300" endPos="35000" dir="5400000" sy="-100000" algn="bl" rotWithShape="0"/>
            </a:effectLst>
            <a:scene3d>
              <a:camera prst="orthographicFront"/>
              <a:lightRig rig="soft" dir="t"/>
            </a:scene3d>
            <a:sp3d prstMaterial="metal"/>
          </p:spPr>
        </p:pic>
      </p:grpSp>
      <p:pic>
        <p:nvPicPr>
          <p:cNvPr id="3" name="Picture 2" descr="Presentation Author/Graphics:&#10;Eldrich L. Frazier&#10;Federal Geographic Data Committee&#10;http://www.fgdc.gov"/>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6463" y="970906"/>
            <a:ext cx="3720368" cy="2495555"/>
          </a:xfrm>
          <a:prstGeom prst="rect">
            <a:avLst/>
          </a:prstGeom>
          <a:effectLst>
            <a:outerShdw blurRad="50800" dist="38100" dir="2700000" algn="tl" rotWithShape="0">
              <a:prstClr val="black">
                <a:alpha val="40000"/>
              </a:prstClr>
            </a:outerShdw>
          </a:effectLst>
        </p:spPr>
      </p:pic>
      <p:pic>
        <p:nvPicPr>
          <p:cNvPr id="4" name="Picture 3" descr="Presentation Author/Graphics:&#10;Eldrich L. Frazier&#10;Federal Geographic Data Committee&#10;http://www.fgdc.gov"/>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3758" y="389710"/>
            <a:ext cx="3724744" cy="619048"/>
          </a:xfrm>
          <a:prstGeom prst="rect">
            <a:avLst/>
          </a:prstGeom>
          <a:effectLst>
            <a:outerShdw blurRad="50800" dist="38100" dir="5400000" algn="t" rotWithShape="0">
              <a:prstClr val="black">
                <a:alpha val="40000"/>
              </a:prstClr>
            </a:outerShdw>
          </a:effectLst>
        </p:spPr>
      </p:pic>
      <p:pic>
        <p:nvPicPr>
          <p:cNvPr id="35" name="Picture 34" descr="Presentation Author/Graphics:&#10;Eldrich L. Frazier&#10;Federal Geographic Data Committee&#10;http://www.fgdc.gov"/>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87172" y="3451326"/>
            <a:ext cx="1239244" cy="619622"/>
          </a:xfrm>
          <a:prstGeom prst="rect">
            <a:avLst/>
          </a:prstGeom>
          <a:ln>
            <a:noFill/>
          </a:ln>
          <a:effectLst>
            <a:outerShdw blurRad="292100" dist="139700" dir="2700000" algn="tl" rotWithShape="0">
              <a:srgbClr val="333333">
                <a:alpha val="65000"/>
              </a:srgbClr>
            </a:outerShdw>
          </a:effectLst>
        </p:spPr>
      </p:pic>
      <p:pic>
        <p:nvPicPr>
          <p:cNvPr id="36" name="Picture 3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26463" y="3446126"/>
            <a:ext cx="1260044" cy="630022"/>
          </a:xfrm>
          <a:prstGeom prst="rect">
            <a:avLst/>
          </a:prstGeom>
          <a:ln>
            <a:noFill/>
          </a:ln>
          <a:effectLst>
            <a:outerShdw blurRad="190500" algn="tl" rotWithShape="0">
              <a:srgbClr val="000000">
                <a:alpha val="70000"/>
              </a:srgbClr>
            </a:outerShdw>
          </a:effectLst>
        </p:spPr>
      </p:pic>
      <p:pic>
        <p:nvPicPr>
          <p:cNvPr id="34" name="Picture 3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30074" y="3449608"/>
            <a:ext cx="1216757" cy="594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8047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p:cNvPicPr>
            <a:picLocks/>
          </p:cNvPicPr>
          <p:nvPr/>
        </p:nvPicPr>
        <p:blipFill>
          <a:blip r:embed="rId3">
            <a:extLst>
              <a:ext uri="{28A0092B-C50C-407E-A947-70E740481C1C}">
                <a14:useLocalDpi xmlns:a14="http://schemas.microsoft.com/office/drawing/2010/main"/>
              </a:ext>
            </a:extLst>
          </a:blip>
          <a:stretch>
            <a:fillRect/>
          </a:stretch>
        </p:blipFill>
        <p:spPr>
          <a:xfrm>
            <a:off x="1" y="-10564"/>
            <a:ext cx="9144000" cy="5154064"/>
          </a:xfrm>
          <a:prstGeom prst="rect">
            <a:avLst/>
          </a:prstGeom>
        </p:spPr>
      </p:pic>
      <p:sp>
        <p:nvSpPr>
          <p:cNvPr id="121" name="Round Same Side Corner Rectangle 120"/>
          <p:cNvSpPr/>
          <p:nvPr/>
        </p:nvSpPr>
        <p:spPr>
          <a:xfrm flipV="1">
            <a:off x="5427289" y="2902191"/>
            <a:ext cx="3552845" cy="2005088"/>
          </a:xfrm>
          <a:prstGeom prst="round2SameRect">
            <a:avLst>
              <a:gd name="adj1" fmla="val 13047"/>
              <a:gd name="adj2" fmla="val 0"/>
            </a:avLst>
          </a:prstGeom>
          <a:solidFill>
            <a:schemeClr val="bg1"/>
          </a:solidFill>
          <a:ln>
            <a:noFill/>
          </a:ln>
          <a:effectLst>
            <a:outerShdw blurRad="50800" dist="38100" dir="2700000" algn="tl" rotWithShape="0">
              <a:schemeClr val="tx1">
                <a:lumMod val="50000"/>
                <a:lumOff val="50000"/>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 Same Side Corner Rectangle 104"/>
          <p:cNvSpPr/>
          <p:nvPr/>
        </p:nvSpPr>
        <p:spPr>
          <a:xfrm flipV="1">
            <a:off x="5440680" y="996003"/>
            <a:ext cx="3563265" cy="1850935"/>
          </a:xfrm>
          <a:prstGeom prst="round2SameRect">
            <a:avLst>
              <a:gd name="adj1" fmla="val 13047"/>
              <a:gd name="adj2" fmla="val 0"/>
            </a:avLst>
          </a:prstGeom>
          <a:solidFill>
            <a:schemeClr val="bg1"/>
          </a:solidFill>
          <a:ln>
            <a:noFill/>
          </a:ln>
          <a:effectLst>
            <a:outerShdw blurRad="50800" dist="38100" dir="2700000" algn="tl" rotWithShape="0">
              <a:schemeClr val="tx1">
                <a:lumMod val="50000"/>
                <a:lumOff val="50000"/>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6609" y="1369417"/>
            <a:ext cx="1750572" cy="1084090"/>
          </a:xfrm>
          <a:prstGeom prst="rect">
            <a:avLst/>
          </a:prstGeom>
          <a:effectLst>
            <a:outerShdw blurRad="50800" dist="38100" algn="l" rotWithShape="0">
              <a:prstClr val="black">
                <a:alpha val="40000"/>
              </a:prstClr>
            </a:outerShdw>
          </a:effectLst>
        </p:spPr>
      </p:pic>
      <p:grpSp>
        <p:nvGrpSpPr>
          <p:cNvPr id="61" name="Group 60"/>
          <p:cNvGrpSpPr/>
          <p:nvPr/>
        </p:nvGrpSpPr>
        <p:grpSpPr>
          <a:xfrm>
            <a:off x="61787" y="1003156"/>
            <a:ext cx="5201352" cy="3317383"/>
            <a:chOff x="244833" y="1148778"/>
            <a:chExt cx="5201352" cy="3300288"/>
          </a:xfrm>
        </p:grpSpPr>
        <p:sp>
          <p:nvSpPr>
            <p:cNvPr id="5" name="Round Same Side Corner Rectangle 4"/>
            <p:cNvSpPr/>
            <p:nvPr/>
          </p:nvSpPr>
          <p:spPr>
            <a:xfrm flipV="1">
              <a:off x="251460" y="1155345"/>
              <a:ext cx="5139692" cy="3293721"/>
            </a:xfrm>
            <a:prstGeom prst="round2SameRect">
              <a:avLst>
                <a:gd name="adj1" fmla="val 13047"/>
                <a:gd name="adj2" fmla="val 0"/>
              </a:avLst>
            </a:prstGeom>
            <a:gradFill flip="none" rotWithShape="1">
              <a:gsLst>
                <a:gs pos="76000">
                  <a:schemeClr val="accent3">
                    <a:lumMod val="0"/>
                    <a:lumOff val="100000"/>
                  </a:schemeClr>
                </a:gs>
                <a:gs pos="85000">
                  <a:schemeClr val="accent3">
                    <a:lumMod val="45000"/>
                    <a:lumOff val="55000"/>
                  </a:schemeClr>
                </a:gs>
                <a:gs pos="85000">
                  <a:schemeClr val="accent3">
                    <a:lumMod val="45000"/>
                    <a:lumOff val="55000"/>
                  </a:schemeClr>
                </a:gs>
                <a:gs pos="100000">
                  <a:srgbClr val="F4F4F4">
                    <a:alpha val="0"/>
                  </a:srgbClr>
                </a:gs>
              </a:gsLst>
              <a:lin ang="54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31085" y="1155351"/>
              <a:ext cx="5060067" cy="1437675"/>
              <a:chOff x="4528972" y="369586"/>
              <a:chExt cx="7072450" cy="1911479"/>
            </a:xfrm>
          </p:grpSpPr>
          <p:pic>
            <p:nvPicPr>
              <p:cNvPr id="28"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528973" y="453001"/>
                <a:ext cx="7072449" cy="1828064"/>
              </a:xfrm>
              <a:prstGeom prst="rect">
                <a:avLst/>
              </a:prstGeom>
              <a:noFill/>
              <a:ln>
                <a:noFill/>
              </a:ln>
              <a:effectLst>
                <a:outerShdw blurRad="50800" dist="38100" dir="2700000" algn="tl" rotWithShape="0">
                  <a:prstClr val="black">
                    <a:alpha val="40000"/>
                  </a:prst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28972" y="369586"/>
                <a:ext cx="7072450" cy="273775"/>
              </a:xfrm>
              <a:prstGeom prst="rect">
                <a:avLst/>
              </a:prstGeom>
              <a:effectLst>
                <a:softEdge rad="0"/>
              </a:effectLst>
            </p:spPr>
          </p:pic>
        </p:grpSp>
        <p:pic>
          <p:nvPicPr>
            <p:cNvPr id="30" name="Picture 2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44833" y="1148778"/>
              <a:ext cx="1753133" cy="62176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4" name="Group 53"/>
            <p:cNvGrpSpPr/>
            <p:nvPr/>
          </p:nvGrpSpPr>
          <p:grpSpPr>
            <a:xfrm>
              <a:off x="311751" y="2689896"/>
              <a:ext cx="1474131" cy="1117779"/>
              <a:chOff x="3335857" y="4508160"/>
              <a:chExt cx="1474131" cy="1117779"/>
            </a:xfrm>
            <a:scene3d>
              <a:camera prst="perspectiveHeroicExtremeRightFacing">
                <a:rot lat="487349" lon="19532353" rev="174515"/>
              </a:camera>
              <a:lightRig rig="threePt" dir="t"/>
            </a:scene3d>
          </p:grpSpPr>
          <p:grpSp>
            <p:nvGrpSpPr>
              <p:cNvPr id="6" name="Group 5"/>
              <p:cNvGrpSpPr/>
              <p:nvPr/>
            </p:nvGrpSpPr>
            <p:grpSpPr>
              <a:xfrm>
                <a:off x="3335857" y="4508160"/>
                <a:ext cx="1474131" cy="1117779"/>
                <a:chOff x="5112550" y="2676458"/>
                <a:chExt cx="2465240" cy="1798252"/>
              </a:xfrm>
            </p:grpSpPr>
            <p:grpSp>
              <p:nvGrpSpPr>
                <p:cNvPr id="7" name="Group 6"/>
                <p:cNvGrpSpPr/>
                <p:nvPr/>
              </p:nvGrpSpPr>
              <p:grpSpPr>
                <a:xfrm>
                  <a:off x="5112550" y="2676458"/>
                  <a:ext cx="2465240" cy="1798252"/>
                  <a:chOff x="7949762" y="2353372"/>
                  <a:chExt cx="3334058" cy="2343891"/>
                </a:xfrm>
              </p:grpSpPr>
              <p:sp>
                <p:nvSpPr>
                  <p:cNvPr id="9" name="Rounded Rectangle 8"/>
                  <p:cNvSpPr/>
                  <p:nvPr/>
                </p:nvSpPr>
                <p:spPr>
                  <a:xfrm>
                    <a:off x="7949763" y="2353372"/>
                    <a:ext cx="3334057" cy="2343891"/>
                  </a:xfrm>
                  <a:prstGeom prst="roundRect">
                    <a:avLst>
                      <a:gd name="adj" fmla="val 2784"/>
                    </a:avLst>
                  </a:prstGeom>
                  <a:solidFill>
                    <a:schemeClr val="bg1"/>
                  </a:solidFill>
                  <a:ln>
                    <a:solidFill>
                      <a:schemeClr val="bg1">
                        <a:lumMod val="7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75"/>
                  </a:p>
                </p:txBody>
              </p:sp>
              <p:sp>
                <p:nvSpPr>
                  <p:cNvPr id="10" name="TextBox 9"/>
                  <p:cNvSpPr txBox="1"/>
                  <p:nvPr/>
                </p:nvSpPr>
                <p:spPr>
                  <a:xfrm>
                    <a:off x="7949762" y="4220132"/>
                    <a:ext cx="3312698" cy="461139"/>
                  </a:xfrm>
                  <a:prstGeom prst="rect">
                    <a:avLst/>
                  </a:prstGeom>
                  <a:noFill/>
                </p:spPr>
                <p:txBody>
                  <a:bodyPr wrap="square" rtlCol="0">
                    <a:spAutoFit/>
                  </a:bodyPr>
                  <a:lstStyle/>
                  <a:p>
                    <a:pPr algn="ctr"/>
                    <a:r>
                      <a:rPr lang="en-US" sz="825" b="1" dirty="0">
                        <a:solidFill>
                          <a:schemeClr val="accent1">
                            <a:lumMod val="75000"/>
                          </a:schemeClr>
                        </a:solidFill>
                      </a:rPr>
                      <a:t>Data Catalog</a:t>
                    </a:r>
                  </a:p>
                </p:txBody>
              </p:sp>
            </p:grpSp>
            <p:pic>
              <p:nvPicPr>
                <p:cNvPr id="8" name="Picture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31609" y="2717443"/>
                  <a:ext cx="2430388" cy="1432194"/>
                </a:xfrm>
                <a:prstGeom prst="rect">
                  <a:avLst/>
                </a:prstGeom>
              </p:spPr>
            </p:pic>
          </p:grpSp>
          <p:cxnSp>
            <p:nvCxnSpPr>
              <p:cNvPr id="50" name="Straight Connector 49"/>
              <p:cNvCxnSpPr/>
              <p:nvPr/>
            </p:nvCxnSpPr>
            <p:spPr>
              <a:xfrm>
                <a:off x="3335857" y="5428928"/>
                <a:ext cx="14741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1229516" y="2689897"/>
              <a:ext cx="1474452" cy="1117780"/>
              <a:chOff x="4253622" y="4508161"/>
              <a:chExt cx="1474452" cy="1117780"/>
            </a:xfrm>
            <a:scene3d>
              <a:camera prst="perspectiveHeroicExtremeRightFacing">
                <a:rot lat="487349" lon="19532353" rev="174515"/>
              </a:camera>
              <a:lightRig rig="threePt" dir="t"/>
            </a:scene3d>
          </p:grpSpPr>
          <p:grpSp>
            <p:nvGrpSpPr>
              <p:cNvPr id="11" name="Group 10"/>
              <p:cNvGrpSpPr/>
              <p:nvPr/>
            </p:nvGrpSpPr>
            <p:grpSpPr>
              <a:xfrm>
                <a:off x="4253943" y="4508161"/>
                <a:ext cx="1474131" cy="1117780"/>
                <a:chOff x="783770" y="2375065"/>
                <a:chExt cx="3334058" cy="2343891"/>
              </a:xfrm>
            </p:grpSpPr>
            <p:sp>
              <p:nvSpPr>
                <p:cNvPr id="12" name="Rounded Rectangle 11"/>
                <p:cNvSpPr/>
                <p:nvPr/>
              </p:nvSpPr>
              <p:spPr>
                <a:xfrm>
                  <a:off x="783771" y="2375065"/>
                  <a:ext cx="3334057" cy="2343891"/>
                </a:xfrm>
                <a:prstGeom prst="roundRect">
                  <a:avLst>
                    <a:gd name="adj" fmla="val 2784"/>
                  </a:avLst>
                </a:prstGeom>
                <a:solidFill>
                  <a:schemeClr val="bg1"/>
                </a:solidFill>
                <a:ln>
                  <a:solidFill>
                    <a:schemeClr val="bg1">
                      <a:lumMod val="7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75"/>
                </a:p>
              </p:txBody>
            </p:sp>
            <p:pic>
              <p:nvPicPr>
                <p:cNvPr id="13" name="Picture 1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3772" y="2452331"/>
                  <a:ext cx="3334056" cy="1835141"/>
                </a:xfrm>
                <a:prstGeom prst="rect">
                  <a:avLst/>
                </a:prstGeom>
                <a:effectLst/>
              </p:spPr>
            </p:pic>
            <p:sp>
              <p:nvSpPr>
                <p:cNvPr id="14" name="TextBox 13"/>
                <p:cNvSpPr txBox="1"/>
                <p:nvPr/>
              </p:nvSpPr>
              <p:spPr>
                <a:xfrm>
                  <a:off x="783770" y="4241825"/>
                  <a:ext cx="3333331" cy="461139"/>
                </a:xfrm>
                <a:prstGeom prst="rect">
                  <a:avLst/>
                </a:prstGeom>
                <a:noFill/>
              </p:spPr>
              <p:txBody>
                <a:bodyPr wrap="square" rtlCol="0">
                  <a:spAutoFit/>
                </a:bodyPr>
                <a:lstStyle/>
                <a:p>
                  <a:pPr algn="ctr"/>
                  <a:r>
                    <a:rPr lang="en-US" sz="825" b="1" dirty="0" smtClean="0">
                      <a:solidFill>
                        <a:schemeClr val="accent1">
                          <a:lumMod val="75000"/>
                        </a:schemeClr>
                      </a:solidFill>
                    </a:rPr>
                    <a:t>Tools</a:t>
                  </a:r>
                  <a:endParaRPr lang="en-US" sz="825" b="1" dirty="0">
                    <a:solidFill>
                      <a:schemeClr val="accent1">
                        <a:lumMod val="75000"/>
                      </a:schemeClr>
                    </a:solidFill>
                  </a:endParaRPr>
                </a:p>
              </p:txBody>
            </p:sp>
          </p:grpSp>
          <p:cxnSp>
            <p:nvCxnSpPr>
              <p:cNvPr id="49" name="Straight Connector 48"/>
              <p:cNvCxnSpPr/>
              <p:nvPr/>
            </p:nvCxnSpPr>
            <p:spPr>
              <a:xfrm>
                <a:off x="4253622" y="5420170"/>
                <a:ext cx="14741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2136205" y="2689897"/>
              <a:ext cx="1485848" cy="1117780"/>
              <a:chOff x="5160311" y="4508161"/>
              <a:chExt cx="1485848" cy="1117780"/>
            </a:xfrm>
            <a:scene3d>
              <a:camera prst="perspectiveHeroicExtremeRightFacing">
                <a:rot lat="487349" lon="19532353" rev="174515"/>
              </a:camera>
              <a:lightRig rig="threePt" dir="t"/>
            </a:scene3d>
          </p:grpSpPr>
          <p:grpSp>
            <p:nvGrpSpPr>
              <p:cNvPr id="15" name="Group 14"/>
              <p:cNvGrpSpPr/>
              <p:nvPr/>
            </p:nvGrpSpPr>
            <p:grpSpPr>
              <a:xfrm>
                <a:off x="5171707" y="4508161"/>
                <a:ext cx="1474452" cy="1117780"/>
                <a:chOff x="4365675" y="2375065"/>
                <a:chExt cx="3334785" cy="2343891"/>
              </a:xfrm>
            </p:grpSpPr>
            <p:sp>
              <p:nvSpPr>
                <p:cNvPr id="16" name="Rounded Rectangle 15"/>
                <p:cNvSpPr/>
                <p:nvPr/>
              </p:nvSpPr>
              <p:spPr>
                <a:xfrm>
                  <a:off x="4366403" y="2375065"/>
                  <a:ext cx="3334057" cy="2343891"/>
                </a:xfrm>
                <a:prstGeom prst="roundRect">
                  <a:avLst>
                    <a:gd name="adj" fmla="val 2784"/>
                  </a:avLst>
                </a:prstGeom>
                <a:solidFill>
                  <a:schemeClr val="bg1"/>
                </a:solidFill>
                <a:ln>
                  <a:solidFill>
                    <a:schemeClr val="bg1">
                      <a:lumMod val="7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75"/>
                </a:p>
              </p:txBody>
            </p:sp>
            <p:sp>
              <p:nvSpPr>
                <p:cNvPr id="17" name="TextBox 16"/>
                <p:cNvSpPr txBox="1"/>
                <p:nvPr/>
              </p:nvSpPr>
              <p:spPr>
                <a:xfrm>
                  <a:off x="4365675" y="4241825"/>
                  <a:ext cx="3308284" cy="461139"/>
                </a:xfrm>
                <a:prstGeom prst="rect">
                  <a:avLst/>
                </a:prstGeom>
                <a:noFill/>
              </p:spPr>
              <p:txBody>
                <a:bodyPr wrap="square" rtlCol="0">
                  <a:spAutoFit/>
                </a:bodyPr>
                <a:lstStyle/>
                <a:p>
                  <a:pPr algn="ctr"/>
                  <a:r>
                    <a:rPr lang="en-US" sz="825" b="1" dirty="0" smtClean="0">
                      <a:solidFill>
                        <a:schemeClr val="accent1">
                          <a:lumMod val="75000"/>
                        </a:schemeClr>
                      </a:solidFill>
                    </a:rPr>
                    <a:t>Products</a:t>
                  </a:r>
                  <a:endParaRPr lang="en-US" sz="825" b="1" dirty="0">
                    <a:solidFill>
                      <a:schemeClr val="accent1">
                        <a:lumMod val="75000"/>
                      </a:schemeClr>
                    </a:solidFill>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23044" y="2452331"/>
                  <a:ext cx="3277416" cy="1835141"/>
                </a:xfrm>
                <a:prstGeom prst="rect">
                  <a:avLst/>
                </a:prstGeom>
              </p:spPr>
            </p:pic>
          </p:grpSp>
          <p:cxnSp>
            <p:nvCxnSpPr>
              <p:cNvPr id="48" name="Straight Connector 47"/>
              <p:cNvCxnSpPr/>
              <p:nvPr/>
            </p:nvCxnSpPr>
            <p:spPr>
              <a:xfrm>
                <a:off x="5160311" y="5428928"/>
                <a:ext cx="14741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3065686" y="2689898"/>
              <a:ext cx="1474452" cy="1117779"/>
              <a:chOff x="6089792" y="4508162"/>
              <a:chExt cx="1474452" cy="1117779"/>
            </a:xfrm>
            <a:scene3d>
              <a:camera prst="perspectiveHeroicExtremeRightFacing">
                <a:rot lat="487349" lon="19532353" rev="174515"/>
              </a:camera>
              <a:lightRig rig="threePt" dir="t"/>
            </a:scene3d>
          </p:grpSpPr>
          <p:grpSp>
            <p:nvGrpSpPr>
              <p:cNvPr id="19" name="Group 18"/>
              <p:cNvGrpSpPr/>
              <p:nvPr/>
            </p:nvGrpSpPr>
            <p:grpSpPr>
              <a:xfrm>
                <a:off x="6089792" y="4508162"/>
                <a:ext cx="1474452" cy="1117779"/>
                <a:chOff x="4365675" y="4796222"/>
                <a:chExt cx="3334785" cy="2343891"/>
              </a:xfrm>
            </p:grpSpPr>
            <p:sp>
              <p:nvSpPr>
                <p:cNvPr id="20" name="Rounded Rectangle 19"/>
                <p:cNvSpPr/>
                <p:nvPr/>
              </p:nvSpPr>
              <p:spPr>
                <a:xfrm>
                  <a:off x="4366403" y="4796222"/>
                  <a:ext cx="3334057" cy="2343891"/>
                </a:xfrm>
                <a:prstGeom prst="roundRect">
                  <a:avLst>
                    <a:gd name="adj" fmla="val 2784"/>
                  </a:avLst>
                </a:prstGeom>
                <a:solidFill>
                  <a:schemeClr val="bg1"/>
                </a:solidFill>
                <a:ln>
                  <a:solidFill>
                    <a:schemeClr val="bg1">
                      <a:lumMod val="7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75"/>
                </a:p>
              </p:txBody>
            </p:sp>
            <p:sp>
              <p:nvSpPr>
                <p:cNvPr id="21" name="TextBox 20"/>
                <p:cNvSpPr txBox="1"/>
                <p:nvPr/>
              </p:nvSpPr>
              <p:spPr>
                <a:xfrm>
                  <a:off x="4365675" y="6645674"/>
                  <a:ext cx="3334783" cy="461140"/>
                </a:xfrm>
                <a:prstGeom prst="rect">
                  <a:avLst/>
                </a:prstGeom>
                <a:noFill/>
              </p:spPr>
              <p:txBody>
                <a:bodyPr wrap="square" rtlCol="0">
                  <a:spAutoFit/>
                </a:bodyPr>
                <a:lstStyle/>
                <a:p>
                  <a:pPr algn="ctr"/>
                  <a:r>
                    <a:rPr lang="en-US" sz="825" b="1" dirty="0" smtClean="0">
                      <a:solidFill>
                        <a:schemeClr val="accent1">
                          <a:lumMod val="75000"/>
                        </a:schemeClr>
                      </a:solidFill>
                    </a:rPr>
                    <a:t>Services</a:t>
                  </a:r>
                  <a:endParaRPr lang="en-US" sz="825" b="1" dirty="0">
                    <a:solidFill>
                      <a:schemeClr val="accent1">
                        <a:lumMod val="75000"/>
                      </a:schemeClr>
                    </a:solidFill>
                  </a:endParaRPr>
                </a:p>
              </p:txBody>
            </p:sp>
            <p:pic>
              <p:nvPicPr>
                <p:cNvPr id="22" name="Picture 2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585244" y="4842312"/>
                  <a:ext cx="2953013" cy="1820670"/>
                </a:xfrm>
                <a:prstGeom prst="rect">
                  <a:avLst/>
                </a:prstGeom>
              </p:spPr>
            </p:pic>
          </p:grpSp>
          <p:cxnSp>
            <p:nvCxnSpPr>
              <p:cNvPr id="47" name="Straight Connector 46"/>
              <p:cNvCxnSpPr/>
              <p:nvPr/>
            </p:nvCxnSpPr>
            <p:spPr>
              <a:xfrm>
                <a:off x="6090112" y="5428928"/>
                <a:ext cx="14741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3972054" y="2674017"/>
              <a:ext cx="1474131" cy="1117780"/>
              <a:chOff x="7008199" y="4508161"/>
              <a:chExt cx="1474131" cy="1117780"/>
            </a:xfrm>
            <a:scene3d>
              <a:camera prst="perspectiveHeroicExtremeRightFacing"/>
              <a:lightRig rig="threePt" dir="t"/>
            </a:scene3d>
          </p:grpSpPr>
          <p:grpSp>
            <p:nvGrpSpPr>
              <p:cNvPr id="23" name="Group 22"/>
              <p:cNvGrpSpPr/>
              <p:nvPr/>
            </p:nvGrpSpPr>
            <p:grpSpPr>
              <a:xfrm>
                <a:off x="7008199" y="4508161"/>
                <a:ext cx="1474131" cy="1117780"/>
                <a:chOff x="7949763" y="2353372"/>
                <a:chExt cx="3334059" cy="2343891"/>
              </a:xfrm>
            </p:grpSpPr>
            <p:sp>
              <p:nvSpPr>
                <p:cNvPr id="24" name="Rounded Rectangle 23"/>
                <p:cNvSpPr/>
                <p:nvPr/>
              </p:nvSpPr>
              <p:spPr>
                <a:xfrm>
                  <a:off x="7949763" y="2353372"/>
                  <a:ext cx="3334057" cy="2343891"/>
                </a:xfrm>
                <a:prstGeom prst="roundRect">
                  <a:avLst>
                    <a:gd name="adj" fmla="val 2784"/>
                  </a:avLst>
                </a:prstGeom>
                <a:solidFill>
                  <a:schemeClr val="bg1"/>
                </a:solidFill>
                <a:ln>
                  <a:solidFill>
                    <a:schemeClr val="bg1">
                      <a:lumMod val="7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75"/>
                </a:p>
              </p:txBody>
            </p:sp>
            <p:sp>
              <p:nvSpPr>
                <p:cNvPr id="25" name="TextBox 24"/>
                <p:cNvSpPr txBox="1"/>
                <p:nvPr/>
              </p:nvSpPr>
              <p:spPr>
                <a:xfrm>
                  <a:off x="7949763" y="4220133"/>
                  <a:ext cx="3334059" cy="459835"/>
                </a:xfrm>
                <a:prstGeom prst="rect">
                  <a:avLst/>
                </a:prstGeom>
                <a:noFill/>
              </p:spPr>
              <p:txBody>
                <a:bodyPr wrap="square" rtlCol="0">
                  <a:spAutoFit/>
                </a:bodyPr>
                <a:lstStyle/>
                <a:p>
                  <a:pPr algn="ctr"/>
                  <a:r>
                    <a:rPr lang="en-US" sz="825" b="1" dirty="0" smtClean="0">
                      <a:solidFill>
                        <a:schemeClr val="accent1">
                          <a:lumMod val="75000"/>
                        </a:schemeClr>
                      </a:solidFill>
                    </a:rPr>
                    <a:t>Communities</a:t>
                  </a:r>
                </a:p>
              </p:txBody>
            </p:sp>
            <p:pic>
              <p:nvPicPr>
                <p:cNvPr id="26" name="Picture 2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75540" y="2430637"/>
                  <a:ext cx="3261146" cy="1842913"/>
                </a:xfrm>
                <a:prstGeom prst="rect">
                  <a:avLst/>
                </a:prstGeom>
              </p:spPr>
            </p:pic>
          </p:grpSp>
          <p:cxnSp>
            <p:nvCxnSpPr>
              <p:cNvPr id="33" name="Straight Connector 32"/>
              <p:cNvCxnSpPr/>
              <p:nvPr/>
            </p:nvCxnSpPr>
            <p:spPr>
              <a:xfrm>
                <a:off x="7008199" y="5428928"/>
                <a:ext cx="14741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2" name="Slide Number Placeholder 1"/>
          <p:cNvSpPr>
            <a:spLocks noGrp="1"/>
          </p:cNvSpPr>
          <p:nvPr>
            <p:ph type="sldNum" sz="quarter" idx="12"/>
          </p:nvPr>
        </p:nvSpPr>
        <p:spPr>
          <a:xfrm>
            <a:off x="6906904" y="4882211"/>
            <a:ext cx="2057400" cy="273844"/>
          </a:xfrm>
        </p:spPr>
        <p:txBody>
          <a:bodyPr/>
          <a:lstStyle/>
          <a:p>
            <a:fld id="{C1143F85-D312-184F-9C08-8081E9346C9F}" type="slidenum">
              <a:rPr lang="en-US" smtClean="0">
                <a:solidFill>
                  <a:schemeClr val="bg1"/>
                </a:solidFill>
              </a:rPr>
              <a:t>22</a:t>
            </a:fld>
            <a:endParaRPr lang="en-US" dirty="0">
              <a:solidFill>
                <a:schemeClr val="bg1"/>
              </a:solidFill>
            </a:endParaRPr>
          </a:p>
        </p:txBody>
      </p:sp>
      <p:sp>
        <p:nvSpPr>
          <p:cNvPr id="4" name="Slide Number Placeholder 1"/>
          <p:cNvSpPr txBox="1">
            <a:spLocks/>
          </p:cNvSpPr>
          <p:nvPr/>
        </p:nvSpPr>
        <p:spPr>
          <a:xfrm>
            <a:off x="6344407" y="6054310"/>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143F85-D312-184F-9C08-8081E9346C9F}" type="slidenum">
              <a:rPr lang="en-US" smtClean="0"/>
              <a:pPr/>
              <a:t>22</a:t>
            </a:fld>
            <a:endParaRPr lang="en-US" dirty="0"/>
          </a:p>
        </p:txBody>
      </p:sp>
      <p:pic>
        <p:nvPicPr>
          <p:cNvPr id="59" name="Picture 58"/>
          <p:cNvPicPr>
            <a:picLocks noChangeAspect="1"/>
          </p:cNvPicPr>
          <p:nvPr/>
        </p:nvPicPr>
        <p:blipFill rotWithShape="1">
          <a:blip r:embed="rId13" cstate="print">
            <a:extLst>
              <a:ext uri="{28A0092B-C50C-407E-A947-70E740481C1C}">
                <a14:useLocalDpi xmlns:a14="http://schemas.microsoft.com/office/drawing/2010/main"/>
              </a:ext>
            </a:extLst>
          </a:blip>
          <a:srcRect l="-2197" t="-7204" r="-5867" b="-11368"/>
          <a:stretch/>
        </p:blipFill>
        <p:spPr>
          <a:xfrm>
            <a:off x="5467062" y="1284837"/>
            <a:ext cx="1563736" cy="1451491"/>
          </a:xfrm>
          <a:prstGeom prst="ellipse">
            <a:avLst/>
          </a:prstGeom>
          <a:effectLst>
            <a:softEdge rad="12700"/>
          </a:effectLst>
        </p:spPr>
      </p:pic>
      <p:sp>
        <p:nvSpPr>
          <p:cNvPr id="60" name="Rectangle 59"/>
          <p:cNvSpPr/>
          <p:nvPr/>
        </p:nvSpPr>
        <p:spPr>
          <a:xfrm>
            <a:off x="5441591" y="996002"/>
            <a:ext cx="1681151" cy="347642"/>
          </a:xfrm>
          <a:prstGeom prst="rect">
            <a:avLst/>
          </a:prstGeom>
          <a:gradFill flip="none" rotWithShape="1">
            <a:gsLst>
              <a:gs pos="0">
                <a:schemeClr val="accent3">
                  <a:lumMod val="0"/>
                </a:schemeClr>
              </a:gs>
              <a:gs pos="23000">
                <a:schemeClr val="bg2">
                  <a:lumMod val="25000"/>
                </a:schemeClr>
              </a:gs>
              <a:gs pos="69000">
                <a:schemeClr val="tx1">
                  <a:lumMod val="75000"/>
                  <a:lumOff val="25000"/>
                </a:schemeClr>
              </a:gs>
              <a:gs pos="97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ARCTIC SDI</a:t>
            </a:r>
            <a:endParaRPr lang="en-US" sz="1600" dirty="0"/>
          </a:p>
        </p:txBody>
      </p:sp>
      <p:sp>
        <p:nvSpPr>
          <p:cNvPr id="64" name="Rectangle 63"/>
          <p:cNvSpPr/>
          <p:nvPr/>
        </p:nvSpPr>
        <p:spPr>
          <a:xfrm>
            <a:off x="7122742" y="996004"/>
            <a:ext cx="1881203" cy="347640"/>
          </a:xfrm>
          <a:prstGeom prst="rect">
            <a:avLst/>
          </a:prstGeom>
          <a:gradFill flip="none" rotWithShape="1">
            <a:gsLst>
              <a:gs pos="0">
                <a:schemeClr val="accent3">
                  <a:lumMod val="0"/>
                </a:schemeClr>
              </a:gs>
              <a:gs pos="23000">
                <a:schemeClr val="bg2">
                  <a:lumMod val="25000"/>
                </a:schemeClr>
              </a:gs>
              <a:gs pos="69000">
                <a:schemeClr val="tx1">
                  <a:lumMod val="75000"/>
                  <a:lumOff val="25000"/>
                </a:schemeClr>
              </a:gs>
              <a:gs pos="97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t>GeoSUR</a:t>
            </a:r>
            <a:endParaRPr lang="en-US" sz="1600" dirty="0"/>
          </a:p>
        </p:txBody>
      </p:sp>
      <p:pic>
        <p:nvPicPr>
          <p:cNvPr id="65" name="Picture 64"/>
          <p:cNvPicPr>
            <a:picLocks noChangeAspect="1"/>
          </p:cNvPicPr>
          <p:nvPr/>
        </p:nvPicPr>
        <p:blipFill rotWithShape="1">
          <a:blip r:embed="rId14">
            <a:extLst>
              <a:ext uri="{BEBA8EAE-BF5A-486C-A8C5-ECC9F3942E4B}">
                <a14:imgProps xmlns:a14="http://schemas.microsoft.com/office/drawing/2010/main">
                  <a14:imgLayer r:embed="rId15">
                    <a14:imgEffect>
                      <a14:backgroundRemoval t="30800" b="78400" l="6200" r="94200">
                        <a14:foregroundMark x1="53100" y1="72400" x2="15800" y2="73400"/>
                        <a14:foregroundMark x1="11500" y1="41200" x2="7800" y2="56400"/>
                        <a14:foregroundMark x1="12600" y1="39000" x2="21300" y2="38000"/>
                      </a14:backgroundRemoval>
                    </a14:imgEffect>
                  </a14:imgLayer>
                </a14:imgProps>
              </a:ext>
            </a:extLst>
          </a:blip>
          <a:srcRect l="5500" t="31412" r="5220" b="21182"/>
          <a:stretch/>
        </p:blipFill>
        <p:spPr>
          <a:xfrm rot="20539691">
            <a:off x="7370101" y="1879448"/>
            <a:ext cx="1548642" cy="411151"/>
          </a:xfrm>
          <a:prstGeom prst="rect">
            <a:avLst/>
          </a:prstGeom>
        </p:spPr>
      </p:pic>
      <p:sp>
        <p:nvSpPr>
          <p:cNvPr id="111" name="TextBox 110"/>
          <p:cNvSpPr txBox="1"/>
          <p:nvPr/>
        </p:nvSpPr>
        <p:spPr>
          <a:xfrm>
            <a:off x="2112379" y="3745374"/>
            <a:ext cx="1032206" cy="369332"/>
          </a:xfrm>
          <a:prstGeom prst="rect">
            <a:avLst/>
          </a:prstGeom>
          <a:noFill/>
        </p:spPr>
        <p:txBody>
          <a:bodyPr wrap="none" rtlCol="0">
            <a:spAutoFit/>
          </a:bodyPr>
          <a:lstStyle/>
          <a:p>
            <a:r>
              <a:rPr lang="en-US" dirty="0" smtClean="0"/>
              <a:t>National </a:t>
            </a:r>
            <a:endParaRPr lang="en-US" dirty="0"/>
          </a:p>
        </p:txBody>
      </p:sp>
      <p:sp>
        <p:nvSpPr>
          <p:cNvPr id="115" name="TextBox 114"/>
          <p:cNvSpPr txBox="1"/>
          <p:nvPr/>
        </p:nvSpPr>
        <p:spPr>
          <a:xfrm>
            <a:off x="6751231" y="4388263"/>
            <a:ext cx="843501" cy="369332"/>
          </a:xfrm>
          <a:prstGeom prst="rect">
            <a:avLst/>
          </a:prstGeom>
          <a:noFill/>
        </p:spPr>
        <p:txBody>
          <a:bodyPr wrap="none" rtlCol="0">
            <a:spAutoFit/>
          </a:bodyPr>
          <a:lstStyle/>
          <a:p>
            <a:r>
              <a:rPr lang="en-US" smtClean="0"/>
              <a:t>Global </a:t>
            </a:r>
            <a:endParaRPr lang="en-US"/>
          </a:p>
        </p:txBody>
      </p:sp>
      <p:sp>
        <p:nvSpPr>
          <p:cNvPr id="116" name="Right Arrow 115"/>
          <p:cNvSpPr/>
          <p:nvPr/>
        </p:nvSpPr>
        <p:spPr>
          <a:xfrm>
            <a:off x="4989143" y="1433001"/>
            <a:ext cx="569359" cy="432801"/>
          </a:xfrm>
          <a:prstGeom prst="rightArrow">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ight Arrow 116"/>
          <p:cNvSpPr/>
          <p:nvPr/>
        </p:nvSpPr>
        <p:spPr>
          <a:xfrm>
            <a:off x="4988836" y="3584582"/>
            <a:ext cx="569359" cy="432801"/>
          </a:xfrm>
          <a:prstGeom prst="rightArrow">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5417780" y="2894569"/>
            <a:ext cx="3562354" cy="359216"/>
          </a:xfrm>
          <a:prstGeom prst="rect">
            <a:avLst/>
          </a:prstGeom>
          <a:gradFill flip="none" rotWithShape="1">
            <a:gsLst>
              <a:gs pos="0">
                <a:schemeClr val="accent3">
                  <a:lumMod val="0"/>
                </a:schemeClr>
              </a:gs>
              <a:gs pos="23000">
                <a:schemeClr val="bg2">
                  <a:lumMod val="25000"/>
                </a:schemeClr>
              </a:gs>
              <a:gs pos="69000">
                <a:schemeClr val="tx1">
                  <a:lumMod val="75000"/>
                  <a:lumOff val="25000"/>
                </a:schemeClr>
              </a:gs>
              <a:gs pos="97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GLOBAL Earth Observation System of Systems (GEOSS)</a:t>
            </a:r>
            <a:endParaRPr lang="en-US" sz="1200" dirty="0"/>
          </a:p>
        </p:txBody>
      </p:sp>
      <p:sp>
        <p:nvSpPr>
          <p:cNvPr id="122" name="Right Arrow 121"/>
          <p:cNvSpPr/>
          <p:nvPr/>
        </p:nvSpPr>
        <p:spPr>
          <a:xfrm rot="16200000">
            <a:off x="7794531" y="2529385"/>
            <a:ext cx="459661" cy="432801"/>
          </a:xfrm>
          <a:prstGeom prst="rightArrow">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68414" y="4080577"/>
            <a:ext cx="5127924" cy="276999"/>
          </a:xfrm>
          <a:prstGeom prst="rect">
            <a:avLst/>
          </a:prstGeom>
          <a:noFill/>
        </p:spPr>
        <p:txBody>
          <a:bodyPr wrap="square" rtlCol="0">
            <a:spAutoFit/>
          </a:bodyPr>
          <a:lstStyle/>
          <a:p>
            <a:pPr algn="ctr"/>
            <a:r>
              <a:rPr lang="en-US" sz="1200" dirty="0" smtClean="0">
                <a:solidFill>
                  <a:schemeClr val="bg2">
                    <a:lumMod val="90000"/>
                  </a:schemeClr>
                </a:solidFill>
              </a:rPr>
              <a:t>Local | State </a:t>
            </a:r>
            <a:r>
              <a:rPr lang="en-US" sz="1200" dirty="0">
                <a:solidFill>
                  <a:schemeClr val="bg2">
                    <a:lumMod val="90000"/>
                  </a:schemeClr>
                </a:solidFill>
              </a:rPr>
              <a:t>| </a:t>
            </a:r>
            <a:r>
              <a:rPr lang="en-US" sz="1200" dirty="0" smtClean="0">
                <a:solidFill>
                  <a:schemeClr val="bg2">
                    <a:lumMod val="90000"/>
                  </a:schemeClr>
                </a:solidFill>
              </a:rPr>
              <a:t>Tribal </a:t>
            </a:r>
            <a:r>
              <a:rPr lang="en-US" sz="1200" dirty="0">
                <a:solidFill>
                  <a:schemeClr val="bg2">
                    <a:lumMod val="90000"/>
                  </a:schemeClr>
                </a:solidFill>
              </a:rPr>
              <a:t>|</a:t>
            </a:r>
            <a:r>
              <a:rPr lang="en-US" sz="1200" dirty="0" smtClean="0">
                <a:solidFill>
                  <a:schemeClr val="bg2">
                    <a:lumMod val="90000"/>
                  </a:schemeClr>
                </a:solidFill>
              </a:rPr>
              <a:t> Federal </a:t>
            </a:r>
            <a:r>
              <a:rPr lang="en-US" sz="1200" dirty="0">
                <a:solidFill>
                  <a:schemeClr val="bg2">
                    <a:lumMod val="90000"/>
                  </a:schemeClr>
                </a:solidFill>
              </a:rPr>
              <a:t>| </a:t>
            </a:r>
            <a:r>
              <a:rPr lang="en-US" sz="1200" dirty="0" smtClean="0">
                <a:solidFill>
                  <a:schemeClr val="bg2">
                    <a:lumMod val="90000"/>
                  </a:schemeClr>
                </a:solidFill>
              </a:rPr>
              <a:t>Academia </a:t>
            </a:r>
            <a:r>
              <a:rPr lang="en-US" sz="1200" dirty="0">
                <a:solidFill>
                  <a:schemeClr val="bg2">
                    <a:lumMod val="90000"/>
                  </a:schemeClr>
                </a:solidFill>
              </a:rPr>
              <a:t>|</a:t>
            </a:r>
            <a:r>
              <a:rPr lang="en-US" sz="1200" dirty="0" smtClean="0">
                <a:solidFill>
                  <a:schemeClr val="bg2">
                    <a:lumMod val="90000"/>
                  </a:schemeClr>
                </a:solidFill>
              </a:rPr>
              <a:t> Professional </a:t>
            </a:r>
            <a:endParaRPr lang="en-US" sz="1200" dirty="0">
              <a:solidFill>
                <a:schemeClr val="bg2">
                  <a:lumMod val="90000"/>
                </a:schemeClr>
              </a:solidFill>
            </a:endParaRPr>
          </a:p>
        </p:txBody>
      </p:sp>
      <p:cxnSp>
        <p:nvCxnSpPr>
          <p:cNvPr id="125" name="Straight Connector 124"/>
          <p:cNvCxnSpPr/>
          <p:nvPr/>
        </p:nvCxnSpPr>
        <p:spPr>
          <a:xfrm flipV="1">
            <a:off x="128705" y="4071773"/>
            <a:ext cx="4999555" cy="8802"/>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6804131" y="4594308"/>
            <a:ext cx="790601" cy="369332"/>
          </a:xfrm>
          <a:prstGeom prst="rect">
            <a:avLst/>
          </a:prstGeom>
          <a:noFill/>
        </p:spPr>
        <p:txBody>
          <a:bodyPr wrap="none" rtlCol="0">
            <a:spAutoFit/>
          </a:bodyPr>
          <a:lstStyle/>
          <a:p>
            <a:r>
              <a:rPr lang="en-US" smtClean="0"/>
              <a:t>Global</a:t>
            </a:r>
            <a:endParaRPr lang="en-US" dirty="0"/>
          </a:p>
        </p:txBody>
      </p:sp>
      <p:sp>
        <p:nvSpPr>
          <p:cNvPr id="133" name="Rectangle 132"/>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35" name="Picture 134" descr="fgdc-new-logo-final-dkbg.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148" name="TextBox 147"/>
          <p:cNvSpPr txBox="1"/>
          <p:nvPr/>
        </p:nvSpPr>
        <p:spPr>
          <a:xfrm>
            <a:off x="5536934" y="31748"/>
            <a:ext cx="2398670" cy="300082"/>
          </a:xfrm>
          <a:prstGeom prst="rect">
            <a:avLst/>
          </a:prstGeom>
          <a:noFill/>
        </p:spPr>
        <p:txBody>
          <a:bodyPr wrap="none" rtlCol="0">
            <a:spAutoFit/>
          </a:bodyPr>
          <a:lstStyle/>
          <a:p>
            <a:r>
              <a:rPr lang="en-US" sz="1350" dirty="0" smtClean="0">
                <a:solidFill>
                  <a:schemeClr val="bg1"/>
                </a:solidFill>
              </a:rPr>
              <a:t>Linking Geographic Information</a:t>
            </a:r>
            <a:endParaRPr lang="en-US" sz="1350" dirty="0">
              <a:solidFill>
                <a:schemeClr val="bg1"/>
              </a:solidFill>
            </a:endParaRPr>
          </a:p>
        </p:txBody>
      </p:sp>
      <p:cxnSp>
        <p:nvCxnSpPr>
          <p:cNvPr id="149" name="Straight Connector 148"/>
          <p:cNvCxnSpPr/>
          <p:nvPr/>
        </p:nvCxnSpPr>
        <p:spPr>
          <a:xfrm flipV="1">
            <a:off x="7104114" y="1357171"/>
            <a:ext cx="0" cy="148865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6161028" y="2524129"/>
            <a:ext cx="990271" cy="369332"/>
          </a:xfrm>
          <a:prstGeom prst="rect">
            <a:avLst/>
          </a:prstGeom>
          <a:noFill/>
        </p:spPr>
        <p:txBody>
          <a:bodyPr wrap="none" rtlCol="0">
            <a:spAutoFit/>
          </a:bodyPr>
          <a:lstStyle/>
          <a:p>
            <a:r>
              <a:rPr lang="en-US" smtClean="0"/>
              <a:t>Regional</a:t>
            </a:r>
            <a:endParaRPr lang="en-US" dirty="0"/>
          </a:p>
        </p:txBody>
      </p:sp>
      <p:pic>
        <p:nvPicPr>
          <p:cNvPr id="68" name="Picture 6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25742" y="4673343"/>
            <a:ext cx="1274405" cy="216920"/>
          </a:xfrm>
          <a:prstGeom prst="rect">
            <a:avLst/>
          </a:prstGeom>
        </p:spPr>
      </p:pic>
      <p:pic>
        <p:nvPicPr>
          <p:cNvPr id="130" name="Picture 12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568729" y="3261409"/>
            <a:ext cx="3307165" cy="1419986"/>
          </a:xfrm>
          <a:prstGeom prst="rect">
            <a:avLst/>
          </a:prstGeom>
          <a:effectLst>
            <a:outerShdw blurRad="50800" dist="38100" dir="2700000" algn="tl" rotWithShape="0">
              <a:prstClr val="black">
                <a:alpha val="40000"/>
              </a:prstClr>
            </a:outerShdw>
          </a:effectLst>
        </p:spPr>
      </p:pic>
      <p:pic>
        <p:nvPicPr>
          <p:cNvPr id="69" name="Picture 68" descr="Image of large USGS Identifier"/>
          <p:cNvPicPr>
            <a:picLocks noChangeAspect="1" noChangeArrowheads="1"/>
          </p:cNvPicPr>
          <p:nvPr/>
        </p:nvPicPr>
        <p:blipFill>
          <a:blip r:embed="rId19" cstate="print">
            <a:lum bright="100000"/>
            <a:extLst>
              <a:ext uri="{28A0092B-C50C-407E-A947-70E740481C1C}">
                <a14:useLocalDpi xmlns:a14="http://schemas.microsoft.com/office/drawing/2010/main" val="0"/>
              </a:ext>
            </a:extLst>
          </a:blip>
          <a:srcRect/>
          <a:stretch>
            <a:fillRect/>
          </a:stretch>
        </p:blipFill>
        <p:spPr bwMode="black">
          <a:xfrm>
            <a:off x="45928" y="4777842"/>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131"/>
          <p:cNvPicPr>
            <a:picLocks noChangeAspect="1"/>
          </p:cNvPicPr>
          <p:nvPr/>
        </p:nvPicPr>
        <p:blipFill>
          <a:blip r:embed="rId20"/>
          <a:stretch>
            <a:fillRect/>
          </a:stretch>
        </p:blipFill>
        <p:spPr>
          <a:xfrm>
            <a:off x="7765324" y="24433"/>
            <a:ext cx="1416163" cy="1255904"/>
          </a:xfrm>
          <a:prstGeom prst="rect">
            <a:avLst/>
          </a:prstGeom>
        </p:spPr>
      </p:pic>
      <p:sp>
        <p:nvSpPr>
          <p:cNvPr id="70" name="Round Diagonal Corner Rectangle 69"/>
          <p:cNvSpPr/>
          <p:nvPr/>
        </p:nvSpPr>
        <p:spPr>
          <a:xfrm>
            <a:off x="-71150" y="442673"/>
            <a:ext cx="4024585" cy="564804"/>
          </a:xfrm>
          <a:prstGeom prst="round2DiagRect">
            <a:avLst>
              <a:gd name="adj1" fmla="val 50000"/>
              <a:gd name="adj2" fmla="val 50000"/>
            </a:avLst>
          </a:prstGeom>
          <a:gradFill flip="none" rotWithShape="1">
            <a:gsLst>
              <a:gs pos="76000">
                <a:schemeClr val="tx1">
                  <a:lumMod val="75000"/>
                  <a:lumOff val="25000"/>
                  <a:alpha val="86000"/>
                </a:schemeClr>
              </a:gs>
              <a:gs pos="100000">
                <a:srgbClr val="595959">
                  <a:alpha val="72000"/>
                </a:srgbClr>
              </a:gs>
              <a:gs pos="87000">
                <a:schemeClr val="tx1">
                  <a:lumMod val="65000"/>
                  <a:lumOff val="35000"/>
                  <a:alpha val="80000"/>
                </a:schemeClr>
              </a:gs>
              <a:gs pos="37000">
                <a:schemeClr val="tx1"/>
              </a:gs>
              <a:gs pos="5000">
                <a:schemeClr val="tx1">
                  <a:lumMod val="65000"/>
                  <a:lumOff val="35000"/>
                </a:schemeClr>
              </a:gs>
              <a:gs pos="0">
                <a:schemeClr val="tx1">
                  <a:lumMod val="65000"/>
                  <a:lumOff val="35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b="1" spc="-70" dirty="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International Collaboration</a:t>
            </a:r>
            <a:endParaRPr lang="en-US" sz="2000" b="1" spc="-70" dirty="0">
              <a:solidFill>
                <a:schemeClr val="bg1"/>
              </a:solidFill>
              <a:effectLst>
                <a:innerShdw blurRad="63500" dist="50800" dir="16200000">
                  <a:prstClr val="black">
                    <a:alpha val="40000"/>
                  </a:prstClr>
                </a:innerShdw>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7006059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87" y="-9469"/>
            <a:ext cx="9218974" cy="5143500"/>
          </a:xfrm>
          <a:prstGeom prst="rect">
            <a:avLst/>
          </a:prstGeom>
        </p:spPr>
      </p:pic>
      <p:sp>
        <p:nvSpPr>
          <p:cNvPr id="4" name="Rounded Rectangle 3"/>
          <p:cNvSpPr/>
          <p:nvPr/>
        </p:nvSpPr>
        <p:spPr>
          <a:xfrm>
            <a:off x="1325332" y="4031226"/>
            <a:ext cx="6353660" cy="934774"/>
          </a:xfrm>
          <a:prstGeom prst="round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C1143F85-D312-184F-9C08-8081E9346C9F}" type="slidenum">
              <a:rPr lang="en-US" smtClean="0"/>
              <a:t>23</a:t>
            </a:fld>
            <a:endParaRPr lang="en-US"/>
          </a:p>
        </p:txBody>
      </p:sp>
      <p:sp>
        <p:nvSpPr>
          <p:cNvPr id="6" name="Rounded Rectangle 5"/>
          <p:cNvSpPr/>
          <p:nvPr/>
        </p:nvSpPr>
        <p:spPr>
          <a:xfrm>
            <a:off x="4848241" y="1954458"/>
            <a:ext cx="3588809" cy="903502"/>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800" spc="-70" dirty="0" smtClean="0">
                <a:solidFill>
                  <a:schemeClr val="bg1"/>
                </a:solidFill>
                <a:effectLst>
                  <a:innerShdw blurRad="63500" dist="50800" dir="16200000">
                    <a:prstClr val="black">
                      <a:alpha val="40000"/>
                    </a:prstClr>
                  </a:innerShdw>
                </a:effectLst>
                <a:ea typeface="Arial" charset="0"/>
                <a:cs typeface="Arial" charset="0"/>
              </a:rPr>
              <a:t>Architecture and Standards </a:t>
            </a:r>
            <a:endParaRPr lang="en-US" sz="28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7" name="Rounded Rectangle 6"/>
          <p:cNvSpPr/>
          <p:nvPr/>
        </p:nvSpPr>
        <p:spPr>
          <a:xfrm>
            <a:off x="766287" y="1963508"/>
            <a:ext cx="3588808" cy="903502"/>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800" spc="-70" dirty="0" smtClean="0">
                <a:solidFill>
                  <a:schemeClr val="bg1"/>
                </a:solidFill>
                <a:effectLst>
                  <a:innerShdw blurRad="63500" dist="50800" dir="16200000">
                    <a:prstClr val="black">
                      <a:alpha val="40000"/>
                    </a:prstClr>
                  </a:innerShdw>
                </a:effectLst>
                <a:ea typeface="Arial" charset="0"/>
                <a:cs typeface="Arial" charset="0"/>
              </a:rPr>
              <a:t>Lessons Learned and Best Practices</a:t>
            </a:r>
            <a:endParaRPr lang="en-US" sz="28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8" name="Rounded Rectangle 7"/>
          <p:cNvSpPr/>
          <p:nvPr/>
        </p:nvSpPr>
        <p:spPr>
          <a:xfrm>
            <a:off x="766287" y="2915758"/>
            <a:ext cx="3588808" cy="903502"/>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800" spc="-70" dirty="0" smtClean="0">
                <a:solidFill>
                  <a:schemeClr val="bg1"/>
                </a:solidFill>
                <a:effectLst>
                  <a:innerShdw blurRad="63500" dist="50800" dir="16200000">
                    <a:prstClr val="black">
                      <a:alpha val="40000"/>
                    </a:prstClr>
                  </a:innerShdw>
                </a:effectLst>
                <a:ea typeface="Arial" charset="0"/>
                <a:cs typeface="Arial" charset="0"/>
              </a:rPr>
              <a:t>Open Data</a:t>
            </a:r>
            <a:endParaRPr lang="en-US" sz="28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9" name="Rounded Rectangle 8"/>
          <p:cNvSpPr/>
          <p:nvPr/>
        </p:nvSpPr>
        <p:spPr>
          <a:xfrm>
            <a:off x="4848241" y="2951653"/>
            <a:ext cx="3588808" cy="903502"/>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800" spc="-70" dirty="0" smtClean="0">
                <a:solidFill>
                  <a:schemeClr val="bg1"/>
                </a:solidFill>
                <a:effectLst>
                  <a:innerShdw blurRad="63500" dist="50800" dir="16200000">
                    <a:prstClr val="black">
                      <a:alpha val="40000"/>
                    </a:prstClr>
                  </a:innerShdw>
                </a:effectLst>
                <a:ea typeface="Arial" charset="0"/>
                <a:cs typeface="Arial" charset="0"/>
              </a:rPr>
              <a:t>Joint Research and Development</a:t>
            </a:r>
            <a:endParaRPr lang="en-US" sz="2800" spc="-70" dirty="0">
              <a:solidFill>
                <a:schemeClr val="bg1"/>
              </a:solidFill>
              <a:effectLst>
                <a:innerShdw blurRad="63500" dist="50800" dir="16200000">
                  <a:prstClr val="black">
                    <a:alpha val="40000"/>
                  </a:prstClr>
                </a:innerShdw>
              </a:effectLst>
              <a:ea typeface="Arial" charset="0"/>
              <a:cs typeface="Arial" charset="0"/>
            </a:endParaRPr>
          </a:p>
        </p:txBody>
      </p:sp>
      <p:grpSp>
        <p:nvGrpSpPr>
          <p:cNvPr id="11" name="Group 10"/>
          <p:cNvGrpSpPr/>
          <p:nvPr/>
        </p:nvGrpSpPr>
        <p:grpSpPr>
          <a:xfrm>
            <a:off x="-133370" y="419879"/>
            <a:ext cx="5210747" cy="566615"/>
            <a:chOff x="260098" y="53030"/>
            <a:chExt cx="5210747" cy="566615"/>
          </a:xfrm>
        </p:grpSpPr>
        <p:sp>
          <p:nvSpPr>
            <p:cNvPr id="12" name="Round Diagonal Corner Rectangle 11"/>
            <p:cNvSpPr/>
            <p:nvPr/>
          </p:nvSpPr>
          <p:spPr>
            <a:xfrm>
              <a:off x="260098" y="54841"/>
              <a:ext cx="5210747" cy="564804"/>
            </a:xfrm>
            <a:prstGeom prst="round2DiagRect">
              <a:avLst>
                <a:gd name="adj1" fmla="val 50000"/>
                <a:gd name="adj2"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13" name="Title 2"/>
            <p:cNvSpPr txBox="1">
              <a:spLocks/>
            </p:cNvSpPr>
            <p:nvPr/>
          </p:nvSpPr>
          <p:spPr>
            <a:xfrm>
              <a:off x="424363" y="53030"/>
              <a:ext cx="4974740" cy="535688"/>
            </a:xfrm>
            <a:prstGeom prst="rect">
              <a:avLst/>
            </a:prstGeom>
            <a:effectLst>
              <a:outerShdw blurRad="50800" dist="38100" dir="2700000" algn="tl" rotWithShape="0">
                <a:schemeClr val="tx1">
                  <a:alpha val="84000"/>
                </a:schemeClr>
              </a:outerShdw>
            </a:effectLst>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3200" kern="1200">
                  <a:solidFill>
                    <a:srgbClr val="002060"/>
                  </a:solidFill>
                  <a:latin typeface="Times New Roman" panose="02020603050405020304" pitchFamily="18" charset="0"/>
                  <a:ea typeface="+mj-ea"/>
                  <a:cs typeface="Times New Roman" panose="02020603050405020304" pitchFamily="18" charset="0"/>
                </a:defRPr>
              </a:lvl1pPr>
            </a:lstStyle>
            <a:p>
              <a:r>
                <a:rPr lang="en-US" dirty="0" smtClean="0">
                  <a:solidFill>
                    <a:schemeClr val="bg1"/>
                  </a:solidFill>
                </a:rPr>
                <a:t>Opportunities for Cooperation</a:t>
              </a:r>
              <a:endParaRPr lang="en-US" dirty="0">
                <a:solidFill>
                  <a:schemeClr val="bg1"/>
                </a:solidFill>
              </a:endParaRPr>
            </a:p>
          </p:txBody>
        </p:sp>
      </p:grpSp>
      <p:sp>
        <p:nvSpPr>
          <p:cNvPr id="15" name="Rectangle 14"/>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6" name="Picture 15"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17" name="TextBox 16"/>
          <p:cNvSpPr txBox="1"/>
          <p:nvPr/>
        </p:nvSpPr>
        <p:spPr>
          <a:xfrm>
            <a:off x="5536934" y="31748"/>
            <a:ext cx="2398670" cy="300082"/>
          </a:xfrm>
          <a:prstGeom prst="rect">
            <a:avLst/>
          </a:prstGeom>
          <a:noFill/>
        </p:spPr>
        <p:txBody>
          <a:bodyPr wrap="none" rtlCol="0">
            <a:spAutoFit/>
          </a:bodyPr>
          <a:lstStyle/>
          <a:p>
            <a:r>
              <a:rPr lang="en-US" sz="1350" dirty="0" smtClean="0">
                <a:solidFill>
                  <a:schemeClr val="bg1"/>
                </a:solidFill>
              </a:rPr>
              <a:t>Linking Geographic Information</a:t>
            </a:r>
            <a:endParaRPr lang="en-US" sz="1350" dirty="0">
              <a:solidFill>
                <a:schemeClr val="bg1"/>
              </a:solidFill>
            </a:endParaRPr>
          </a:p>
        </p:txBody>
      </p:sp>
      <p:pic>
        <p:nvPicPr>
          <p:cNvPr id="18" name="Picture 17"/>
          <p:cNvPicPr>
            <a:picLocks noChangeAspect="1"/>
          </p:cNvPicPr>
          <p:nvPr/>
        </p:nvPicPr>
        <p:blipFill>
          <a:blip r:embed="rId5"/>
          <a:stretch>
            <a:fillRect/>
          </a:stretch>
        </p:blipFill>
        <p:spPr>
          <a:xfrm>
            <a:off x="7765324" y="24433"/>
            <a:ext cx="1416163" cy="1255904"/>
          </a:xfrm>
          <a:prstGeom prst="rect">
            <a:avLst/>
          </a:prstGeom>
        </p:spPr>
      </p:pic>
      <p:pic>
        <p:nvPicPr>
          <p:cNvPr id="20" name="Picture 19" descr="Image of large USGS Identifier"/>
          <p:cNvPicPr>
            <a:picLocks noChangeAspect="1" noChangeArrowheads="1"/>
          </p:cNvPicPr>
          <p:nvPr/>
        </p:nvPicPr>
        <p:blipFill>
          <a:blip r:embed="rId6" cstate="print">
            <a:lum bright="100000"/>
            <a:extLst>
              <a:ext uri="{28A0092B-C50C-407E-A947-70E740481C1C}">
                <a14:useLocalDpi xmlns:a14="http://schemas.microsoft.com/office/drawing/2010/main" val="0"/>
              </a:ext>
            </a:extLst>
          </a:blip>
          <a:srcRect/>
          <a:stretch>
            <a:fillRect/>
          </a:stretch>
        </p:blipFill>
        <p:spPr bwMode="black">
          <a:xfrm>
            <a:off x="45928" y="4777842"/>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4256775" y="1150992"/>
            <a:ext cx="1280159" cy="369332"/>
          </a:xfrm>
          <a:prstGeom prst="rect">
            <a:avLst/>
          </a:prstGeom>
          <a:noFill/>
        </p:spPr>
        <p:txBody>
          <a:bodyPr wrap="none" rtlCol="0">
            <a:spAutoFit/>
          </a:bodyPr>
          <a:lstStyle/>
          <a:p>
            <a:r>
              <a:rPr lang="en-US" smtClean="0">
                <a:solidFill>
                  <a:schemeClr val="bg1">
                    <a:lumMod val="85000"/>
                  </a:schemeClr>
                </a:solidFill>
              </a:rPr>
              <a:t>Linked Data</a:t>
            </a:r>
            <a:endParaRPr lang="en-US" dirty="0">
              <a:solidFill>
                <a:schemeClr val="bg1">
                  <a:lumMod val="85000"/>
                </a:schemeClr>
              </a:solidFill>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218" y="4107886"/>
            <a:ext cx="1501311" cy="78291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5587" y="4155947"/>
            <a:ext cx="1691814" cy="592652"/>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7377" y="4141755"/>
            <a:ext cx="1078097" cy="806229"/>
          </a:xfrm>
          <a:prstGeom prst="rect">
            <a:avLst/>
          </a:prstGeom>
          <a:effectLst/>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66936" y="4169743"/>
            <a:ext cx="1121151" cy="565060"/>
          </a:xfrm>
          <a:prstGeom prst="rect">
            <a:avLst/>
          </a:prstGeom>
        </p:spPr>
      </p:pic>
    </p:spTree>
    <p:extLst>
      <p:ext uri="{BB962C8B-B14F-4D97-AF65-F5344CB8AC3E}">
        <p14:creationId xmlns:p14="http://schemas.microsoft.com/office/powerpoint/2010/main" val="18235701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t="-1" r="7051" b="20380"/>
          <a:stretch/>
        </p:blipFill>
        <p:spPr>
          <a:xfrm>
            <a:off x="0" y="30620"/>
            <a:ext cx="9144000" cy="5112880"/>
          </a:xfrm>
          <a:prstGeom prst="rect">
            <a:avLst/>
          </a:prstGeom>
        </p:spPr>
      </p:pic>
      <p:sp>
        <p:nvSpPr>
          <p:cNvPr id="2" name="Slide Number Placeholder 1"/>
          <p:cNvSpPr>
            <a:spLocks noGrp="1"/>
          </p:cNvSpPr>
          <p:nvPr>
            <p:ph type="sldNum" sz="quarter" idx="12"/>
          </p:nvPr>
        </p:nvSpPr>
        <p:spPr>
          <a:xfrm>
            <a:off x="7018027" y="4777496"/>
            <a:ext cx="2057400" cy="273844"/>
          </a:xfrm>
        </p:spPr>
        <p:txBody>
          <a:bodyPr/>
          <a:lstStyle/>
          <a:p>
            <a:fld id="{C1143F85-D312-184F-9C08-8081E9346C9F}" type="slidenum">
              <a:rPr lang="en-US" smtClean="0"/>
              <a:t>24</a:t>
            </a:fld>
            <a:endParaRPr lang="en-US" dirty="0"/>
          </a:p>
        </p:txBody>
      </p:sp>
      <p:sp>
        <p:nvSpPr>
          <p:cNvPr id="29" name="Rounded Rectangle 28"/>
          <p:cNvSpPr/>
          <p:nvPr/>
        </p:nvSpPr>
        <p:spPr>
          <a:xfrm>
            <a:off x="73178" y="3714569"/>
            <a:ext cx="8724458" cy="1013674"/>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a:solidFill>
                  <a:schemeClr val="bg1"/>
                </a:solidFill>
                <a:effectLst>
                  <a:innerShdw blurRad="63500" dist="50800" dir="16200000">
                    <a:prstClr val="black">
                      <a:alpha val="40000"/>
                    </a:prstClr>
                  </a:innerShdw>
                </a:effectLst>
                <a:ea typeface="Arial" charset="0"/>
                <a:cs typeface="Arial" charset="0"/>
              </a:rPr>
              <a:t>The NSDI Provides a framework of polices, standards, procedures, data and technology to support the effective coordination and sharing of spatial information among a community of stakeholders.</a:t>
            </a:r>
          </a:p>
        </p:txBody>
      </p:sp>
      <p:grpSp>
        <p:nvGrpSpPr>
          <p:cNvPr id="5" name="Group 4"/>
          <p:cNvGrpSpPr/>
          <p:nvPr/>
        </p:nvGrpSpPr>
        <p:grpSpPr>
          <a:xfrm>
            <a:off x="1012053" y="786698"/>
            <a:ext cx="4253071" cy="2845968"/>
            <a:chOff x="388333" y="2604645"/>
            <a:chExt cx="2712124" cy="1365918"/>
          </a:xfrm>
        </p:grpSpPr>
        <p:sp>
          <p:nvSpPr>
            <p:cNvPr id="6" name="Rectangle 5"/>
            <p:cNvSpPr/>
            <p:nvPr/>
          </p:nvSpPr>
          <p:spPr>
            <a:xfrm flipH="1">
              <a:off x="1361201" y="3407348"/>
              <a:ext cx="1348568" cy="156224"/>
            </a:xfrm>
            <a:prstGeom prst="rect">
              <a:avLst/>
            </a:prstGeom>
            <a:gradFill flip="none" rotWithShape="1">
              <a:gsLst>
                <a:gs pos="91000">
                  <a:srgbClr val="2D6FAA">
                    <a:alpha val="80000"/>
                  </a:srgbClr>
                </a:gs>
                <a:gs pos="40000">
                  <a:srgbClr val="51BAD6">
                    <a:alpha val="80000"/>
                  </a:srgbClr>
                </a:gs>
                <a:gs pos="17000">
                  <a:srgbClr val="76CAE0">
                    <a:alpha val="80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31" tIns="45715" rIns="91431" bIns="45715" rtlCol="0" anchor="ctr"/>
            <a:lstStyle/>
            <a:p>
              <a:pPr algn="ctr"/>
              <a:endParaRPr lang="en-US" sz="1050" dirty="0"/>
            </a:p>
          </p:txBody>
        </p:sp>
        <p:sp>
          <p:nvSpPr>
            <p:cNvPr id="7" name="Rectangle 6"/>
            <p:cNvSpPr/>
            <p:nvPr/>
          </p:nvSpPr>
          <p:spPr>
            <a:xfrm>
              <a:off x="388333" y="3487777"/>
              <a:ext cx="2712124" cy="482786"/>
            </a:xfrm>
            <a:prstGeom prst="rect">
              <a:avLst/>
            </a:prstGeom>
            <a:solidFill>
              <a:schemeClr val="bg1">
                <a:lumMod val="85000"/>
              </a:schemeClr>
            </a:solidFill>
            <a:ln>
              <a:noFill/>
            </a:ln>
            <a:effectLst>
              <a:outerShdw blurRad="254000" dist="127000" dir="5400000" algn="t" rotWithShape="0">
                <a:prstClr val="black">
                  <a:alpha val="40000"/>
                </a:prstClr>
              </a:outerShdw>
            </a:effectLst>
            <a:scene3d>
              <a:camera prst="perspectiveRelaxed"/>
              <a:lightRig rig="soft" dir="t">
                <a:rot lat="0" lon="0" rev="2400000"/>
              </a:lightRig>
            </a:scene3d>
            <a:sp3d extrusionH="190500" prstMaterial="metal">
              <a:extrusionClr>
                <a:schemeClr val="bg1">
                  <a:lumMod val="95000"/>
                </a:schemeClr>
              </a:extrusionClr>
            </a:sp3d>
          </p:spPr>
          <p:style>
            <a:lnRef idx="1">
              <a:schemeClr val="dk1"/>
            </a:lnRef>
            <a:fillRef idx="2">
              <a:schemeClr val="dk1"/>
            </a:fillRef>
            <a:effectRef idx="1">
              <a:schemeClr val="dk1"/>
            </a:effectRef>
            <a:fontRef idx="minor">
              <a:schemeClr val="dk1"/>
            </a:fontRef>
          </p:style>
          <p:txBody>
            <a:bodyPr lIns="91431" tIns="45715" rIns="91431" bIns="45715" anchor="ctr"/>
            <a:lstStyle/>
            <a:p>
              <a:pPr algn="ctr">
                <a:defRPr/>
              </a:pPr>
              <a:endParaRPr lang="en-US" sz="1050" dirty="0">
                <a:solidFill>
                  <a:prstClr val="black"/>
                </a:solidFill>
              </a:endParaRPr>
            </a:p>
          </p:txBody>
        </p:sp>
        <p:sp>
          <p:nvSpPr>
            <p:cNvPr id="8" name="Rectangle 7"/>
            <p:cNvSpPr/>
            <p:nvPr/>
          </p:nvSpPr>
          <p:spPr>
            <a:xfrm>
              <a:off x="1516902" y="3257548"/>
              <a:ext cx="1348843" cy="151173"/>
            </a:xfrm>
            <a:prstGeom prst="rect">
              <a:avLst/>
            </a:prstGeom>
            <a:gradFill flip="none" rotWithShape="1">
              <a:gsLst>
                <a:gs pos="91000">
                  <a:srgbClr val="2D6FAA">
                    <a:alpha val="80000"/>
                  </a:srgbClr>
                </a:gs>
                <a:gs pos="40000">
                  <a:srgbClr val="51BAD6">
                    <a:alpha val="80000"/>
                  </a:srgbClr>
                </a:gs>
                <a:gs pos="17000">
                  <a:srgbClr val="76CAE0">
                    <a:alpha val="80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31" tIns="45715" rIns="91431" bIns="45715" rtlCol="0" anchor="ctr"/>
            <a:lstStyle/>
            <a:p>
              <a:pPr algn="ctr"/>
              <a:endParaRPr lang="en-US" sz="1050" dirty="0"/>
            </a:p>
          </p:txBody>
        </p:sp>
        <p:sp>
          <p:nvSpPr>
            <p:cNvPr id="9" name="Rectangle 8"/>
            <p:cNvSpPr/>
            <p:nvPr/>
          </p:nvSpPr>
          <p:spPr>
            <a:xfrm flipV="1">
              <a:off x="1759991" y="3099007"/>
              <a:ext cx="1333521" cy="161267"/>
            </a:xfrm>
            <a:prstGeom prst="rect">
              <a:avLst/>
            </a:prstGeom>
            <a:gradFill flip="none" rotWithShape="1">
              <a:gsLst>
                <a:gs pos="0">
                  <a:schemeClr val="accent1">
                    <a:satMod val="103000"/>
                    <a:lumMod val="102000"/>
                    <a:tint val="94000"/>
                    <a:alpha val="71000"/>
                  </a:schemeClr>
                </a:gs>
                <a:gs pos="50000">
                  <a:schemeClr val="accent1">
                    <a:satMod val="110000"/>
                    <a:lumMod val="100000"/>
                    <a:shade val="100000"/>
                    <a:alpha val="71000"/>
                  </a:schemeClr>
                </a:gs>
                <a:gs pos="100000">
                  <a:schemeClr val="accent1">
                    <a:lumMod val="99000"/>
                    <a:satMod val="120000"/>
                    <a:shade val="78000"/>
                    <a:alpha val="71000"/>
                  </a:schemeClr>
                </a:gs>
              </a:gsLst>
              <a:lin ang="5400000" scaled="0"/>
              <a:tileRect/>
            </a:gradFill>
          </p:spPr>
          <p:style>
            <a:lnRef idx="0">
              <a:schemeClr val="accent1"/>
            </a:lnRef>
            <a:fillRef idx="3">
              <a:schemeClr val="accent1"/>
            </a:fillRef>
            <a:effectRef idx="3">
              <a:schemeClr val="accent1"/>
            </a:effectRef>
            <a:fontRef idx="minor">
              <a:schemeClr val="lt1"/>
            </a:fontRef>
          </p:style>
          <p:txBody>
            <a:bodyPr lIns="91431" tIns="45715" rIns="91431" bIns="45715" rtlCol="0" anchor="ctr"/>
            <a:lstStyle/>
            <a:p>
              <a:pPr algn="ctr"/>
              <a:endParaRPr lang="en-US" sz="1050"/>
            </a:p>
          </p:txBody>
        </p:sp>
        <p:sp>
          <p:nvSpPr>
            <p:cNvPr id="10" name="Rectangle 9"/>
            <p:cNvSpPr/>
            <p:nvPr/>
          </p:nvSpPr>
          <p:spPr>
            <a:xfrm>
              <a:off x="1211300" y="2649914"/>
              <a:ext cx="1486322" cy="151173"/>
            </a:xfrm>
            <a:prstGeom prst="rect">
              <a:avLst/>
            </a:prstGeom>
            <a:gradFill flip="none" rotWithShape="1">
              <a:gsLst>
                <a:gs pos="91000">
                  <a:srgbClr val="2D6FAA">
                    <a:alpha val="80000"/>
                  </a:srgbClr>
                </a:gs>
                <a:gs pos="40000">
                  <a:srgbClr val="51BAD6">
                    <a:alpha val="80000"/>
                  </a:srgbClr>
                </a:gs>
                <a:gs pos="17000">
                  <a:srgbClr val="76CAE0">
                    <a:alpha val="80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31" tIns="45715" rIns="91431" bIns="45715" rtlCol="0" anchor="ctr"/>
            <a:lstStyle/>
            <a:p>
              <a:pPr algn="ctr"/>
              <a:endParaRPr lang="en-US" sz="1050" dirty="0"/>
            </a:p>
          </p:txBody>
        </p:sp>
        <p:sp>
          <p:nvSpPr>
            <p:cNvPr id="11" name="Rectangle 10"/>
            <p:cNvSpPr/>
            <p:nvPr/>
          </p:nvSpPr>
          <p:spPr>
            <a:xfrm>
              <a:off x="1753046" y="2938720"/>
              <a:ext cx="1264067" cy="156224"/>
            </a:xfrm>
            <a:prstGeom prst="rect">
              <a:avLst/>
            </a:prstGeom>
            <a:gradFill flip="none" rotWithShape="1">
              <a:gsLst>
                <a:gs pos="91000">
                  <a:srgbClr val="2D6FAA">
                    <a:alpha val="80000"/>
                  </a:srgbClr>
                </a:gs>
                <a:gs pos="40000">
                  <a:srgbClr val="51BAD6">
                    <a:alpha val="80000"/>
                  </a:srgbClr>
                </a:gs>
                <a:gs pos="17000">
                  <a:srgbClr val="76CAE0">
                    <a:alpha val="80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31" tIns="45715" rIns="91431" bIns="45715" rtlCol="0" anchor="ctr"/>
            <a:lstStyle/>
            <a:p>
              <a:pPr algn="ctr"/>
              <a:endParaRPr lang="en-US" sz="1050" dirty="0"/>
            </a:p>
          </p:txBody>
        </p:sp>
        <p:sp>
          <p:nvSpPr>
            <p:cNvPr id="12" name="Rectangle 11"/>
            <p:cNvSpPr/>
            <p:nvPr/>
          </p:nvSpPr>
          <p:spPr>
            <a:xfrm flipV="1">
              <a:off x="1669701" y="2786070"/>
              <a:ext cx="1244809" cy="161267"/>
            </a:xfrm>
            <a:prstGeom prst="rect">
              <a:avLst/>
            </a:prstGeom>
            <a:gradFill flip="none" rotWithShape="1">
              <a:gsLst>
                <a:gs pos="0">
                  <a:schemeClr val="accent1">
                    <a:satMod val="103000"/>
                    <a:lumMod val="102000"/>
                    <a:tint val="94000"/>
                    <a:alpha val="71000"/>
                  </a:schemeClr>
                </a:gs>
                <a:gs pos="50000">
                  <a:schemeClr val="accent1">
                    <a:satMod val="110000"/>
                    <a:lumMod val="100000"/>
                    <a:shade val="100000"/>
                    <a:alpha val="71000"/>
                  </a:schemeClr>
                </a:gs>
                <a:gs pos="100000">
                  <a:schemeClr val="accent1">
                    <a:lumMod val="99000"/>
                    <a:satMod val="120000"/>
                    <a:shade val="78000"/>
                    <a:alpha val="71000"/>
                  </a:schemeClr>
                </a:gs>
              </a:gsLst>
              <a:lin ang="5400000" scaled="0"/>
              <a:tileRect/>
            </a:gradFill>
          </p:spPr>
          <p:style>
            <a:lnRef idx="0">
              <a:schemeClr val="accent1"/>
            </a:lnRef>
            <a:fillRef idx="3">
              <a:schemeClr val="accent1"/>
            </a:fillRef>
            <a:effectRef idx="3">
              <a:schemeClr val="accent1"/>
            </a:effectRef>
            <a:fontRef idx="minor">
              <a:schemeClr val="lt1"/>
            </a:fontRef>
          </p:style>
          <p:txBody>
            <a:bodyPr lIns="91431" tIns="45715" rIns="91431" bIns="45715" rtlCol="0" anchor="ctr"/>
            <a:lstStyle/>
            <a:p>
              <a:pPr algn="ctr"/>
              <a:endParaRPr lang="en-US" sz="1050"/>
            </a:p>
          </p:txBody>
        </p:sp>
        <p:pic>
          <p:nvPicPr>
            <p:cNvPr id="13" name="Picture 12" descr="a1.png"/>
            <p:cNvPicPr>
              <a:picLocks noChangeAspect="1"/>
            </p:cNvPicPr>
            <p:nvPr/>
          </p:nvPicPr>
          <p:blipFill rotWithShape="1">
            <a:blip r:embed="rId4">
              <a:alphaModFix/>
              <a:extLst>
                <a:ext uri="{28A0092B-C50C-407E-A947-70E740481C1C}">
                  <a14:useLocalDpi xmlns:a14="http://schemas.microsoft.com/office/drawing/2010/main" val="0"/>
                </a:ext>
              </a:extLst>
            </a:blip>
            <a:srcRect l="62935" t="24772" r="10491" b="5518"/>
            <a:stretch/>
          </p:blipFill>
          <p:spPr>
            <a:xfrm>
              <a:off x="568533" y="2604645"/>
              <a:ext cx="1313316" cy="1019864"/>
            </a:xfrm>
            <a:prstGeom prst="roundRect">
              <a:avLst>
                <a:gd name="adj" fmla="val 50000"/>
              </a:avLst>
            </a:prstGeom>
            <a:noFill/>
            <a:ln>
              <a:noFill/>
            </a:ln>
            <a:effectLst>
              <a:outerShdw blurRad="50800" dist="38100" dir="5400000" algn="t" rotWithShape="0">
                <a:prstClr val="black">
                  <a:alpha val="40000"/>
                </a:prstClr>
              </a:outerShdw>
              <a:reflection blurRad="6350" stA="50000" endA="300" endPos="90000" dist="50800" dir="5400000" sy="-100000" algn="bl" rotWithShape="0"/>
            </a:effectLst>
            <a:scene3d>
              <a:camera prst="orthographicFront"/>
              <a:lightRig rig="chilly" dir="t">
                <a:rot lat="0" lon="0" rev="10200000"/>
              </a:lightRig>
            </a:scene3d>
            <a:sp3d prstMaterial="metal">
              <a:bevelT w="1162050" h="1720850"/>
            </a:sp3d>
          </p:spPr>
        </p:pic>
        <p:sp>
          <p:nvSpPr>
            <p:cNvPr id="14" name="Rectangle 13"/>
            <p:cNvSpPr/>
            <p:nvPr/>
          </p:nvSpPr>
          <p:spPr>
            <a:xfrm>
              <a:off x="2066368" y="2940230"/>
              <a:ext cx="661891" cy="162484"/>
            </a:xfrm>
            <a:prstGeom prst="rect">
              <a:avLst/>
            </a:prstGeom>
          </p:spPr>
          <p:txBody>
            <a:bodyPr wrap="none" lIns="91431" tIns="45715" rIns="91431" bIns="45715">
              <a:spAutoFit/>
            </a:bodyPr>
            <a:lstStyle/>
            <a:p>
              <a:r>
                <a:rPr lang="en-US" sz="1600" b="1" dirty="0">
                  <a:solidFill>
                    <a:schemeClr val="bg1"/>
                  </a:solidFill>
                  <a:effectLst>
                    <a:innerShdw blurRad="63500" dist="50800" dir="16200000">
                      <a:prstClr val="black">
                        <a:alpha val="50000"/>
                      </a:prstClr>
                    </a:innerShdw>
                  </a:effectLst>
                </a:rPr>
                <a:t>Standards</a:t>
              </a:r>
              <a:endParaRPr lang="en-US" sz="1600" b="1" dirty="0">
                <a:effectLst>
                  <a:innerShdw blurRad="63500" dist="50800" dir="16200000">
                    <a:prstClr val="black">
                      <a:alpha val="50000"/>
                    </a:prstClr>
                  </a:innerShdw>
                </a:effectLst>
              </a:endParaRPr>
            </a:p>
          </p:txBody>
        </p:sp>
        <p:sp>
          <p:nvSpPr>
            <p:cNvPr id="15" name="Rectangle 14"/>
            <p:cNvSpPr/>
            <p:nvPr/>
          </p:nvSpPr>
          <p:spPr>
            <a:xfrm>
              <a:off x="1894116" y="2797229"/>
              <a:ext cx="523525" cy="162484"/>
            </a:xfrm>
            <a:prstGeom prst="rect">
              <a:avLst/>
            </a:prstGeom>
          </p:spPr>
          <p:txBody>
            <a:bodyPr wrap="none" lIns="91431" tIns="45715" rIns="91431" bIns="45715">
              <a:spAutoFit/>
            </a:bodyPr>
            <a:lstStyle/>
            <a:p>
              <a:r>
                <a:rPr lang="en-US" sz="1600" b="1" dirty="0">
                  <a:solidFill>
                    <a:schemeClr val="bg1"/>
                  </a:solidFill>
                  <a:effectLst>
                    <a:innerShdw blurRad="63500" dist="50800" dir="16200000">
                      <a:prstClr val="black">
                        <a:alpha val="50000"/>
                      </a:prstClr>
                    </a:innerShdw>
                  </a:effectLst>
                </a:rPr>
                <a:t>Policies</a:t>
              </a:r>
              <a:endParaRPr lang="en-US" sz="1600" b="1" dirty="0">
                <a:effectLst>
                  <a:innerShdw blurRad="63500" dist="50800" dir="16200000">
                    <a:prstClr val="black">
                      <a:alpha val="50000"/>
                    </a:prstClr>
                  </a:innerShdw>
                </a:effectLst>
              </a:endParaRPr>
            </a:p>
          </p:txBody>
        </p:sp>
        <p:sp>
          <p:nvSpPr>
            <p:cNvPr id="16" name="Rectangle 15"/>
            <p:cNvSpPr/>
            <p:nvPr/>
          </p:nvSpPr>
          <p:spPr>
            <a:xfrm>
              <a:off x="2114947" y="3253169"/>
              <a:ext cx="371951" cy="162484"/>
            </a:xfrm>
            <a:prstGeom prst="rect">
              <a:avLst/>
            </a:prstGeom>
          </p:spPr>
          <p:txBody>
            <a:bodyPr wrap="none" lIns="91431" tIns="45715" rIns="91431" bIns="45715">
              <a:spAutoFit/>
            </a:bodyPr>
            <a:lstStyle/>
            <a:p>
              <a:r>
                <a:rPr lang="en-US" sz="1600" b="1" dirty="0">
                  <a:solidFill>
                    <a:schemeClr val="bg1"/>
                  </a:solidFill>
                  <a:effectLst>
                    <a:innerShdw blurRad="63500" dist="50800" dir="16200000">
                      <a:prstClr val="black">
                        <a:alpha val="50000"/>
                      </a:prstClr>
                    </a:innerShdw>
                  </a:effectLst>
                </a:rPr>
                <a:t>Data</a:t>
              </a:r>
              <a:endParaRPr lang="en-US" sz="1600" b="1" dirty="0">
                <a:effectLst>
                  <a:innerShdw blurRad="63500" dist="50800" dir="16200000">
                    <a:prstClr val="black">
                      <a:alpha val="50000"/>
                    </a:prstClr>
                  </a:innerShdw>
                </a:effectLst>
              </a:endParaRPr>
            </a:p>
          </p:txBody>
        </p:sp>
        <p:sp>
          <p:nvSpPr>
            <p:cNvPr id="17" name="Rectangle 16"/>
            <p:cNvSpPr/>
            <p:nvPr/>
          </p:nvSpPr>
          <p:spPr>
            <a:xfrm>
              <a:off x="2162246" y="3114293"/>
              <a:ext cx="728090" cy="162484"/>
            </a:xfrm>
            <a:prstGeom prst="rect">
              <a:avLst/>
            </a:prstGeom>
          </p:spPr>
          <p:txBody>
            <a:bodyPr wrap="none" lIns="91431" tIns="45715" rIns="91431" bIns="45715">
              <a:spAutoFit/>
            </a:bodyPr>
            <a:lstStyle/>
            <a:p>
              <a:r>
                <a:rPr lang="en-US" sz="1600" b="1" dirty="0">
                  <a:solidFill>
                    <a:schemeClr val="bg1"/>
                  </a:solidFill>
                  <a:effectLst>
                    <a:innerShdw blurRad="63500" dist="50800" dir="16200000">
                      <a:prstClr val="black">
                        <a:alpha val="50000"/>
                      </a:prstClr>
                    </a:innerShdw>
                  </a:effectLst>
                </a:rPr>
                <a:t>Procedures</a:t>
              </a:r>
              <a:endParaRPr lang="en-US" sz="1600" b="1" dirty="0">
                <a:effectLst>
                  <a:innerShdw blurRad="63500" dist="50800" dir="16200000">
                    <a:prstClr val="black">
                      <a:alpha val="50000"/>
                    </a:prstClr>
                  </a:innerShdw>
                </a:effectLst>
              </a:endParaRPr>
            </a:p>
          </p:txBody>
        </p:sp>
        <p:sp>
          <p:nvSpPr>
            <p:cNvPr id="18" name="Rectangle 17"/>
            <p:cNvSpPr/>
            <p:nvPr/>
          </p:nvSpPr>
          <p:spPr>
            <a:xfrm>
              <a:off x="1866109" y="3393743"/>
              <a:ext cx="730053" cy="162484"/>
            </a:xfrm>
            <a:prstGeom prst="rect">
              <a:avLst/>
            </a:prstGeom>
          </p:spPr>
          <p:txBody>
            <a:bodyPr wrap="none" lIns="91431" tIns="45715" rIns="91431" bIns="45715">
              <a:spAutoFit/>
            </a:bodyPr>
            <a:lstStyle/>
            <a:p>
              <a:r>
                <a:rPr lang="en-US" sz="1600" b="1" dirty="0">
                  <a:solidFill>
                    <a:schemeClr val="bg1"/>
                  </a:solidFill>
                  <a:effectLst>
                    <a:innerShdw blurRad="63500" dist="50800" dir="16200000">
                      <a:prstClr val="black">
                        <a:alpha val="50000"/>
                      </a:prstClr>
                    </a:innerShdw>
                  </a:effectLst>
                </a:rPr>
                <a:t>Technology</a:t>
              </a:r>
              <a:endParaRPr lang="en-US" sz="1600" b="1" dirty="0">
                <a:effectLst>
                  <a:innerShdw blurRad="63500" dist="50800" dir="16200000">
                    <a:prstClr val="black">
                      <a:alpha val="50000"/>
                    </a:prstClr>
                  </a:innerShdw>
                </a:effectLst>
              </a:endParaRPr>
            </a:p>
          </p:txBody>
        </p:sp>
        <p:sp>
          <p:nvSpPr>
            <p:cNvPr id="19" name="Title 1"/>
            <p:cNvSpPr txBox="1">
              <a:spLocks/>
            </p:cNvSpPr>
            <p:nvPr/>
          </p:nvSpPr>
          <p:spPr>
            <a:xfrm>
              <a:off x="440360" y="3702400"/>
              <a:ext cx="2632315" cy="194873"/>
            </a:xfrm>
            <a:prstGeom prst="rect">
              <a:avLst/>
            </a:prstGeom>
          </p:spPr>
          <p:txBody>
            <a:bodyPr vert="horz" lIns="91431" tIns="45715" rIns="91431" bIns="45715" rtlCol="0" anchor="ctr">
              <a:noAutofit/>
              <a:scene3d>
                <a:camera prst="orthographicFront">
                  <a:rot lat="20999973" lon="21599996" rev="0"/>
                </a:camera>
                <a:lightRig rig="threePt" dir="t">
                  <a:rot lat="0" lon="0" rev="5400000"/>
                </a:lightRig>
              </a:scene3d>
              <a:sp3d extrusionH="44450" prstMaterial="dkEdge">
                <a:bevelT w="260350" h="38100"/>
              </a:sp3d>
            </a:bodyPr>
            <a:lstStyle>
              <a:lvl1pPr algn="ctr" defTabSz="457200" rtl="0" eaLnBrk="1" latinLnBrk="0" hangingPunct="1">
                <a:spcBef>
                  <a:spcPct val="0"/>
                </a:spcBef>
                <a:buNone/>
                <a:defRPr sz="3200" kern="1200">
                  <a:solidFill>
                    <a:srgbClr val="FFFFFF"/>
                  </a:solidFill>
                  <a:latin typeface="+mj-lt"/>
                  <a:ea typeface="+mj-ea"/>
                  <a:cs typeface="+mj-cs"/>
                </a:defRPr>
              </a:lvl1pPr>
            </a:lstStyle>
            <a:p>
              <a:pPr>
                <a:spcBef>
                  <a:spcPts val="0"/>
                </a:spcBef>
              </a:pPr>
              <a:r>
                <a:rPr lang="en-US"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N</a:t>
              </a:r>
              <a:r>
                <a:rPr lang="en-US" sz="18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ational</a:t>
              </a:r>
              <a:r>
                <a:rPr lang="en-US"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 S</a:t>
              </a:r>
              <a:r>
                <a:rPr lang="en-US" sz="16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patial  </a:t>
              </a:r>
              <a:r>
                <a:rPr lang="en-US"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D</a:t>
              </a:r>
              <a:r>
                <a:rPr lang="en-US" sz="16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ata</a:t>
              </a:r>
              <a:r>
                <a:rPr lang="en-US"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 </a:t>
              </a:r>
              <a:r>
                <a:rPr lang="en-US"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I</a:t>
              </a:r>
              <a:r>
                <a:rPr lang="en-US" sz="16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nfrastructure</a:t>
              </a:r>
              <a:r>
                <a:rPr lang="en-US"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Times New Roman"/>
                  <a:cs typeface="Times New Roman"/>
                </a:rPr>
                <a:t/>
              </a:r>
              <a:br>
                <a:rPr lang="en-US"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Times New Roman"/>
                  <a:cs typeface="Times New Roman"/>
                </a:rPr>
              </a:br>
              <a:endParaRPr lang="en-US" sz="1600"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Arial"/>
                <a:cs typeface="Arial"/>
              </a:endParaRPr>
            </a:p>
          </p:txBody>
        </p:sp>
        <p:sp>
          <p:nvSpPr>
            <p:cNvPr id="20" name="Rectangle 19"/>
            <p:cNvSpPr/>
            <p:nvPr/>
          </p:nvSpPr>
          <p:spPr>
            <a:xfrm>
              <a:off x="1764091" y="2643107"/>
              <a:ext cx="799073" cy="162484"/>
            </a:xfrm>
            <a:prstGeom prst="rect">
              <a:avLst/>
            </a:prstGeom>
          </p:spPr>
          <p:txBody>
            <a:bodyPr wrap="none" lIns="91431" tIns="45715" rIns="91431" bIns="45715">
              <a:spAutoFit/>
            </a:bodyPr>
            <a:lstStyle/>
            <a:p>
              <a:r>
                <a:rPr lang="en-US" sz="1600" b="1" dirty="0">
                  <a:solidFill>
                    <a:schemeClr val="bg1"/>
                  </a:solidFill>
                  <a:effectLst>
                    <a:innerShdw blurRad="63500" dist="50800" dir="16200000">
                      <a:prstClr val="black">
                        <a:alpha val="50000"/>
                      </a:prstClr>
                    </a:innerShdw>
                  </a:effectLst>
                </a:rPr>
                <a:t>Partnerships</a:t>
              </a:r>
              <a:endParaRPr lang="en-US" sz="1600" b="1" dirty="0">
                <a:effectLst>
                  <a:innerShdw blurRad="63500" dist="50800" dir="16200000">
                    <a:prstClr val="black">
                      <a:alpha val="50000"/>
                    </a:prstClr>
                  </a:innerShdw>
                </a:effectLst>
              </a:endParaRPr>
            </a:p>
          </p:txBody>
        </p:sp>
      </p:grpSp>
      <p:sp>
        <p:nvSpPr>
          <p:cNvPr id="23" name="Rounded Rectangle 22"/>
          <p:cNvSpPr/>
          <p:nvPr/>
        </p:nvSpPr>
        <p:spPr>
          <a:xfrm>
            <a:off x="5121524" y="645697"/>
            <a:ext cx="3975487" cy="881502"/>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5400" spc="-70" dirty="0" smtClean="0">
                <a:solidFill>
                  <a:schemeClr val="bg1"/>
                </a:solidFill>
                <a:effectLst>
                  <a:innerShdw blurRad="63500" dist="50800" dir="16200000">
                    <a:prstClr val="black">
                      <a:alpha val="40000"/>
                    </a:prstClr>
                  </a:innerShdw>
                </a:effectLst>
                <a:ea typeface="Arial" charset="0"/>
                <a:cs typeface="Arial" charset="0"/>
              </a:rPr>
              <a:t>QUESTIONS?</a:t>
            </a:r>
            <a:endParaRPr lang="en-US" sz="54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3" name="TextBox 2"/>
          <p:cNvSpPr txBox="1"/>
          <p:nvPr/>
        </p:nvSpPr>
        <p:spPr>
          <a:xfrm>
            <a:off x="5723906" y="2949577"/>
            <a:ext cx="3170712" cy="452386"/>
          </a:xfrm>
          <a:prstGeom prst="rect">
            <a:avLst/>
          </a:prstGeom>
          <a:noFill/>
        </p:spPr>
        <p:txBody>
          <a:bodyPr wrap="square" rtlCol="0">
            <a:spAutoFit/>
          </a:bodyPr>
          <a:lstStyle/>
          <a:p>
            <a:endParaRPr lang="en-US" dirty="0"/>
          </a:p>
        </p:txBody>
      </p:sp>
      <p:sp>
        <p:nvSpPr>
          <p:cNvPr id="24" name="Rounded Rectangle 23"/>
          <p:cNvSpPr/>
          <p:nvPr/>
        </p:nvSpPr>
        <p:spPr>
          <a:xfrm>
            <a:off x="5509290" y="2148938"/>
            <a:ext cx="3566137" cy="881502"/>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400" b="1" spc="-70" dirty="0" smtClean="0">
                <a:solidFill>
                  <a:schemeClr val="bg1"/>
                </a:solidFill>
                <a:effectLst>
                  <a:innerShdw blurRad="63500" dist="50800" dir="16200000">
                    <a:prstClr val="black">
                      <a:alpha val="40000"/>
                    </a:prstClr>
                  </a:innerShdw>
                </a:effectLst>
                <a:ea typeface="Arial" charset="0"/>
                <a:cs typeface="Arial" charset="0"/>
              </a:rPr>
              <a:t>Contact: </a:t>
            </a:r>
            <a:r>
              <a:rPr lang="en-US" sz="2400" spc="-70" dirty="0" err="1" smtClean="0">
                <a:solidFill>
                  <a:schemeClr val="bg1"/>
                </a:solidFill>
                <a:effectLst>
                  <a:innerShdw blurRad="63500" dist="50800" dir="16200000">
                    <a:prstClr val="black">
                      <a:alpha val="40000"/>
                    </a:prstClr>
                  </a:innerShdw>
                </a:effectLst>
                <a:ea typeface="Arial" charset="0"/>
                <a:cs typeface="Arial" charset="0"/>
              </a:rPr>
              <a:t>FGDC@FGDC.gov</a:t>
            </a:r>
            <a:endParaRPr lang="en-US" sz="2400" spc="-70" dirty="0">
              <a:solidFill>
                <a:schemeClr val="bg1"/>
              </a:solidFill>
              <a:effectLst>
                <a:innerShdw blurRad="63500" dist="50800" dir="16200000">
                  <a:prstClr val="black">
                    <a:alpha val="40000"/>
                  </a:prstClr>
                </a:innerShdw>
              </a:effectLst>
              <a:ea typeface="Arial" charset="0"/>
              <a:cs typeface="Arial" charset="0"/>
            </a:endParaRPr>
          </a:p>
        </p:txBody>
      </p:sp>
      <p:pic>
        <p:nvPicPr>
          <p:cNvPr id="25" name="Picture 24" descr="Image of large USGS Identifier"/>
          <p:cNvPicPr>
            <a:picLocks noChangeAspect="1" noChangeArrowheads="1"/>
          </p:cNvPicPr>
          <p:nvPr/>
        </p:nvPicPr>
        <p:blipFill>
          <a:blip r:embed="rId5" cstate="print">
            <a:lum bright="100000"/>
            <a:extLst>
              <a:ext uri="{28A0092B-C50C-407E-A947-70E740481C1C}">
                <a14:useLocalDpi xmlns:a14="http://schemas.microsoft.com/office/drawing/2010/main" val="0"/>
              </a:ext>
            </a:extLst>
          </a:blip>
          <a:srcRect/>
          <a:stretch>
            <a:fillRect/>
          </a:stretch>
        </p:blipFill>
        <p:spPr bwMode="black">
          <a:xfrm>
            <a:off x="45928" y="4777842"/>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27" name="Picture 26" descr="fgdc-new-logo-final-dkbg.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28" name="TextBox 27"/>
          <p:cNvSpPr txBox="1"/>
          <p:nvPr/>
        </p:nvSpPr>
        <p:spPr>
          <a:xfrm>
            <a:off x="5536934" y="31748"/>
            <a:ext cx="2398670" cy="300082"/>
          </a:xfrm>
          <a:prstGeom prst="rect">
            <a:avLst/>
          </a:prstGeom>
          <a:noFill/>
        </p:spPr>
        <p:txBody>
          <a:bodyPr wrap="none" rtlCol="0">
            <a:spAutoFit/>
          </a:bodyPr>
          <a:lstStyle/>
          <a:p>
            <a:r>
              <a:rPr lang="en-US" sz="1350" dirty="0" smtClean="0">
                <a:solidFill>
                  <a:schemeClr val="bg1"/>
                </a:solidFill>
              </a:rPr>
              <a:t>Linking Geographic Information</a:t>
            </a:r>
            <a:endParaRPr lang="en-US" sz="1350" dirty="0">
              <a:solidFill>
                <a:schemeClr val="bg1"/>
              </a:solidFill>
            </a:endParaRPr>
          </a:p>
        </p:txBody>
      </p:sp>
      <p:pic>
        <p:nvPicPr>
          <p:cNvPr id="30" name="Picture 29"/>
          <p:cNvPicPr>
            <a:picLocks noChangeAspect="1"/>
          </p:cNvPicPr>
          <p:nvPr/>
        </p:nvPicPr>
        <p:blipFill rotWithShape="1">
          <a:blip r:embed="rId7">
            <a:extLst>
              <a:ext uri="{BEBA8EAE-BF5A-486C-A8C5-ECC9F3942E4B}">
                <a14:imgProps xmlns:a14="http://schemas.microsoft.com/office/drawing/2010/main">
                  <a14:imgLayer r:embed="rId8">
                    <a14:imgEffect>
                      <a14:backgroundRemoval t="3418" b="95840" l="15139" r="68230">
                        <a14:foregroundMark x1="22175" y1="67311" x2="24733" y2="71917"/>
                        <a14:foregroundMark x1="21535" y1="54086" x2="21535" y2="54086"/>
                        <a14:foregroundMark x1="22601" y1="54086" x2="22601" y2="54086"/>
                        <a14:backgroundMark x1="21748" y1="11293" x2="21748" y2="11293"/>
                        <a14:backgroundMark x1="24094" y1="15602" x2="24094" y2="15602"/>
                        <a14:backgroundMark x1="24733" y1="28529" x2="24733" y2="28529"/>
                        <a14:backgroundMark x1="23667" y1="25557" x2="23667" y2="25557"/>
                        <a14:backgroundMark x1="25586" y1="29718" x2="25586" y2="29718"/>
                        <a14:backgroundMark x1="23241" y1="84398" x2="23241" y2="84398"/>
                        <a14:backgroundMark x1="62473" y1="82318" x2="62473" y2="82318"/>
                        <a14:backgroundMark x1="59701" y1="82021" x2="59701" y2="82021"/>
                        <a14:backgroundMark x1="21962" y1="70134" x2="21962" y2="70134"/>
                        <a14:backgroundMark x1="23881" y1="74146" x2="23881" y2="74146"/>
                        <a14:backgroundMark x1="25160" y1="76226" x2="25160" y2="76226"/>
                        <a14:backgroundMark x1="26013" y1="76820" x2="26013" y2="76820"/>
                        <a14:backgroundMark x1="20896" y1="67905" x2="20896" y2="67905"/>
                        <a14:backgroundMark x1="60981" y1="58544" x2="60981" y2="58544"/>
                        <a14:backgroundMark x1="59062" y1="58247" x2="59062" y2="58247"/>
                        <a14:backgroundMark x1="20256" y1="44279" x2="20256" y2="44279"/>
                        <a14:backgroundMark x1="23667" y1="49926" x2="23667" y2="49926"/>
                        <a14:backgroundMark x1="24733" y1="52155" x2="24733" y2="52155"/>
                        <a14:backgroundMark x1="26013" y1="53046" x2="26013" y2="53046"/>
                        <a14:backgroundMark x1="60768" y1="35067" x2="60768" y2="35067"/>
                        <a14:backgroundMark x1="60341" y1="23328" x2="60341" y2="23328"/>
                        <a14:backgroundMark x1="25373" y1="17533" x2="25373" y2="17533"/>
                        <a14:backgroundMark x1="25800" y1="18128" x2="25800" y2="18128"/>
                        <a14:backgroundMark x1="20682" y1="21545" x2="20682" y2="21545"/>
                        <a14:backgroundMark x1="21748" y1="23477" x2="21748" y2="23477"/>
                        <a14:backgroundMark x1="60341" y1="69688" x2="60341" y2="69688"/>
                      </a14:backgroundRemoval>
                    </a14:imgEffect>
                  </a14:imgLayer>
                </a14:imgProps>
              </a:ext>
              <a:ext uri="{28A0092B-C50C-407E-A947-70E740481C1C}">
                <a14:useLocalDpi xmlns:a14="http://schemas.microsoft.com/office/drawing/2010/main" val="0"/>
              </a:ext>
            </a:extLst>
          </a:blip>
          <a:srcRect l="18176" t="5310" r="33453" b="6263"/>
          <a:stretch/>
        </p:blipFill>
        <p:spPr>
          <a:xfrm>
            <a:off x="78778" y="377178"/>
            <a:ext cx="1012053" cy="2654908"/>
          </a:xfrm>
          <a:prstGeom prst="rect">
            <a:avLst/>
          </a:prstGeom>
          <a:effectLst>
            <a:outerShdw blurRad="50800" dist="38100" dir="10800000" sx="103000" sy="103000" algn="r" rotWithShape="0">
              <a:prstClr val="black">
                <a:alpha val="57000"/>
              </a:prstClr>
            </a:outerShdw>
            <a:reflection blurRad="6350" stA="52000" endA="300" endPos="35000" dir="5400000" sy="-100000" algn="bl" rotWithShape="0"/>
            <a:softEdge rad="965200"/>
          </a:effectLst>
          <a:scene3d>
            <a:camera prst="orthographicFront">
              <a:rot lat="1792452" lon="348000" rev="172839"/>
            </a:camera>
            <a:lightRig rig="chilly" dir="t"/>
          </a:scene3d>
          <a:sp3d prstMaterial="metal">
            <a:bevelT/>
          </a:sp3d>
        </p:spPr>
      </p:pic>
    </p:spTree>
    <p:extLst>
      <p:ext uri="{BB962C8B-B14F-4D97-AF65-F5344CB8AC3E}">
        <p14:creationId xmlns:p14="http://schemas.microsoft.com/office/powerpoint/2010/main" val="1170546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86600" y="4852163"/>
            <a:ext cx="2057400" cy="274637"/>
          </a:xfrm>
        </p:spPr>
        <p:txBody>
          <a:bodyPr/>
          <a:lstStyle/>
          <a:p>
            <a:fld id="{C1143F85-D312-184F-9C08-8081E9346C9F}" type="slidenum">
              <a:rPr lang="en-US" b="1" smtClean="0"/>
              <a:t>3</a:t>
            </a:fld>
            <a:endParaRPr lang="en-US" b="1" dirty="0"/>
          </a:p>
        </p:txBody>
      </p:sp>
      <p:grpSp>
        <p:nvGrpSpPr>
          <p:cNvPr id="4" name="Group 3"/>
          <p:cNvGrpSpPr/>
          <p:nvPr/>
        </p:nvGrpSpPr>
        <p:grpSpPr>
          <a:xfrm>
            <a:off x="3261464" y="490145"/>
            <a:ext cx="2621072" cy="1082009"/>
            <a:chOff x="3312457" y="2706220"/>
            <a:chExt cx="2519084" cy="1039907"/>
          </a:xfrm>
        </p:grpSpPr>
        <p:sp>
          <p:nvSpPr>
            <p:cNvPr id="5" name="Rectangle 4"/>
            <p:cNvSpPr/>
            <p:nvPr/>
          </p:nvSpPr>
          <p:spPr>
            <a:xfrm>
              <a:off x="3312458" y="3092824"/>
              <a:ext cx="2519083" cy="653303"/>
            </a:xfrm>
            <a:prstGeom prst="rect">
              <a:avLst/>
            </a:prstGeom>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r>
                <a:rPr lang="en-US" sz="1200" b="1" dirty="0" smtClean="0"/>
                <a:t>Kevin Gallagher</a:t>
              </a:r>
            </a:p>
            <a:p>
              <a:r>
                <a:rPr lang="en-US" sz="1200" b="1" dirty="0" smtClean="0"/>
                <a:t>703-648-5747</a:t>
              </a:r>
            </a:p>
            <a:p>
              <a:r>
                <a:rPr lang="en-US" sz="1200" b="1" dirty="0" err="1" smtClean="0"/>
                <a:t>kgallagher@usgs.gov</a:t>
              </a:r>
              <a:endParaRPr lang="en-US" sz="1200" b="1" dirty="0"/>
            </a:p>
          </p:txBody>
        </p:sp>
        <p:sp>
          <p:nvSpPr>
            <p:cNvPr id="6" name="Rectangle 5"/>
            <p:cNvSpPr/>
            <p:nvPr/>
          </p:nvSpPr>
          <p:spPr>
            <a:xfrm>
              <a:off x="3312457" y="2706220"/>
              <a:ext cx="2519083" cy="386603"/>
            </a:xfrm>
            <a:prstGeom prst="rect">
              <a:avLst/>
            </a:prstGeom>
            <a:solidFill>
              <a:srgbClr val="BAAA7D"/>
            </a:solidFill>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r>
                <a:rPr lang="en-US" sz="1200" b="1" dirty="0" smtClean="0">
                  <a:solidFill>
                    <a:schemeClr val="bg1"/>
                  </a:solidFill>
                </a:rPr>
                <a:t>Associate Director -</a:t>
              </a:r>
            </a:p>
            <a:p>
              <a:r>
                <a:rPr lang="en-US" sz="1200" b="1" dirty="0" smtClean="0">
                  <a:solidFill>
                    <a:schemeClr val="bg1"/>
                  </a:solidFill>
                </a:rPr>
                <a:t>Core Science Systems</a:t>
              </a:r>
              <a:endParaRPr lang="en-US" sz="1200" b="1" dirty="0">
                <a:solidFill>
                  <a:schemeClr val="bg1"/>
                </a:solidFill>
              </a:endParaRPr>
            </a:p>
          </p:txBody>
        </p:sp>
      </p:grpSp>
      <p:grpSp>
        <p:nvGrpSpPr>
          <p:cNvPr id="27" name="Group 26"/>
          <p:cNvGrpSpPr/>
          <p:nvPr/>
        </p:nvGrpSpPr>
        <p:grpSpPr>
          <a:xfrm>
            <a:off x="110841" y="2609935"/>
            <a:ext cx="1621932" cy="837638"/>
            <a:chOff x="3312457" y="2706220"/>
            <a:chExt cx="2519084" cy="1246003"/>
          </a:xfrm>
        </p:grpSpPr>
        <p:sp>
          <p:nvSpPr>
            <p:cNvPr id="28" name="Rectangle 27"/>
            <p:cNvSpPr/>
            <p:nvPr/>
          </p:nvSpPr>
          <p:spPr>
            <a:xfrm>
              <a:off x="3312458" y="3298919"/>
              <a:ext cx="2519083" cy="653304"/>
            </a:xfrm>
            <a:prstGeom prst="rect">
              <a:avLst/>
            </a:prstGeom>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r>
                <a:rPr lang="en-US" sz="800" b="1" dirty="0" smtClean="0"/>
                <a:t>Ivan Deloatch, </a:t>
              </a:r>
            </a:p>
            <a:p>
              <a:r>
                <a:rPr lang="en-US" sz="800" b="1" dirty="0" smtClean="0"/>
                <a:t>FGDC Executive Director</a:t>
              </a:r>
              <a:endParaRPr lang="en-US" sz="800" b="1" dirty="0"/>
            </a:p>
          </p:txBody>
        </p:sp>
        <p:sp>
          <p:nvSpPr>
            <p:cNvPr id="29" name="Rectangle 28"/>
            <p:cNvSpPr/>
            <p:nvPr/>
          </p:nvSpPr>
          <p:spPr>
            <a:xfrm>
              <a:off x="3312457" y="2706220"/>
              <a:ext cx="2519083" cy="590417"/>
            </a:xfrm>
            <a:prstGeom prst="rect">
              <a:avLst/>
            </a:prstGeom>
            <a:solidFill>
              <a:srgbClr val="E1CF99"/>
            </a:solidFill>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r>
                <a:rPr lang="en-US" sz="800" b="1" dirty="0" smtClean="0">
                  <a:solidFill>
                    <a:schemeClr val="tx1"/>
                  </a:solidFill>
                </a:rPr>
                <a:t>Federal Geographic Data Committee (FGDC)</a:t>
              </a:r>
            </a:p>
          </p:txBody>
        </p:sp>
      </p:grpSp>
      <p:grpSp>
        <p:nvGrpSpPr>
          <p:cNvPr id="30" name="Group 29"/>
          <p:cNvGrpSpPr/>
          <p:nvPr/>
        </p:nvGrpSpPr>
        <p:grpSpPr>
          <a:xfrm>
            <a:off x="1915613" y="2610473"/>
            <a:ext cx="1621932" cy="837638"/>
            <a:chOff x="3312457" y="2706220"/>
            <a:chExt cx="2519084" cy="1246003"/>
          </a:xfrm>
        </p:grpSpPr>
        <p:sp>
          <p:nvSpPr>
            <p:cNvPr id="31" name="Rectangle 30"/>
            <p:cNvSpPr/>
            <p:nvPr/>
          </p:nvSpPr>
          <p:spPr>
            <a:xfrm>
              <a:off x="3312458" y="3298919"/>
              <a:ext cx="2519083" cy="653304"/>
            </a:xfrm>
            <a:prstGeom prst="rect">
              <a:avLst/>
            </a:prstGeom>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r>
                <a:rPr lang="en-US" sz="800" b="1" dirty="0" smtClean="0"/>
                <a:t>Mike </a:t>
              </a:r>
              <a:r>
                <a:rPr lang="en-US" sz="800" b="1" dirty="0" err="1" smtClean="0"/>
                <a:t>Tischler</a:t>
              </a:r>
              <a:endParaRPr lang="en-US" sz="800" b="1" dirty="0"/>
            </a:p>
          </p:txBody>
        </p:sp>
        <p:sp>
          <p:nvSpPr>
            <p:cNvPr id="32" name="Rectangle 31"/>
            <p:cNvSpPr/>
            <p:nvPr/>
          </p:nvSpPr>
          <p:spPr>
            <a:xfrm>
              <a:off x="3312457" y="2706220"/>
              <a:ext cx="2519083" cy="589617"/>
            </a:xfrm>
            <a:prstGeom prst="rect">
              <a:avLst/>
            </a:prstGeom>
            <a:solidFill>
              <a:srgbClr val="E1CF99"/>
            </a:solidFill>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r>
                <a:rPr lang="en-US" sz="800" b="1" dirty="0" smtClean="0">
                  <a:solidFill>
                    <a:schemeClr val="tx1"/>
                  </a:solidFill>
                </a:rPr>
                <a:t>National Geospatial Program</a:t>
              </a:r>
              <a:endParaRPr lang="en-US" sz="800" b="1" dirty="0">
                <a:solidFill>
                  <a:schemeClr val="tx1"/>
                </a:solidFill>
              </a:endParaRPr>
            </a:p>
          </p:txBody>
        </p:sp>
      </p:grpSp>
      <p:grpSp>
        <p:nvGrpSpPr>
          <p:cNvPr id="33" name="Group 32"/>
          <p:cNvGrpSpPr/>
          <p:nvPr/>
        </p:nvGrpSpPr>
        <p:grpSpPr>
          <a:xfrm>
            <a:off x="3755736" y="2610475"/>
            <a:ext cx="1621931" cy="534588"/>
            <a:chOff x="3312457" y="2706220"/>
            <a:chExt cx="2519083" cy="795210"/>
          </a:xfrm>
        </p:grpSpPr>
        <p:sp>
          <p:nvSpPr>
            <p:cNvPr id="34" name="Rectangle 33"/>
            <p:cNvSpPr/>
            <p:nvPr/>
          </p:nvSpPr>
          <p:spPr>
            <a:xfrm>
              <a:off x="3312457" y="3298116"/>
              <a:ext cx="2519083" cy="203314"/>
            </a:xfrm>
            <a:prstGeom prst="rect">
              <a:avLst/>
            </a:prstGeom>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endParaRPr lang="en-US" sz="800" b="1" dirty="0"/>
            </a:p>
          </p:txBody>
        </p:sp>
        <p:sp>
          <p:nvSpPr>
            <p:cNvPr id="35" name="Rectangle 34"/>
            <p:cNvSpPr/>
            <p:nvPr/>
          </p:nvSpPr>
          <p:spPr>
            <a:xfrm>
              <a:off x="3312457" y="2706220"/>
              <a:ext cx="2519083" cy="589617"/>
            </a:xfrm>
            <a:prstGeom prst="rect">
              <a:avLst/>
            </a:prstGeom>
            <a:solidFill>
              <a:srgbClr val="E1CF99"/>
            </a:solidFill>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r>
                <a:rPr lang="en-US" sz="800" b="1" dirty="0" smtClean="0">
                  <a:solidFill>
                    <a:schemeClr val="tx1"/>
                  </a:solidFill>
                </a:rPr>
                <a:t>National Cooperative Geologic Mapping Program (NCGMP)</a:t>
              </a:r>
              <a:endParaRPr lang="en-US" sz="800" b="1" dirty="0">
                <a:solidFill>
                  <a:schemeClr val="tx1"/>
                </a:solidFill>
              </a:endParaRPr>
            </a:p>
          </p:txBody>
        </p:sp>
      </p:grpSp>
      <p:grpSp>
        <p:nvGrpSpPr>
          <p:cNvPr id="36" name="Group 35"/>
          <p:cNvGrpSpPr/>
          <p:nvPr/>
        </p:nvGrpSpPr>
        <p:grpSpPr>
          <a:xfrm>
            <a:off x="5528082" y="2609935"/>
            <a:ext cx="1623338" cy="552161"/>
            <a:chOff x="3310272" y="2706220"/>
            <a:chExt cx="2521268" cy="821351"/>
          </a:xfrm>
        </p:grpSpPr>
        <p:sp>
          <p:nvSpPr>
            <p:cNvPr id="37" name="Rectangle 36"/>
            <p:cNvSpPr/>
            <p:nvPr/>
          </p:nvSpPr>
          <p:spPr>
            <a:xfrm>
              <a:off x="3310272" y="3298915"/>
              <a:ext cx="2519083" cy="228656"/>
            </a:xfrm>
            <a:prstGeom prst="rect">
              <a:avLst/>
            </a:prstGeom>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endParaRPr lang="en-US" sz="800" b="1" dirty="0" smtClean="0"/>
            </a:p>
          </p:txBody>
        </p:sp>
        <p:sp>
          <p:nvSpPr>
            <p:cNvPr id="38" name="Rectangle 37"/>
            <p:cNvSpPr/>
            <p:nvPr/>
          </p:nvSpPr>
          <p:spPr>
            <a:xfrm>
              <a:off x="3312457" y="2706220"/>
              <a:ext cx="2519083" cy="590417"/>
            </a:xfrm>
            <a:prstGeom prst="rect">
              <a:avLst/>
            </a:prstGeom>
            <a:solidFill>
              <a:srgbClr val="E1CF99"/>
            </a:solidFill>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r>
                <a:rPr lang="en-US" sz="800" b="1" dirty="0" smtClean="0">
                  <a:solidFill>
                    <a:schemeClr val="tx1"/>
                  </a:solidFill>
                </a:rPr>
                <a:t>National Geological &amp; Geophysical Data Preservation Program &amp; National Laboratories</a:t>
              </a:r>
              <a:endParaRPr lang="en-US" sz="800" b="1" dirty="0">
                <a:solidFill>
                  <a:schemeClr val="tx1"/>
                </a:solidFill>
              </a:endParaRPr>
            </a:p>
          </p:txBody>
        </p:sp>
      </p:grpSp>
      <p:grpSp>
        <p:nvGrpSpPr>
          <p:cNvPr id="39" name="Group 38"/>
          <p:cNvGrpSpPr/>
          <p:nvPr/>
        </p:nvGrpSpPr>
        <p:grpSpPr>
          <a:xfrm>
            <a:off x="7341964" y="2609937"/>
            <a:ext cx="1621931" cy="550087"/>
            <a:chOff x="3312457" y="2706220"/>
            <a:chExt cx="2519083" cy="818265"/>
          </a:xfrm>
        </p:grpSpPr>
        <p:sp>
          <p:nvSpPr>
            <p:cNvPr id="40" name="Rectangle 39"/>
            <p:cNvSpPr/>
            <p:nvPr/>
          </p:nvSpPr>
          <p:spPr>
            <a:xfrm>
              <a:off x="3312457" y="3298913"/>
              <a:ext cx="2519083" cy="225572"/>
            </a:xfrm>
            <a:prstGeom prst="rect">
              <a:avLst/>
            </a:prstGeom>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endParaRPr lang="en-US" sz="800" b="1" dirty="0" smtClean="0"/>
            </a:p>
          </p:txBody>
        </p:sp>
        <p:sp>
          <p:nvSpPr>
            <p:cNvPr id="41" name="Rectangle 40"/>
            <p:cNvSpPr/>
            <p:nvPr/>
          </p:nvSpPr>
          <p:spPr>
            <a:xfrm>
              <a:off x="3312457" y="2706220"/>
              <a:ext cx="2519083" cy="590417"/>
            </a:xfrm>
            <a:prstGeom prst="rect">
              <a:avLst/>
            </a:prstGeom>
            <a:solidFill>
              <a:srgbClr val="E1CF99"/>
            </a:solidFill>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r>
                <a:rPr lang="en-US" sz="800" b="1" dirty="0" smtClean="0">
                  <a:solidFill>
                    <a:schemeClr val="tx1"/>
                  </a:solidFill>
                </a:rPr>
                <a:t>Core Science Analytics and Libraries</a:t>
              </a:r>
              <a:endParaRPr lang="en-US" sz="800" b="1" dirty="0">
                <a:solidFill>
                  <a:schemeClr val="tx1"/>
                </a:solidFill>
              </a:endParaRPr>
            </a:p>
          </p:txBody>
        </p:sp>
      </p:grpSp>
      <p:grpSp>
        <p:nvGrpSpPr>
          <p:cNvPr id="42" name="Group 41"/>
          <p:cNvGrpSpPr/>
          <p:nvPr/>
        </p:nvGrpSpPr>
        <p:grpSpPr>
          <a:xfrm>
            <a:off x="1915612" y="3844837"/>
            <a:ext cx="1621932" cy="575642"/>
            <a:chOff x="3312457" y="2706220"/>
            <a:chExt cx="2519084" cy="856279"/>
          </a:xfrm>
        </p:grpSpPr>
        <p:sp>
          <p:nvSpPr>
            <p:cNvPr id="43" name="Rectangle 42"/>
            <p:cNvSpPr/>
            <p:nvPr/>
          </p:nvSpPr>
          <p:spPr>
            <a:xfrm>
              <a:off x="3312459" y="3298919"/>
              <a:ext cx="2519082" cy="263580"/>
            </a:xfrm>
            <a:prstGeom prst="rect">
              <a:avLst/>
            </a:prstGeom>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endParaRPr lang="en-US" sz="800" b="1" dirty="0"/>
            </a:p>
          </p:txBody>
        </p:sp>
        <p:sp>
          <p:nvSpPr>
            <p:cNvPr id="44" name="Rectangle 43"/>
            <p:cNvSpPr/>
            <p:nvPr/>
          </p:nvSpPr>
          <p:spPr>
            <a:xfrm>
              <a:off x="3312457" y="2706220"/>
              <a:ext cx="2519083" cy="589617"/>
            </a:xfrm>
            <a:prstGeom prst="rect">
              <a:avLst/>
            </a:prstGeom>
            <a:solidFill>
              <a:srgbClr val="E1CF99"/>
            </a:solidFill>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r>
                <a:rPr lang="en-US" sz="800" b="1" dirty="0" smtClean="0">
                  <a:solidFill>
                    <a:schemeClr val="tx1"/>
                  </a:solidFill>
                </a:rPr>
                <a:t>National Geospatial Technical Operations Center (NGTOC)</a:t>
              </a:r>
              <a:endParaRPr lang="en-US" sz="800" b="1" dirty="0">
                <a:solidFill>
                  <a:schemeClr val="tx1"/>
                </a:solidFill>
              </a:endParaRPr>
            </a:p>
          </p:txBody>
        </p:sp>
      </p:grpSp>
      <p:grpSp>
        <p:nvGrpSpPr>
          <p:cNvPr id="45" name="Group 44"/>
          <p:cNvGrpSpPr/>
          <p:nvPr/>
        </p:nvGrpSpPr>
        <p:grpSpPr>
          <a:xfrm>
            <a:off x="6552517" y="3858608"/>
            <a:ext cx="1621932" cy="561872"/>
            <a:chOff x="3312457" y="2706220"/>
            <a:chExt cx="2519084" cy="835795"/>
          </a:xfrm>
        </p:grpSpPr>
        <p:sp>
          <p:nvSpPr>
            <p:cNvPr id="46" name="Rectangle 45"/>
            <p:cNvSpPr/>
            <p:nvPr/>
          </p:nvSpPr>
          <p:spPr>
            <a:xfrm>
              <a:off x="3312459" y="3298919"/>
              <a:ext cx="2519082" cy="243096"/>
            </a:xfrm>
            <a:prstGeom prst="rect">
              <a:avLst/>
            </a:prstGeom>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endParaRPr lang="en-US" sz="800" b="1" dirty="0"/>
            </a:p>
          </p:txBody>
        </p:sp>
        <p:sp>
          <p:nvSpPr>
            <p:cNvPr id="47" name="Rectangle 46"/>
            <p:cNvSpPr/>
            <p:nvPr/>
          </p:nvSpPr>
          <p:spPr>
            <a:xfrm>
              <a:off x="3312457" y="2706220"/>
              <a:ext cx="2519083" cy="589617"/>
            </a:xfrm>
            <a:prstGeom prst="rect">
              <a:avLst/>
            </a:prstGeom>
            <a:solidFill>
              <a:srgbClr val="E1CF99"/>
            </a:solidFill>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r>
                <a:rPr lang="en-US" sz="800" b="1" dirty="0" smtClean="0">
                  <a:solidFill>
                    <a:schemeClr val="tx1"/>
                  </a:solidFill>
                </a:rPr>
                <a:t>Core Research Center (CRC)</a:t>
              </a:r>
              <a:endParaRPr lang="en-US" sz="800" b="1" dirty="0">
                <a:solidFill>
                  <a:schemeClr val="tx1"/>
                </a:solidFill>
              </a:endParaRPr>
            </a:p>
          </p:txBody>
        </p:sp>
      </p:grpSp>
      <p:grpSp>
        <p:nvGrpSpPr>
          <p:cNvPr id="48" name="Group 47"/>
          <p:cNvGrpSpPr/>
          <p:nvPr/>
        </p:nvGrpSpPr>
        <p:grpSpPr>
          <a:xfrm>
            <a:off x="4657435" y="3868319"/>
            <a:ext cx="1621932" cy="552160"/>
            <a:chOff x="3312457" y="2706220"/>
            <a:chExt cx="2519084" cy="821349"/>
          </a:xfrm>
        </p:grpSpPr>
        <p:sp>
          <p:nvSpPr>
            <p:cNvPr id="49" name="Rectangle 48"/>
            <p:cNvSpPr/>
            <p:nvPr/>
          </p:nvSpPr>
          <p:spPr>
            <a:xfrm>
              <a:off x="3312459" y="3298919"/>
              <a:ext cx="2519082" cy="228650"/>
            </a:xfrm>
            <a:prstGeom prst="rect">
              <a:avLst/>
            </a:prstGeom>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endParaRPr lang="en-US" sz="800" b="1" dirty="0"/>
            </a:p>
          </p:txBody>
        </p:sp>
        <p:sp>
          <p:nvSpPr>
            <p:cNvPr id="50" name="Rectangle 49"/>
            <p:cNvSpPr/>
            <p:nvPr/>
          </p:nvSpPr>
          <p:spPr>
            <a:xfrm>
              <a:off x="3312457" y="2706220"/>
              <a:ext cx="2519083" cy="589617"/>
            </a:xfrm>
            <a:prstGeom prst="rect">
              <a:avLst/>
            </a:prstGeom>
            <a:solidFill>
              <a:srgbClr val="E1CF99"/>
            </a:solidFill>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r>
                <a:rPr lang="en-US" sz="800" b="1" dirty="0" smtClean="0">
                  <a:solidFill>
                    <a:schemeClr val="tx1"/>
                  </a:solidFill>
                </a:rPr>
                <a:t>National Ice Core Laboratory (NICL)</a:t>
              </a:r>
              <a:endParaRPr lang="en-US" sz="800" b="1" dirty="0">
                <a:solidFill>
                  <a:schemeClr val="tx1"/>
                </a:solidFill>
              </a:endParaRPr>
            </a:p>
          </p:txBody>
        </p:sp>
      </p:grpSp>
      <p:grpSp>
        <p:nvGrpSpPr>
          <p:cNvPr id="51" name="Group 50"/>
          <p:cNvGrpSpPr/>
          <p:nvPr/>
        </p:nvGrpSpPr>
        <p:grpSpPr>
          <a:xfrm>
            <a:off x="1249448" y="1516084"/>
            <a:ext cx="1693479" cy="563575"/>
            <a:chOff x="3312457" y="2706220"/>
            <a:chExt cx="2519084" cy="838329"/>
          </a:xfrm>
        </p:grpSpPr>
        <p:sp>
          <p:nvSpPr>
            <p:cNvPr id="52" name="Rectangle 51"/>
            <p:cNvSpPr/>
            <p:nvPr/>
          </p:nvSpPr>
          <p:spPr>
            <a:xfrm>
              <a:off x="3312458" y="3298919"/>
              <a:ext cx="2519083" cy="245630"/>
            </a:xfrm>
            <a:prstGeom prst="rect">
              <a:avLst/>
            </a:prstGeom>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endParaRPr lang="en-US" sz="800" b="1" dirty="0"/>
            </a:p>
          </p:txBody>
        </p:sp>
        <p:sp>
          <p:nvSpPr>
            <p:cNvPr id="53" name="Rectangle 52"/>
            <p:cNvSpPr/>
            <p:nvPr/>
          </p:nvSpPr>
          <p:spPr>
            <a:xfrm>
              <a:off x="3312457" y="2706220"/>
              <a:ext cx="2519083" cy="590417"/>
            </a:xfrm>
            <a:prstGeom prst="rect">
              <a:avLst/>
            </a:prstGeom>
            <a:solidFill>
              <a:srgbClr val="E1CF99"/>
            </a:solidFill>
            <a:ln w="1905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r>
                <a:rPr lang="en-US" sz="800" b="1" dirty="0" smtClean="0">
                  <a:solidFill>
                    <a:schemeClr val="tx1"/>
                  </a:solidFill>
                </a:rPr>
                <a:t>John Wesley Powell Center</a:t>
              </a:r>
            </a:p>
          </p:txBody>
        </p:sp>
      </p:grpSp>
      <p:sp>
        <p:nvSpPr>
          <p:cNvPr id="54" name="Rectangle 53"/>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sp>
        <p:nvSpPr>
          <p:cNvPr id="55" name="TextBox 54"/>
          <p:cNvSpPr txBox="1"/>
          <p:nvPr/>
        </p:nvSpPr>
        <p:spPr>
          <a:xfrm>
            <a:off x="6048938" y="30304"/>
            <a:ext cx="2398670" cy="300082"/>
          </a:xfrm>
          <a:prstGeom prst="rect">
            <a:avLst/>
          </a:prstGeom>
          <a:noFill/>
        </p:spPr>
        <p:txBody>
          <a:bodyPr wrap="none" rtlCol="0">
            <a:spAutoFit/>
          </a:bodyPr>
          <a:lstStyle/>
          <a:p>
            <a:r>
              <a:rPr lang="en-US" sz="1350" dirty="0" smtClean="0">
                <a:solidFill>
                  <a:schemeClr val="bg1"/>
                </a:solidFill>
              </a:rPr>
              <a:t>Linking Geographic Information</a:t>
            </a:r>
            <a:endParaRPr lang="en-US" sz="1350" dirty="0">
              <a:solidFill>
                <a:schemeClr val="bg1"/>
              </a:solidFill>
            </a:endParaRPr>
          </a:p>
        </p:txBody>
      </p:sp>
      <p:pic>
        <p:nvPicPr>
          <p:cNvPr id="56" name="Picture 55" descr="fgdc-new-logo-final-dkb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cxnSp>
        <p:nvCxnSpPr>
          <p:cNvPr id="58" name="Elbow Connector 57"/>
          <p:cNvCxnSpPr>
            <a:stCxn id="5" idx="2"/>
          </p:cNvCxnSpPr>
          <p:nvPr/>
        </p:nvCxnSpPr>
        <p:spPr>
          <a:xfrm rot="5400000">
            <a:off x="3604248" y="918925"/>
            <a:ext cx="314524" cy="1620983"/>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lbow Connector 58"/>
          <p:cNvCxnSpPr>
            <a:stCxn id="5" idx="2"/>
            <a:endCxn id="29" idx="0"/>
          </p:cNvCxnSpPr>
          <p:nvPr/>
        </p:nvCxnSpPr>
        <p:spPr>
          <a:xfrm rot="5400000">
            <a:off x="2228014" y="265947"/>
            <a:ext cx="1037781" cy="3650194"/>
          </a:xfrm>
          <a:prstGeom prst="bentConnector3">
            <a:avLst>
              <a:gd name="adj1" fmla="val 83375"/>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Elbow Connector 62"/>
          <p:cNvCxnSpPr>
            <a:stCxn id="5" idx="2"/>
            <a:endCxn id="32" idx="0"/>
          </p:cNvCxnSpPr>
          <p:nvPr/>
        </p:nvCxnSpPr>
        <p:spPr>
          <a:xfrm rot="5400000">
            <a:off x="3130131" y="1168602"/>
            <a:ext cx="1038319" cy="1845422"/>
          </a:xfrm>
          <a:prstGeom prst="bentConnector3">
            <a:avLst>
              <a:gd name="adj1" fmla="val 8335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Elbow Connector 66"/>
          <p:cNvCxnSpPr>
            <a:stCxn id="5" idx="2"/>
            <a:endCxn id="35" idx="0"/>
          </p:cNvCxnSpPr>
          <p:nvPr/>
        </p:nvCxnSpPr>
        <p:spPr>
          <a:xfrm rot="5400000">
            <a:off x="4050192" y="2088665"/>
            <a:ext cx="1038320" cy="5299"/>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Elbow Connector 69"/>
          <p:cNvCxnSpPr>
            <a:stCxn id="5" idx="2"/>
            <a:endCxn id="38" idx="0"/>
          </p:cNvCxnSpPr>
          <p:nvPr/>
        </p:nvCxnSpPr>
        <p:spPr>
          <a:xfrm rot="16200000" flipH="1">
            <a:off x="4937337" y="1206818"/>
            <a:ext cx="1037782" cy="1768454"/>
          </a:xfrm>
          <a:prstGeom prst="bentConnector3">
            <a:avLst>
              <a:gd name="adj1" fmla="val 83375"/>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Elbow Connector 72"/>
          <p:cNvCxnSpPr>
            <a:stCxn id="5" idx="2"/>
            <a:endCxn id="41" idx="0"/>
          </p:cNvCxnSpPr>
          <p:nvPr/>
        </p:nvCxnSpPr>
        <p:spPr>
          <a:xfrm rot="16200000" flipH="1">
            <a:off x="5843574" y="300580"/>
            <a:ext cx="1037783" cy="3580929"/>
          </a:xfrm>
          <a:prstGeom prst="bentConnector3">
            <a:avLst>
              <a:gd name="adj1" fmla="val 83375"/>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Elbow Connector 77"/>
          <p:cNvCxnSpPr>
            <a:stCxn id="31" idx="2"/>
            <a:endCxn id="44" idx="0"/>
          </p:cNvCxnSpPr>
          <p:nvPr/>
        </p:nvCxnSpPr>
        <p:spPr>
          <a:xfrm rot="5400000">
            <a:off x="2528216" y="3646473"/>
            <a:ext cx="396726" cy="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Elbow Connector 80"/>
          <p:cNvCxnSpPr>
            <a:stCxn id="37" idx="2"/>
            <a:endCxn id="50" idx="0"/>
          </p:cNvCxnSpPr>
          <p:nvPr/>
        </p:nvCxnSpPr>
        <p:spPr>
          <a:xfrm rot="5400000">
            <a:off x="5550614" y="3079885"/>
            <a:ext cx="706222" cy="870647"/>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Elbow Connector 84"/>
          <p:cNvCxnSpPr>
            <a:stCxn id="37" idx="2"/>
            <a:endCxn id="47" idx="0"/>
          </p:cNvCxnSpPr>
          <p:nvPr/>
        </p:nvCxnSpPr>
        <p:spPr>
          <a:xfrm rot="16200000" flipH="1">
            <a:off x="6503010" y="2998134"/>
            <a:ext cx="696510" cy="1024435"/>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Rounded Rectangle 87"/>
          <p:cNvSpPr/>
          <p:nvPr/>
        </p:nvSpPr>
        <p:spPr>
          <a:xfrm>
            <a:off x="21870" y="657755"/>
            <a:ext cx="2300953" cy="747737"/>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dirty="0" smtClean="0"/>
              <a:t>Core Science Systems </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pic>
        <p:nvPicPr>
          <p:cNvPr id="91" name="Picture 90" descr="Image of large USGS Identifie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black">
          <a:xfrm>
            <a:off x="132328" y="4715089"/>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9946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82860" y="4868863"/>
            <a:ext cx="2057400" cy="274637"/>
          </a:xfrm>
        </p:spPr>
        <p:txBody>
          <a:bodyPr/>
          <a:lstStyle/>
          <a:p>
            <a:pPr>
              <a:defRPr/>
            </a:pPr>
            <a:fld id="{E218BF5B-5A17-4792-B318-3A588BFEFD17}" type="slidenum">
              <a:rPr lang="en-US" altLang="en-US" b="1" smtClean="0"/>
              <a:pPr>
                <a:defRPr/>
              </a:pPr>
              <a:t>4</a:t>
            </a:fld>
            <a:endParaRPr lang="en-US" altLang="en-US" b="1" dirty="0"/>
          </a:p>
        </p:txBody>
      </p:sp>
      <p:grpSp>
        <p:nvGrpSpPr>
          <p:cNvPr id="66563" name="Group 2"/>
          <p:cNvGrpSpPr>
            <a:grpSpLocks noChangeAspect="1"/>
          </p:cNvGrpSpPr>
          <p:nvPr/>
        </p:nvGrpSpPr>
        <p:grpSpPr bwMode="auto">
          <a:xfrm>
            <a:off x="1554276" y="353469"/>
            <a:ext cx="6433220" cy="4745493"/>
            <a:chOff x="0" y="70"/>
            <a:chExt cx="671" cy="495"/>
          </a:xfrm>
        </p:grpSpPr>
        <p:pic>
          <p:nvPicPr>
            <p:cNvPr id="6657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302"/>
            <a:stretch/>
          </p:blipFill>
          <p:spPr bwMode="auto">
            <a:xfrm>
              <a:off x="0" y="70"/>
              <a:ext cx="671"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5" name="Rectangle 4">
              <a:hlinkClick r:id="rId4" tooltip="Secretary of the Interior"/>
            </p:cNvPr>
            <p:cNvSpPr>
              <a:spLocks noChangeAspect="1" noChangeArrowheads="1"/>
            </p:cNvSpPr>
            <p:nvPr/>
          </p:nvSpPr>
          <p:spPr bwMode="auto">
            <a:xfrm>
              <a:off x="239" y="83"/>
              <a:ext cx="184" cy="4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76" name="Rectangle 5">
              <a:hlinkClick r:id="rId6" tooltip="Deputy Secretary of the Interior"/>
            </p:cNvPr>
            <p:cNvSpPr>
              <a:spLocks noChangeAspect="1" noChangeArrowheads="1"/>
            </p:cNvSpPr>
            <p:nvPr/>
          </p:nvSpPr>
          <p:spPr bwMode="auto">
            <a:xfrm>
              <a:off x="239" y="136"/>
              <a:ext cx="184" cy="4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77" name="Rectangle 6">
              <a:hlinkClick r:id="rId7" tooltip="Assistant Secretary for Policy, Management and Budget"/>
            </p:cNvPr>
            <p:cNvSpPr>
              <a:spLocks noChangeAspect="1" noChangeArrowheads="1"/>
            </p:cNvSpPr>
            <p:nvPr/>
          </p:nvSpPr>
          <p:spPr bwMode="auto">
            <a:xfrm>
              <a:off x="19" y="168"/>
              <a:ext cx="184" cy="4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78" name="Rectangle 7">
              <a:hlinkClick r:id="rId8" tooltip="Chief Information Officer"/>
            </p:cNvPr>
            <p:cNvSpPr>
              <a:spLocks noChangeAspect="1" noChangeArrowheads="1"/>
            </p:cNvSpPr>
            <p:nvPr/>
          </p:nvSpPr>
          <p:spPr bwMode="auto">
            <a:xfrm>
              <a:off x="19" y="264"/>
              <a:ext cx="184" cy="4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79" name="Rectangle 8">
              <a:hlinkClick r:id="rId9" tooltip="Solicitor"/>
            </p:cNvPr>
            <p:cNvSpPr>
              <a:spLocks noChangeAspect="1" noChangeArrowheads="1"/>
            </p:cNvSpPr>
            <p:nvPr/>
          </p:nvSpPr>
          <p:spPr bwMode="auto">
            <a:xfrm>
              <a:off x="468" y="168"/>
              <a:ext cx="185" cy="4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80" name="Rectangle 9">
              <a:hlinkClick r:id="rId10" tooltip="Inspector General"/>
            </p:cNvPr>
            <p:cNvSpPr>
              <a:spLocks noChangeAspect="1" noChangeArrowheads="1"/>
            </p:cNvSpPr>
            <p:nvPr/>
          </p:nvSpPr>
          <p:spPr bwMode="auto">
            <a:xfrm>
              <a:off x="468" y="216"/>
              <a:ext cx="185" cy="4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81" name="Rectangle 10">
              <a:hlinkClick r:id="rId11" tooltip="Special Trustee for American Indians"/>
            </p:cNvPr>
            <p:cNvSpPr>
              <a:spLocks noChangeAspect="1" noChangeArrowheads="1"/>
            </p:cNvSpPr>
            <p:nvPr/>
          </p:nvSpPr>
          <p:spPr bwMode="auto">
            <a:xfrm>
              <a:off x="468" y="264"/>
              <a:ext cx="185" cy="4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82" name="Rectangle 11">
              <a:hlinkClick r:id="rId12" tooltip="Interior Business Center"/>
            </p:cNvPr>
            <p:cNvSpPr>
              <a:spLocks noChangeAspect="1" noChangeArrowheads="1"/>
            </p:cNvSpPr>
            <p:nvPr/>
          </p:nvSpPr>
          <p:spPr bwMode="auto">
            <a:xfrm>
              <a:off x="68" y="216"/>
              <a:ext cx="136" cy="4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83" name="Rectangle 12">
              <a:hlinkClick r:id="rId13" tooltip="Assistant Secretary for Indian Affairs"/>
            </p:cNvPr>
            <p:cNvSpPr>
              <a:spLocks noChangeAspect="1" noChangeArrowheads="1"/>
            </p:cNvSpPr>
            <p:nvPr/>
          </p:nvSpPr>
          <p:spPr bwMode="auto">
            <a:xfrm>
              <a:off x="146" y="329"/>
              <a:ext cx="115" cy="47"/>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84" name="Rectangle 13">
              <a:hlinkClick r:id="rId14" tooltip="Assistant Secretary for Land and Minerals Management"/>
            </p:cNvPr>
            <p:cNvSpPr>
              <a:spLocks noChangeAspect="1" noChangeArrowheads="1"/>
            </p:cNvSpPr>
            <p:nvPr/>
          </p:nvSpPr>
          <p:spPr bwMode="auto">
            <a:xfrm>
              <a:off x="271" y="329"/>
              <a:ext cx="115" cy="47"/>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85" name="Rectangle 14">
              <a:hlinkClick r:id="rId15" tooltip="Assistant Secretary for Insular Areas"/>
            </p:cNvPr>
            <p:cNvSpPr>
              <a:spLocks noChangeAspect="1" noChangeArrowheads="1"/>
            </p:cNvSpPr>
            <p:nvPr/>
          </p:nvSpPr>
          <p:spPr bwMode="auto">
            <a:xfrm>
              <a:off x="528" y="329"/>
              <a:ext cx="116" cy="47"/>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86" name="Rectangle 15">
              <a:hlinkClick r:id="rId16" tooltip="National Park Service"/>
            </p:cNvPr>
            <p:cNvSpPr>
              <a:spLocks noChangeAspect="1" noChangeArrowheads="1"/>
            </p:cNvSpPr>
            <p:nvPr/>
          </p:nvSpPr>
          <p:spPr bwMode="auto">
            <a:xfrm>
              <a:off x="33" y="381"/>
              <a:ext cx="110" cy="4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87" name="Rectangle 16">
              <a:hlinkClick r:id="rId17" tooltip="U.S. Fish and Wildlife Service"/>
            </p:cNvPr>
            <p:cNvSpPr>
              <a:spLocks noChangeAspect="1" noChangeArrowheads="1"/>
            </p:cNvSpPr>
            <p:nvPr/>
          </p:nvSpPr>
          <p:spPr bwMode="auto">
            <a:xfrm>
              <a:off x="32" y="425"/>
              <a:ext cx="110" cy="37"/>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88" name="Rectangle 17">
              <a:hlinkClick r:id="rId18" tooltip="Bureau of Indian Affairs"/>
            </p:cNvPr>
            <p:cNvSpPr>
              <a:spLocks noChangeAspect="1" noChangeArrowheads="1"/>
            </p:cNvSpPr>
            <p:nvPr/>
          </p:nvSpPr>
          <p:spPr bwMode="auto">
            <a:xfrm>
              <a:off x="158" y="381"/>
              <a:ext cx="111" cy="4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89" name="Rectangle 18">
              <a:hlinkClick r:id="rId19" tooltip="Bureau of Land Management"/>
            </p:cNvPr>
            <p:cNvSpPr>
              <a:spLocks noChangeAspect="1" noChangeArrowheads="1"/>
            </p:cNvSpPr>
            <p:nvPr/>
          </p:nvSpPr>
          <p:spPr bwMode="auto">
            <a:xfrm>
              <a:off x="283" y="381"/>
              <a:ext cx="120" cy="4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90" name="Rectangle 19">
              <a:hlinkClick r:id="rId20" tooltip="Office of Surface Mining Reclamation and Enforcement"/>
            </p:cNvPr>
            <p:cNvSpPr>
              <a:spLocks noChangeAspect="1" noChangeArrowheads="1"/>
            </p:cNvSpPr>
            <p:nvPr/>
          </p:nvSpPr>
          <p:spPr bwMode="auto">
            <a:xfrm>
              <a:off x="283" y="425"/>
              <a:ext cx="120" cy="4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91" name="Rectangle 20">
              <a:hlinkClick r:id="rId21" tooltip="Bureau of Ocean Energy Management"/>
            </p:cNvPr>
            <p:cNvSpPr>
              <a:spLocks noChangeAspect="1" noChangeArrowheads="1"/>
            </p:cNvSpPr>
            <p:nvPr/>
          </p:nvSpPr>
          <p:spPr bwMode="auto">
            <a:xfrm>
              <a:off x="283" y="471"/>
              <a:ext cx="120" cy="39"/>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92" name="Rectangle 21">
              <a:hlinkClick r:id="rId22" tooltip="Bureau of Safety and Environmental Enforcement"/>
            </p:cNvPr>
            <p:cNvSpPr>
              <a:spLocks noChangeAspect="1" noChangeArrowheads="1"/>
            </p:cNvSpPr>
            <p:nvPr/>
          </p:nvSpPr>
          <p:spPr bwMode="auto">
            <a:xfrm>
              <a:off x="283" y="513"/>
              <a:ext cx="120" cy="39"/>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93" name="Rectangle 22">
              <a:hlinkClick r:id="rId23" tooltip="U.S. Geological Survey"/>
            </p:cNvPr>
            <p:cNvSpPr>
              <a:spLocks noChangeAspect="1" noChangeArrowheads="1"/>
            </p:cNvSpPr>
            <p:nvPr/>
          </p:nvSpPr>
          <p:spPr bwMode="auto">
            <a:xfrm>
              <a:off x="414" y="380"/>
              <a:ext cx="110" cy="41"/>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94" name="Rectangle 23">
              <a:hlinkClick r:id="rId24" tooltip="Bureau of Reclamation"/>
            </p:cNvPr>
            <p:cNvSpPr>
              <a:spLocks noChangeAspect="1" noChangeArrowheads="1"/>
            </p:cNvSpPr>
            <p:nvPr/>
          </p:nvSpPr>
          <p:spPr bwMode="auto">
            <a:xfrm>
              <a:off x="414" y="425"/>
              <a:ext cx="110" cy="37"/>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sp>
          <p:nvSpPr>
            <p:cNvPr id="66595" name="Rectangle 24">
              <a:hlinkClick r:id="rId25" tooltip="Office of Insular Affairs"/>
            </p:cNvPr>
            <p:cNvSpPr>
              <a:spLocks noChangeAspect="1" noChangeArrowheads="1"/>
            </p:cNvSpPr>
            <p:nvPr/>
          </p:nvSpPr>
          <p:spPr bwMode="auto">
            <a:xfrm>
              <a:off x="542" y="382"/>
              <a:ext cx="110" cy="39"/>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endParaRPr lang="en-US" altLang="en-US" sz="1350">
                <a:latin typeface="Arial" charset="0"/>
              </a:endParaRPr>
            </a:p>
          </p:txBody>
        </p:sp>
      </p:grpSp>
      <p:sp>
        <p:nvSpPr>
          <p:cNvPr id="66565" name="Rectangle 29"/>
          <p:cNvSpPr>
            <a:spLocks noChangeArrowheads="1"/>
          </p:cNvSpPr>
          <p:nvPr/>
        </p:nvSpPr>
        <p:spPr bwMode="auto">
          <a:xfrm>
            <a:off x="6220367" y="561115"/>
            <a:ext cx="1248965" cy="348389"/>
          </a:xfrm>
          <a:prstGeom prst="roundRect">
            <a:avLst/>
          </a:prstGeom>
          <a:solidFill>
            <a:schemeClr val="accent4">
              <a:lumMod val="60000"/>
              <a:lumOff val="40000"/>
              <a:alpha val="60000"/>
            </a:schemeClr>
          </a:solidFill>
          <a:ln w="9525" algn="ctr">
            <a:solidFill>
              <a:schemeClr val="tx1"/>
            </a:solidFill>
            <a:round/>
            <a:headEnd/>
            <a:tailEnd/>
          </a:ln>
        </p:spPr>
        <p:txBody>
          <a:bodyPr wrap="none"/>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algn="ctr" eaLnBrk="1" hangingPunct="1">
              <a:spcBef>
                <a:spcPct val="0"/>
              </a:spcBef>
              <a:buClrTx/>
              <a:buSzTx/>
              <a:buFontTx/>
              <a:buNone/>
            </a:pPr>
            <a:r>
              <a:rPr lang="en-US" altLang="en-US" sz="1050" b="1" dirty="0"/>
              <a:t>A-16 FGDC Chair</a:t>
            </a:r>
          </a:p>
        </p:txBody>
      </p:sp>
      <p:sp>
        <p:nvSpPr>
          <p:cNvPr id="66573" name="Rectangle 31"/>
          <p:cNvSpPr>
            <a:spLocks noChangeArrowheads="1"/>
          </p:cNvSpPr>
          <p:nvPr/>
        </p:nvSpPr>
        <p:spPr bwMode="auto">
          <a:xfrm>
            <a:off x="288155" y="2707150"/>
            <a:ext cx="1378042" cy="1011297"/>
          </a:xfrm>
          <a:prstGeom prst="roundRect">
            <a:avLst/>
          </a:prstGeom>
          <a:solidFill>
            <a:schemeClr val="accent4">
              <a:lumMod val="60000"/>
              <a:lumOff val="40000"/>
              <a:alpha val="60000"/>
            </a:schemeClr>
          </a:solidFill>
          <a:ln w="9525" algn="ctr">
            <a:solidFill>
              <a:schemeClr val="tx1"/>
            </a:solidFill>
            <a:round/>
            <a:headEnd/>
            <a:tailEnd/>
          </a:ln>
        </p:spPr>
        <p:txBody>
          <a:bodyPr wrap="none"/>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algn="ctr" eaLnBrk="1" hangingPunct="1">
              <a:spcBef>
                <a:spcPct val="0"/>
              </a:spcBef>
              <a:buClrTx/>
              <a:buSzTx/>
              <a:buFontTx/>
              <a:buNone/>
            </a:pPr>
            <a:r>
              <a:rPr lang="en-US" altLang="en-US" sz="900" b="1" dirty="0"/>
              <a:t>-Geospatial Information</a:t>
            </a:r>
          </a:p>
          <a:p>
            <a:pPr algn="ctr" eaLnBrk="1" hangingPunct="1">
              <a:spcBef>
                <a:spcPct val="0"/>
              </a:spcBef>
              <a:buClrTx/>
              <a:buSzTx/>
              <a:buFontTx/>
              <a:buNone/>
            </a:pPr>
            <a:r>
              <a:rPr lang="en-US" altLang="en-US" sz="900" b="1" dirty="0"/>
              <a:t>Officer</a:t>
            </a:r>
          </a:p>
          <a:p>
            <a:pPr algn="ctr" eaLnBrk="1" hangingPunct="1">
              <a:spcBef>
                <a:spcPct val="0"/>
              </a:spcBef>
              <a:buClrTx/>
              <a:buSzTx/>
              <a:buFontTx/>
              <a:buNone/>
            </a:pPr>
            <a:r>
              <a:rPr lang="en-US" altLang="en-US" sz="900" b="1" dirty="0"/>
              <a:t>-DOI SAOGI</a:t>
            </a:r>
          </a:p>
          <a:p>
            <a:pPr algn="ctr" eaLnBrk="1" hangingPunct="1">
              <a:spcBef>
                <a:spcPct val="0"/>
              </a:spcBef>
              <a:buClrTx/>
              <a:buSzTx/>
              <a:buFontTx/>
              <a:buNone/>
            </a:pPr>
            <a:r>
              <a:rPr lang="en-US" altLang="en-US" sz="900" b="1" dirty="0"/>
              <a:t>-Managing Partner</a:t>
            </a:r>
          </a:p>
          <a:p>
            <a:pPr algn="ctr" eaLnBrk="1" hangingPunct="1">
              <a:spcBef>
                <a:spcPct val="0"/>
              </a:spcBef>
              <a:buClrTx/>
              <a:buSzTx/>
              <a:buFontTx/>
              <a:buNone/>
            </a:pPr>
            <a:r>
              <a:rPr lang="en-US" altLang="en-US" sz="900" b="1" dirty="0"/>
              <a:t> of GeoPlatform</a:t>
            </a:r>
          </a:p>
        </p:txBody>
      </p:sp>
      <p:sp>
        <p:nvSpPr>
          <p:cNvPr id="66568" name="Rectangle 36"/>
          <p:cNvSpPr>
            <a:spLocks noChangeArrowheads="1"/>
          </p:cNvSpPr>
          <p:nvPr/>
        </p:nvSpPr>
        <p:spPr bwMode="auto">
          <a:xfrm>
            <a:off x="6720789" y="3857206"/>
            <a:ext cx="1573897" cy="311378"/>
          </a:xfrm>
          <a:prstGeom prst="roundRect">
            <a:avLst/>
          </a:prstGeom>
          <a:solidFill>
            <a:schemeClr val="accent4">
              <a:lumMod val="60000"/>
              <a:lumOff val="40000"/>
              <a:alpha val="60000"/>
            </a:schemeClr>
          </a:solidFill>
          <a:ln w="9525" algn="ctr">
            <a:solidFill>
              <a:schemeClr val="tx1"/>
            </a:solidFill>
            <a:round/>
            <a:headEnd/>
            <a:tailEnd/>
          </a:ln>
        </p:spPr>
        <p:txBody>
          <a:bodyPr wrap="none"/>
          <a:lstStyle>
            <a:lvl1pPr eaLnBrk="0" hangingPunct="0">
              <a:spcBef>
                <a:spcPct val="20000"/>
              </a:spcBef>
              <a:buClr>
                <a:schemeClr val="hlink"/>
              </a:buClr>
              <a:buSzPct val="110000"/>
              <a:buFont typeface="Wingdings" pitchFamily="2" charset="2"/>
              <a:buBlip>
                <a:blip r:embed="rId5"/>
              </a:buBlip>
              <a:defRPr sz="3200">
                <a:solidFill>
                  <a:schemeClr val="tx1"/>
                </a:solidFill>
                <a:latin typeface="Tahoma" pitchFamily="34" charset="0"/>
                <a:ea typeface="ＭＳ Ｐゴシック" pitchFamily="34" charset="-128"/>
              </a:defRPr>
            </a:lvl1pPr>
            <a:lvl2pPr marL="742950" indent="-285750" eaLnBrk="0" hangingPunct="0">
              <a:spcBef>
                <a:spcPct val="20000"/>
              </a:spcBef>
              <a:buClr>
                <a:schemeClr val="tx1"/>
              </a:buClr>
              <a:buSzPct val="60000"/>
              <a:buFont typeface="Wingdings" pitchFamily="2" charset="2"/>
              <a:buChar char="n"/>
              <a:defRPr sz="2800">
                <a:solidFill>
                  <a:schemeClr val="tx1"/>
                </a:solidFill>
                <a:latin typeface="Tahoma" pitchFamily="34" charset="0"/>
                <a:ea typeface="ＭＳ Ｐゴシック" pitchFamily="34" charset="-128"/>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ea typeface="ＭＳ Ｐゴシック" pitchFamily="34" charset="-128"/>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ea typeface="ＭＳ Ｐゴシック"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ea typeface="ＭＳ Ｐゴシック" pitchFamily="34" charset="-128"/>
              </a:defRPr>
            </a:lvl9pPr>
          </a:lstStyle>
          <a:p>
            <a:pPr algn="ctr" eaLnBrk="1" hangingPunct="1">
              <a:spcBef>
                <a:spcPct val="0"/>
              </a:spcBef>
              <a:buClrTx/>
              <a:buSzTx/>
              <a:buFontTx/>
              <a:buNone/>
            </a:pPr>
            <a:r>
              <a:rPr lang="en-US" altLang="en-US" sz="1050" b="1" dirty="0"/>
              <a:t>Delegated FGDC Chair</a:t>
            </a:r>
          </a:p>
        </p:txBody>
      </p:sp>
      <p:cxnSp>
        <p:nvCxnSpPr>
          <p:cNvPr id="66569" name="Straight Arrow Connector 37"/>
          <p:cNvCxnSpPr>
            <a:cxnSpLocks noChangeShapeType="1"/>
          </p:cNvCxnSpPr>
          <p:nvPr/>
        </p:nvCxnSpPr>
        <p:spPr bwMode="auto">
          <a:xfrm flipH="1" flipV="1">
            <a:off x="6326332" y="2911410"/>
            <a:ext cx="892969" cy="942975"/>
          </a:xfrm>
          <a:prstGeom prst="straightConnector1">
            <a:avLst/>
          </a:prstGeom>
          <a:noFill/>
          <a:ln w="349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66570" name="Straight Arrow Connector 39"/>
          <p:cNvCxnSpPr>
            <a:cxnSpLocks noChangeShapeType="1"/>
            <a:endCxn id="66578" idx="1"/>
          </p:cNvCxnSpPr>
          <p:nvPr/>
        </p:nvCxnSpPr>
        <p:spPr bwMode="auto">
          <a:xfrm flipV="1">
            <a:off x="977176" y="2429019"/>
            <a:ext cx="759263" cy="278132"/>
          </a:xfrm>
          <a:prstGeom prst="straightConnector1">
            <a:avLst/>
          </a:prstGeom>
          <a:noFill/>
          <a:ln w="349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66571" name="Straight Arrow Connector 42"/>
          <p:cNvCxnSpPr>
            <a:cxnSpLocks noChangeShapeType="1"/>
          </p:cNvCxnSpPr>
          <p:nvPr/>
        </p:nvCxnSpPr>
        <p:spPr bwMode="auto">
          <a:xfrm flipH="1">
            <a:off x="5620292" y="662319"/>
            <a:ext cx="598884" cy="0"/>
          </a:xfrm>
          <a:prstGeom prst="straightConnector1">
            <a:avLst/>
          </a:prstGeom>
          <a:noFill/>
          <a:ln w="349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6" name="Rectangle 35"/>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sp>
        <p:nvSpPr>
          <p:cNvPr id="37" name="TextBox 36"/>
          <p:cNvSpPr txBox="1"/>
          <p:nvPr/>
        </p:nvSpPr>
        <p:spPr>
          <a:xfrm>
            <a:off x="6048938" y="30304"/>
            <a:ext cx="2398670" cy="300082"/>
          </a:xfrm>
          <a:prstGeom prst="rect">
            <a:avLst/>
          </a:prstGeom>
          <a:noFill/>
        </p:spPr>
        <p:txBody>
          <a:bodyPr wrap="none" rtlCol="0">
            <a:spAutoFit/>
          </a:bodyPr>
          <a:lstStyle/>
          <a:p>
            <a:r>
              <a:rPr lang="en-US" sz="1350" dirty="0" smtClean="0">
                <a:solidFill>
                  <a:schemeClr val="bg1"/>
                </a:solidFill>
              </a:rPr>
              <a:t>Linking Geographic Information</a:t>
            </a:r>
            <a:endParaRPr lang="en-US" sz="1350" dirty="0">
              <a:solidFill>
                <a:schemeClr val="bg1"/>
              </a:solidFill>
            </a:endParaRPr>
          </a:p>
        </p:txBody>
      </p:sp>
      <p:pic>
        <p:nvPicPr>
          <p:cNvPr id="38" name="Picture 37" descr="fgdc-new-logo-final-dkbg.png"/>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pic>
        <p:nvPicPr>
          <p:cNvPr id="39" name="Picture 38" descr="Image of large USGS Identifier"/>
          <p:cNvPicPr>
            <a:picLocks noChangeAspect="1" noChangeArrowheads="1"/>
          </p:cNvPicPr>
          <p:nvPr/>
        </p:nvPicPr>
        <p:blipFill>
          <a:blip r:embed="rId2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black">
          <a:xfrm>
            <a:off x="132328" y="4715089"/>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822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7250" cy="5143500"/>
          </a:xfrm>
          <a:prstGeom prst="rect">
            <a:avLst/>
          </a:prstGeom>
        </p:spPr>
      </p:pic>
      <p:sp>
        <p:nvSpPr>
          <p:cNvPr id="4" name="Slide Number Placeholder 3"/>
          <p:cNvSpPr>
            <a:spLocks noGrp="1"/>
          </p:cNvSpPr>
          <p:nvPr>
            <p:ph type="sldNum" sz="quarter" idx="12"/>
          </p:nvPr>
        </p:nvSpPr>
        <p:spPr/>
        <p:txBody>
          <a:bodyPr/>
          <a:lstStyle/>
          <a:p>
            <a:fld id="{B54BC315-9560-46F5-B4AE-0DDBF6B14E63}" type="slidenum">
              <a:rPr lang="en-US" smtClean="0"/>
              <a:t>5</a:t>
            </a:fld>
            <a:endParaRPr lang="en-US"/>
          </a:p>
        </p:txBody>
      </p:sp>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9080" y="1375160"/>
            <a:ext cx="4554915" cy="2267813"/>
          </a:xfrm>
          <a:prstGeom prst="rect">
            <a:avLst/>
          </a:prstGeom>
        </p:spPr>
      </p:pic>
      <p:sp>
        <p:nvSpPr>
          <p:cNvPr id="26" name="Rounded Rectangle 25"/>
          <p:cNvSpPr/>
          <p:nvPr/>
        </p:nvSpPr>
        <p:spPr>
          <a:xfrm>
            <a:off x="4914742" y="3110828"/>
            <a:ext cx="4198210" cy="154441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r>
              <a:rPr lang="en-US" dirty="0"/>
              <a:t>The United States Federal Geographic Data Committee (FGDC) was Established </a:t>
            </a:r>
            <a:r>
              <a:rPr lang="en-US" dirty="0" smtClean="0"/>
              <a:t>to </a:t>
            </a:r>
            <a:r>
              <a:rPr lang="en-US" dirty="0"/>
              <a:t>Coordinate the Nations Geographic Information and Federal Spatial Data Activities</a:t>
            </a:r>
          </a:p>
        </p:txBody>
      </p:sp>
      <p:sp>
        <p:nvSpPr>
          <p:cNvPr id="28" name="Rounded Rectangle 27"/>
          <p:cNvSpPr/>
          <p:nvPr/>
        </p:nvSpPr>
        <p:spPr>
          <a:xfrm>
            <a:off x="120971" y="537941"/>
            <a:ext cx="5618209" cy="747737"/>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smtClean="0">
                <a:solidFill>
                  <a:schemeClr val="bg1"/>
                </a:solidFill>
                <a:effectLst>
                  <a:innerShdw blurRad="63500" dist="50800" dir="16200000">
                    <a:prstClr val="black">
                      <a:alpha val="40000"/>
                    </a:prstClr>
                  </a:innerShdw>
                </a:effectLst>
                <a:ea typeface="Arial" charset="0"/>
                <a:cs typeface="Arial" charset="0"/>
              </a:rPr>
              <a:t>Our Journey Advancing Geographic Place-Based Understanding for the Nation</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18" b="95840" l="15139" r="68230">
                        <a14:foregroundMark x1="22175" y1="67311" x2="24733" y2="71917"/>
                        <a14:foregroundMark x1="21535" y1="54086" x2="21535" y2="54086"/>
                        <a14:foregroundMark x1="22601" y1="54086" x2="22601" y2="54086"/>
                        <a14:backgroundMark x1="21748" y1="11293" x2="21748" y2="11293"/>
                        <a14:backgroundMark x1="24094" y1="15602" x2="24094" y2="15602"/>
                        <a14:backgroundMark x1="24733" y1="28529" x2="24733" y2="28529"/>
                        <a14:backgroundMark x1="23667" y1="25557" x2="23667" y2="25557"/>
                        <a14:backgroundMark x1="25586" y1="29718" x2="25586" y2="29718"/>
                        <a14:backgroundMark x1="23241" y1="84398" x2="23241" y2="84398"/>
                        <a14:backgroundMark x1="62473" y1="82318" x2="62473" y2="82318"/>
                        <a14:backgroundMark x1="59701" y1="82021" x2="59701" y2="82021"/>
                        <a14:backgroundMark x1="21962" y1="70134" x2="21962" y2="70134"/>
                        <a14:backgroundMark x1="23881" y1="74146" x2="23881" y2="74146"/>
                        <a14:backgroundMark x1="25160" y1="76226" x2="25160" y2="76226"/>
                        <a14:backgroundMark x1="26013" y1="76820" x2="26013" y2="76820"/>
                        <a14:backgroundMark x1="20896" y1="67905" x2="20896" y2="67905"/>
                        <a14:backgroundMark x1="60981" y1="58544" x2="60981" y2="58544"/>
                        <a14:backgroundMark x1="59062" y1="58247" x2="59062" y2="58247"/>
                        <a14:backgroundMark x1="20256" y1="44279" x2="20256" y2="44279"/>
                        <a14:backgroundMark x1="23667" y1="49926" x2="23667" y2="49926"/>
                        <a14:backgroundMark x1="24733" y1="52155" x2="24733" y2="52155"/>
                        <a14:backgroundMark x1="26013" y1="53046" x2="26013" y2="53046"/>
                        <a14:backgroundMark x1="60768" y1="35067" x2="60768" y2="35067"/>
                        <a14:backgroundMark x1="60341" y1="23328" x2="60341" y2="23328"/>
                        <a14:backgroundMark x1="25373" y1="17533" x2="25373" y2="17533"/>
                        <a14:backgroundMark x1="25800" y1="18128" x2="25800" y2="18128"/>
                        <a14:backgroundMark x1="20682" y1="21545" x2="20682" y2="21545"/>
                        <a14:backgroundMark x1="21748" y1="23477" x2="21748" y2="23477"/>
                        <a14:backgroundMark x1="60341" y1="69688" x2="60341" y2="69688"/>
                      </a14:backgroundRemoval>
                    </a14:imgEffect>
                  </a14:imgLayer>
                </a14:imgProps>
              </a:ext>
              <a:ext uri="{28A0092B-C50C-407E-A947-70E740481C1C}">
                <a14:useLocalDpi xmlns:a14="http://schemas.microsoft.com/office/drawing/2010/main" val="0"/>
              </a:ext>
            </a:extLst>
          </a:blip>
          <a:srcRect l="18176" t="5310" r="33453" b="6263"/>
          <a:stretch/>
        </p:blipFill>
        <p:spPr>
          <a:xfrm>
            <a:off x="120971" y="2170364"/>
            <a:ext cx="1012053" cy="2654908"/>
          </a:xfrm>
          <a:prstGeom prst="rect">
            <a:avLst/>
          </a:prstGeom>
          <a:effectLst>
            <a:outerShdw blurRad="50800" dist="38100" dir="10800000" sx="103000" sy="103000" algn="r" rotWithShape="0">
              <a:prstClr val="black">
                <a:alpha val="57000"/>
              </a:prstClr>
            </a:outerShdw>
            <a:reflection blurRad="6350" stA="52000" endA="300" endPos="35000" dir="5400000" sy="-100000" algn="bl" rotWithShape="0"/>
            <a:softEdge rad="965200"/>
          </a:effectLst>
          <a:scene3d>
            <a:camera prst="orthographicFront">
              <a:rot lat="1792452" lon="348000" rev="172839"/>
            </a:camera>
            <a:lightRig rig="chilly" dir="t"/>
          </a:scene3d>
          <a:sp3d prstMaterial="metal">
            <a:bevelT/>
          </a:sp3d>
        </p:spPr>
      </p:pic>
      <p:pic>
        <p:nvPicPr>
          <p:cNvPr id="30" name="Picture 29" descr="a1.png"/>
          <p:cNvPicPr>
            <a:picLocks noChangeAspect="1"/>
          </p:cNvPicPr>
          <p:nvPr/>
        </p:nvPicPr>
        <p:blipFill rotWithShape="1">
          <a:blip r:embed="rId7" cstate="print">
            <a:alphaModFix/>
            <a:extLst>
              <a:ext uri="{28A0092B-C50C-407E-A947-70E740481C1C}">
                <a14:useLocalDpi xmlns:a14="http://schemas.microsoft.com/office/drawing/2010/main" val="0"/>
              </a:ext>
            </a:extLst>
          </a:blip>
          <a:srcRect l="62935" t="24772" r="10491" b="5518"/>
          <a:stretch/>
        </p:blipFill>
        <p:spPr>
          <a:xfrm>
            <a:off x="7013847" y="439403"/>
            <a:ext cx="817943" cy="861951"/>
          </a:xfrm>
          <a:prstGeom prst="roundRect">
            <a:avLst>
              <a:gd name="adj" fmla="val 50000"/>
            </a:avLst>
          </a:prstGeom>
          <a:noFill/>
          <a:ln>
            <a:noFill/>
          </a:ln>
          <a:effectLst>
            <a:outerShdw blurRad="50800" dist="38100" dir="5400000" algn="t" rotWithShape="0">
              <a:prstClr val="black">
                <a:alpha val="40000"/>
              </a:prstClr>
            </a:outerShdw>
            <a:reflection blurRad="6350" stA="50000" endA="300" endPos="90000" dist="50800" dir="5400000" sy="-100000" algn="bl" rotWithShape="0"/>
          </a:effectLst>
          <a:scene3d>
            <a:camera prst="orthographicFront"/>
            <a:lightRig rig="chilly" dir="t">
              <a:rot lat="0" lon="0" rev="10200000"/>
            </a:lightRig>
          </a:scene3d>
          <a:sp3d prstMaterial="metal">
            <a:bevelT w="508000" h="660400"/>
          </a:sp3d>
        </p:spPr>
      </p:pic>
      <p:sp>
        <p:nvSpPr>
          <p:cNvPr id="29" name="Title 1"/>
          <p:cNvSpPr txBox="1">
            <a:spLocks/>
          </p:cNvSpPr>
          <p:nvPr/>
        </p:nvSpPr>
        <p:spPr>
          <a:xfrm>
            <a:off x="5553995" y="1400072"/>
            <a:ext cx="3737319" cy="358670"/>
          </a:xfrm>
          <a:prstGeom prst="rect">
            <a:avLst/>
          </a:prstGeom>
        </p:spPr>
        <p:txBody>
          <a:bodyPr vert="horz" lIns="91431" tIns="45715" rIns="91431" bIns="45715" rtlCol="0" anchor="ctr">
            <a:noAutofit/>
            <a:scene3d>
              <a:camera prst="orthographicFront">
                <a:rot lat="20999973" lon="21599996" rev="0"/>
              </a:camera>
              <a:lightRig rig="threePt" dir="t">
                <a:rot lat="0" lon="0" rev="5400000"/>
              </a:lightRig>
            </a:scene3d>
            <a:sp3d extrusionH="44450" prstMaterial="dkEdge">
              <a:bevelT w="260350" h="38100"/>
            </a:sp3d>
          </a:bodyPr>
          <a:lstStyle>
            <a:lvl1pPr algn="ctr" defTabSz="457200" rtl="0" eaLnBrk="1" latinLnBrk="0" hangingPunct="1">
              <a:spcBef>
                <a:spcPct val="0"/>
              </a:spcBef>
              <a:buNone/>
              <a:defRPr sz="3200" kern="1200">
                <a:solidFill>
                  <a:srgbClr val="FFFFFF"/>
                </a:solidFill>
                <a:latin typeface="+mj-lt"/>
                <a:ea typeface="+mj-ea"/>
                <a:cs typeface="+mj-cs"/>
              </a:defRPr>
            </a:lvl1pPr>
          </a:lstStyle>
          <a:p>
            <a:pPr>
              <a:spcBef>
                <a:spcPts val="0"/>
              </a:spcBef>
            </a:pPr>
            <a:r>
              <a:rPr lang="en-US" sz="28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N</a:t>
            </a:r>
            <a:r>
              <a:rPr lang="en-US" sz="16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ational</a:t>
            </a:r>
            <a:r>
              <a:rPr lang="en-US" sz="28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 S</a:t>
            </a:r>
            <a:r>
              <a:rPr lang="en-US" sz="14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patial  </a:t>
            </a:r>
            <a:r>
              <a:rPr lang="en-US" sz="28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D</a:t>
            </a:r>
            <a:r>
              <a:rPr lang="en-US" sz="14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ata</a:t>
            </a:r>
            <a:r>
              <a:rPr lang="en-US" sz="28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 </a:t>
            </a:r>
            <a:r>
              <a:rPr lang="en-US" sz="28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I</a:t>
            </a:r>
            <a:r>
              <a:rPr lang="en-US" sz="14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nfrastructure</a:t>
            </a:r>
            <a:r>
              <a:rPr lang="en-US" sz="28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Times New Roman"/>
                <a:cs typeface="Times New Roman"/>
              </a:rPr>
              <a:t/>
            </a:r>
            <a:br>
              <a:rPr lang="en-US" sz="28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Times New Roman"/>
                <a:cs typeface="Times New Roman"/>
              </a:rPr>
            </a:br>
            <a:endParaRPr lang="en-US" sz="1400"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Arial"/>
              <a:cs typeface="Arial"/>
            </a:endParaRPr>
          </a:p>
        </p:txBody>
      </p:sp>
      <p:sp>
        <p:nvSpPr>
          <p:cNvPr id="11" name="Rectangle 10"/>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sp>
        <p:nvSpPr>
          <p:cNvPr id="12" name="TextBox 11"/>
          <p:cNvSpPr txBox="1"/>
          <p:nvPr/>
        </p:nvSpPr>
        <p:spPr>
          <a:xfrm>
            <a:off x="6048938" y="30304"/>
            <a:ext cx="2398670" cy="300082"/>
          </a:xfrm>
          <a:prstGeom prst="rect">
            <a:avLst/>
          </a:prstGeom>
          <a:noFill/>
        </p:spPr>
        <p:txBody>
          <a:bodyPr wrap="none" rtlCol="0">
            <a:spAutoFit/>
          </a:bodyPr>
          <a:lstStyle/>
          <a:p>
            <a:r>
              <a:rPr lang="en-US" sz="1350" dirty="0" smtClean="0">
                <a:solidFill>
                  <a:schemeClr val="bg1"/>
                </a:solidFill>
              </a:rPr>
              <a:t>Linking Geographic Information</a:t>
            </a:r>
            <a:endParaRPr lang="en-US" sz="1350" dirty="0">
              <a:solidFill>
                <a:schemeClr val="bg1"/>
              </a:solidFill>
            </a:endParaRPr>
          </a:p>
        </p:txBody>
      </p:sp>
      <p:pic>
        <p:nvPicPr>
          <p:cNvPr id="13" name="Picture 12" descr="fgdc-new-logo-final-dkbg.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pic>
        <p:nvPicPr>
          <p:cNvPr id="18" name="Picture 17" descr="Image of large USGS Identifier"/>
          <p:cNvPicPr>
            <a:picLocks noChangeAspect="1" noChangeArrowheads="1"/>
          </p:cNvPicPr>
          <p:nvPr/>
        </p:nvPicPr>
        <p:blipFill>
          <a:blip r:embed="rId9" cstate="print">
            <a:lum bright="100000"/>
            <a:extLst>
              <a:ext uri="{28A0092B-C50C-407E-A947-70E740481C1C}">
                <a14:useLocalDpi xmlns:a14="http://schemas.microsoft.com/office/drawing/2010/main" val="0"/>
              </a:ext>
            </a:extLst>
          </a:blip>
          <a:srcRect/>
          <a:stretch>
            <a:fillRect/>
          </a:stretch>
        </p:blipFill>
        <p:spPr bwMode="black">
          <a:xfrm>
            <a:off x="45928" y="4777842"/>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entagon 5"/>
          <p:cNvSpPr/>
          <p:nvPr/>
        </p:nvSpPr>
        <p:spPr>
          <a:xfrm>
            <a:off x="571456" y="2236764"/>
            <a:ext cx="479717" cy="265578"/>
          </a:xfrm>
          <a:prstGeom prst="homePlate">
            <a:avLst>
              <a:gd name="adj" fmla="val 36299"/>
            </a:avLst>
          </a:prstGeom>
          <a:solidFill>
            <a:schemeClr val="accent2">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1990</a:t>
            </a:r>
            <a:endParaRPr lang="en-US" sz="700" dirty="0"/>
          </a:p>
        </p:txBody>
      </p:sp>
    </p:spTree>
    <p:extLst>
      <p:ext uri="{BB962C8B-B14F-4D97-AF65-F5344CB8AC3E}">
        <p14:creationId xmlns:p14="http://schemas.microsoft.com/office/powerpoint/2010/main" val="12513925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p:cNvPicPr>
          <p:nvPr/>
        </p:nvPicPr>
        <p:blipFill>
          <a:blip r:embed="rId3">
            <a:extLst>
              <a:ext uri="{28A0092B-C50C-407E-A947-70E740481C1C}">
                <a14:useLocalDpi xmlns:a14="http://schemas.microsoft.com/office/drawing/2010/main"/>
              </a:ext>
            </a:extLst>
          </a:blip>
          <a:stretch>
            <a:fillRect/>
          </a:stretch>
        </p:blipFill>
        <p:spPr>
          <a:xfrm>
            <a:off x="0" y="-10564"/>
            <a:ext cx="9143999" cy="5154064"/>
          </a:xfrm>
          <a:prstGeom prst="rect">
            <a:avLst/>
          </a:prstGeom>
        </p:spPr>
      </p:pic>
      <p:sp>
        <p:nvSpPr>
          <p:cNvPr id="2" name="Slide Number Placeholder 1"/>
          <p:cNvSpPr>
            <a:spLocks noGrp="1"/>
          </p:cNvSpPr>
          <p:nvPr>
            <p:ph type="sldNum" sz="quarter" idx="12"/>
          </p:nvPr>
        </p:nvSpPr>
        <p:spPr>
          <a:xfrm>
            <a:off x="6896980" y="4769535"/>
            <a:ext cx="2057400" cy="273844"/>
          </a:xfrm>
        </p:spPr>
        <p:txBody>
          <a:bodyPr/>
          <a:lstStyle/>
          <a:p>
            <a:fld id="{C1143F85-D312-184F-9C08-8081E9346C9F}" type="slidenum">
              <a:rPr lang="en-US" smtClean="0">
                <a:solidFill>
                  <a:schemeClr val="bg1"/>
                </a:solidFill>
              </a:rPr>
              <a:t>6</a:t>
            </a:fld>
            <a:endParaRPr lang="en-US" dirty="0">
              <a:solidFill>
                <a:schemeClr val="bg1"/>
              </a:solidFill>
            </a:endParaRPr>
          </a:p>
        </p:txBody>
      </p:sp>
      <p:sp>
        <p:nvSpPr>
          <p:cNvPr id="29" name="Rounded Rectangle 28"/>
          <p:cNvSpPr/>
          <p:nvPr/>
        </p:nvSpPr>
        <p:spPr>
          <a:xfrm>
            <a:off x="73178" y="3714569"/>
            <a:ext cx="8724458" cy="1013674"/>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a:solidFill>
                  <a:schemeClr val="bg1"/>
                </a:solidFill>
                <a:effectLst>
                  <a:innerShdw blurRad="63500" dist="50800" dir="16200000">
                    <a:prstClr val="black">
                      <a:alpha val="40000"/>
                    </a:prstClr>
                  </a:innerShdw>
                </a:effectLst>
                <a:ea typeface="Arial" charset="0"/>
                <a:cs typeface="Arial" charset="0"/>
              </a:rPr>
              <a:t>The NSDI Provides a framework of polices, standards, procedures, data and technology to support the effective coordination and sharing of spatial information among a community of stakeholders.</a:t>
            </a:r>
          </a:p>
        </p:txBody>
      </p:sp>
      <p:grpSp>
        <p:nvGrpSpPr>
          <p:cNvPr id="5" name="Group 4"/>
          <p:cNvGrpSpPr/>
          <p:nvPr/>
        </p:nvGrpSpPr>
        <p:grpSpPr>
          <a:xfrm>
            <a:off x="318929" y="401205"/>
            <a:ext cx="4738650" cy="3170896"/>
            <a:chOff x="388333" y="2604645"/>
            <a:chExt cx="2712124" cy="1365918"/>
          </a:xfrm>
        </p:grpSpPr>
        <p:sp>
          <p:nvSpPr>
            <p:cNvPr id="6" name="Rectangle 5"/>
            <p:cNvSpPr/>
            <p:nvPr/>
          </p:nvSpPr>
          <p:spPr>
            <a:xfrm flipH="1">
              <a:off x="1361201" y="3407348"/>
              <a:ext cx="1348568" cy="156224"/>
            </a:xfrm>
            <a:prstGeom prst="rect">
              <a:avLst/>
            </a:prstGeom>
            <a:gradFill flip="none" rotWithShape="1">
              <a:gsLst>
                <a:gs pos="91000">
                  <a:srgbClr val="2D6FAA">
                    <a:alpha val="80000"/>
                  </a:srgbClr>
                </a:gs>
                <a:gs pos="40000">
                  <a:srgbClr val="51BAD6">
                    <a:alpha val="80000"/>
                  </a:srgbClr>
                </a:gs>
                <a:gs pos="17000">
                  <a:srgbClr val="76CAE0">
                    <a:alpha val="80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31" tIns="45715" rIns="91431" bIns="45715" rtlCol="0" anchor="ctr"/>
            <a:lstStyle/>
            <a:p>
              <a:pPr algn="ctr"/>
              <a:endParaRPr lang="en-US" sz="1100" dirty="0"/>
            </a:p>
          </p:txBody>
        </p:sp>
        <p:sp>
          <p:nvSpPr>
            <p:cNvPr id="7" name="Rectangle 6"/>
            <p:cNvSpPr/>
            <p:nvPr/>
          </p:nvSpPr>
          <p:spPr>
            <a:xfrm>
              <a:off x="388333" y="3487777"/>
              <a:ext cx="2712124" cy="482786"/>
            </a:xfrm>
            <a:prstGeom prst="rect">
              <a:avLst/>
            </a:prstGeom>
            <a:solidFill>
              <a:schemeClr val="bg1">
                <a:lumMod val="85000"/>
              </a:schemeClr>
            </a:solidFill>
            <a:ln>
              <a:noFill/>
            </a:ln>
            <a:effectLst>
              <a:outerShdw blurRad="254000" dist="127000" dir="5400000" algn="t" rotWithShape="0">
                <a:prstClr val="black">
                  <a:alpha val="40000"/>
                </a:prstClr>
              </a:outerShdw>
            </a:effectLst>
            <a:scene3d>
              <a:camera prst="perspectiveRelaxed"/>
              <a:lightRig rig="soft" dir="t">
                <a:rot lat="0" lon="0" rev="2400000"/>
              </a:lightRig>
            </a:scene3d>
            <a:sp3d extrusionH="190500" prstMaterial="metal">
              <a:extrusionClr>
                <a:schemeClr val="bg1">
                  <a:lumMod val="95000"/>
                </a:schemeClr>
              </a:extrusionClr>
            </a:sp3d>
          </p:spPr>
          <p:style>
            <a:lnRef idx="1">
              <a:schemeClr val="dk1"/>
            </a:lnRef>
            <a:fillRef idx="2">
              <a:schemeClr val="dk1"/>
            </a:fillRef>
            <a:effectRef idx="1">
              <a:schemeClr val="dk1"/>
            </a:effectRef>
            <a:fontRef idx="minor">
              <a:schemeClr val="dk1"/>
            </a:fontRef>
          </p:style>
          <p:txBody>
            <a:bodyPr lIns="91431" tIns="45715" rIns="91431" bIns="45715" anchor="ctr"/>
            <a:lstStyle/>
            <a:p>
              <a:pPr algn="ctr">
                <a:defRPr/>
              </a:pPr>
              <a:endParaRPr lang="en-US" sz="1100" dirty="0">
                <a:solidFill>
                  <a:prstClr val="black"/>
                </a:solidFill>
              </a:endParaRPr>
            </a:p>
          </p:txBody>
        </p:sp>
        <p:sp>
          <p:nvSpPr>
            <p:cNvPr id="8" name="Rectangle 7"/>
            <p:cNvSpPr/>
            <p:nvPr/>
          </p:nvSpPr>
          <p:spPr>
            <a:xfrm>
              <a:off x="1516902" y="3257548"/>
              <a:ext cx="1348843" cy="151173"/>
            </a:xfrm>
            <a:prstGeom prst="rect">
              <a:avLst/>
            </a:prstGeom>
            <a:gradFill flip="none" rotWithShape="1">
              <a:gsLst>
                <a:gs pos="91000">
                  <a:srgbClr val="2D6FAA">
                    <a:alpha val="80000"/>
                  </a:srgbClr>
                </a:gs>
                <a:gs pos="40000">
                  <a:srgbClr val="51BAD6">
                    <a:alpha val="80000"/>
                  </a:srgbClr>
                </a:gs>
                <a:gs pos="17000">
                  <a:srgbClr val="76CAE0">
                    <a:alpha val="80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31" tIns="45715" rIns="91431" bIns="45715" rtlCol="0" anchor="ctr"/>
            <a:lstStyle/>
            <a:p>
              <a:pPr algn="ctr"/>
              <a:endParaRPr lang="en-US" sz="1100" dirty="0"/>
            </a:p>
          </p:txBody>
        </p:sp>
        <p:sp>
          <p:nvSpPr>
            <p:cNvPr id="9" name="Rectangle 8"/>
            <p:cNvSpPr/>
            <p:nvPr/>
          </p:nvSpPr>
          <p:spPr>
            <a:xfrm flipV="1">
              <a:off x="1759991" y="3099007"/>
              <a:ext cx="1333521" cy="161267"/>
            </a:xfrm>
            <a:prstGeom prst="rect">
              <a:avLst/>
            </a:prstGeom>
            <a:gradFill flip="none" rotWithShape="1">
              <a:gsLst>
                <a:gs pos="0">
                  <a:schemeClr val="accent1">
                    <a:satMod val="103000"/>
                    <a:lumMod val="102000"/>
                    <a:tint val="94000"/>
                    <a:alpha val="71000"/>
                  </a:schemeClr>
                </a:gs>
                <a:gs pos="50000">
                  <a:schemeClr val="accent1">
                    <a:satMod val="110000"/>
                    <a:lumMod val="100000"/>
                    <a:shade val="100000"/>
                    <a:alpha val="71000"/>
                  </a:schemeClr>
                </a:gs>
                <a:gs pos="100000">
                  <a:schemeClr val="accent1">
                    <a:lumMod val="99000"/>
                    <a:satMod val="120000"/>
                    <a:shade val="78000"/>
                    <a:alpha val="71000"/>
                  </a:schemeClr>
                </a:gs>
              </a:gsLst>
              <a:lin ang="5400000" scaled="0"/>
              <a:tileRect/>
            </a:gradFill>
          </p:spPr>
          <p:style>
            <a:lnRef idx="0">
              <a:schemeClr val="accent1"/>
            </a:lnRef>
            <a:fillRef idx="3">
              <a:schemeClr val="accent1"/>
            </a:fillRef>
            <a:effectRef idx="3">
              <a:schemeClr val="accent1"/>
            </a:effectRef>
            <a:fontRef idx="minor">
              <a:schemeClr val="lt1"/>
            </a:fontRef>
          </p:style>
          <p:txBody>
            <a:bodyPr lIns="91431" tIns="45715" rIns="91431" bIns="45715" rtlCol="0" anchor="ctr"/>
            <a:lstStyle/>
            <a:p>
              <a:pPr algn="ctr"/>
              <a:endParaRPr lang="en-US" sz="1100"/>
            </a:p>
          </p:txBody>
        </p:sp>
        <p:sp>
          <p:nvSpPr>
            <p:cNvPr id="10" name="Rectangle 9"/>
            <p:cNvSpPr/>
            <p:nvPr/>
          </p:nvSpPr>
          <p:spPr>
            <a:xfrm>
              <a:off x="1211300" y="2649914"/>
              <a:ext cx="1486322" cy="151173"/>
            </a:xfrm>
            <a:prstGeom prst="rect">
              <a:avLst/>
            </a:prstGeom>
            <a:gradFill flip="none" rotWithShape="1">
              <a:gsLst>
                <a:gs pos="91000">
                  <a:srgbClr val="2D6FAA">
                    <a:alpha val="80000"/>
                  </a:srgbClr>
                </a:gs>
                <a:gs pos="40000">
                  <a:srgbClr val="51BAD6">
                    <a:alpha val="80000"/>
                  </a:srgbClr>
                </a:gs>
                <a:gs pos="17000">
                  <a:srgbClr val="76CAE0">
                    <a:alpha val="80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31" tIns="45715" rIns="91431" bIns="45715" rtlCol="0" anchor="ctr"/>
            <a:lstStyle/>
            <a:p>
              <a:pPr algn="ctr"/>
              <a:endParaRPr lang="en-US" sz="1100" dirty="0"/>
            </a:p>
          </p:txBody>
        </p:sp>
        <p:sp>
          <p:nvSpPr>
            <p:cNvPr id="11" name="Rectangle 10"/>
            <p:cNvSpPr/>
            <p:nvPr/>
          </p:nvSpPr>
          <p:spPr>
            <a:xfrm>
              <a:off x="1753046" y="2938720"/>
              <a:ext cx="1264067" cy="156224"/>
            </a:xfrm>
            <a:prstGeom prst="rect">
              <a:avLst/>
            </a:prstGeom>
            <a:gradFill flip="none" rotWithShape="1">
              <a:gsLst>
                <a:gs pos="91000">
                  <a:srgbClr val="2D6FAA">
                    <a:alpha val="80000"/>
                  </a:srgbClr>
                </a:gs>
                <a:gs pos="40000">
                  <a:srgbClr val="51BAD6">
                    <a:alpha val="80000"/>
                  </a:srgbClr>
                </a:gs>
                <a:gs pos="17000">
                  <a:srgbClr val="76CAE0">
                    <a:alpha val="80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31" tIns="45715" rIns="91431" bIns="45715" rtlCol="0" anchor="ctr"/>
            <a:lstStyle/>
            <a:p>
              <a:pPr algn="ctr"/>
              <a:endParaRPr lang="en-US" sz="1100" dirty="0"/>
            </a:p>
          </p:txBody>
        </p:sp>
        <p:sp>
          <p:nvSpPr>
            <p:cNvPr id="12" name="Rectangle 11"/>
            <p:cNvSpPr/>
            <p:nvPr/>
          </p:nvSpPr>
          <p:spPr>
            <a:xfrm flipV="1">
              <a:off x="1669701" y="2786070"/>
              <a:ext cx="1244809" cy="161267"/>
            </a:xfrm>
            <a:prstGeom prst="rect">
              <a:avLst/>
            </a:prstGeom>
            <a:gradFill flip="none" rotWithShape="1">
              <a:gsLst>
                <a:gs pos="0">
                  <a:schemeClr val="accent1">
                    <a:satMod val="103000"/>
                    <a:lumMod val="102000"/>
                    <a:tint val="94000"/>
                    <a:alpha val="71000"/>
                  </a:schemeClr>
                </a:gs>
                <a:gs pos="50000">
                  <a:schemeClr val="accent1">
                    <a:satMod val="110000"/>
                    <a:lumMod val="100000"/>
                    <a:shade val="100000"/>
                    <a:alpha val="71000"/>
                  </a:schemeClr>
                </a:gs>
                <a:gs pos="100000">
                  <a:schemeClr val="accent1">
                    <a:lumMod val="99000"/>
                    <a:satMod val="120000"/>
                    <a:shade val="78000"/>
                    <a:alpha val="71000"/>
                  </a:schemeClr>
                </a:gs>
              </a:gsLst>
              <a:lin ang="5400000" scaled="0"/>
              <a:tileRect/>
            </a:gradFill>
          </p:spPr>
          <p:style>
            <a:lnRef idx="0">
              <a:schemeClr val="accent1"/>
            </a:lnRef>
            <a:fillRef idx="3">
              <a:schemeClr val="accent1"/>
            </a:fillRef>
            <a:effectRef idx="3">
              <a:schemeClr val="accent1"/>
            </a:effectRef>
            <a:fontRef idx="minor">
              <a:schemeClr val="lt1"/>
            </a:fontRef>
          </p:style>
          <p:txBody>
            <a:bodyPr lIns="91431" tIns="45715" rIns="91431" bIns="45715" rtlCol="0" anchor="ctr"/>
            <a:lstStyle/>
            <a:p>
              <a:pPr algn="ctr"/>
              <a:endParaRPr lang="en-US" sz="1100"/>
            </a:p>
          </p:txBody>
        </p:sp>
        <p:pic>
          <p:nvPicPr>
            <p:cNvPr id="13" name="Picture 12" descr="a1.png"/>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568533" y="2604645"/>
              <a:ext cx="1313316" cy="1019864"/>
            </a:xfrm>
            <a:prstGeom prst="roundRect">
              <a:avLst>
                <a:gd name="adj" fmla="val 50000"/>
              </a:avLst>
            </a:prstGeom>
            <a:noFill/>
            <a:ln>
              <a:noFill/>
            </a:ln>
            <a:effectLst>
              <a:outerShdw blurRad="50800" dist="38100" dir="5400000" algn="t" rotWithShape="0">
                <a:prstClr val="black">
                  <a:alpha val="40000"/>
                </a:prstClr>
              </a:outerShdw>
              <a:reflection blurRad="6350" stA="50000" endA="300" endPos="90000" dist="50800" dir="5400000" sy="-100000" algn="bl" rotWithShape="0"/>
            </a:effectLst>
            <a:scene3d>
              <a:camera prst="orthographicFront"/>
              <a:lightRig rig="chilly" dir="t">
                <a:rot lat="0" lon="0" rev="10200000"/>
              </a:lightRig>
            </a:scene3d>
            <a:sp3d prstMaterial="metal">
              <a:bevelT w="1162050" h="1720850"/>
            </a:sp3d>
          </p:spPr>
        </p:pic>
        <p:sp>
          <p:nvSpPr>
            <p:cNvPr id="14" name="Rectangle 13"/>
            <p:cNvSpPr/>
            <p:nvPr/>
          </p:nvSpPr>
          <p:spPr>
            <a:xfrm>
              <a:off x="2066368" y="2940230"/>
              <a:ext cx="652491" cy="159092"/>
            </a:xfrm>
            <a:prstGeom prst="rect">
              <a:avLst/>
            </a:prstGeom>
          </p:spPr>
          <p:txBody>
            <a:bodyPr wrap="none" lIns="91431" tIns="45715" rIns="91431" bIns="45715">
              <a:spAutoFit/>
            </a:bodyPr>
            <a:lstStyle/>
            <a:p>
              <a:r>
                <a:rPr lang="en-US" b="1" dirty="0">
                  <a:solidFill>
                    <a:schemeClr val="bg1"/>
                  </a:solidFill>
                  <a:effectLst>
                    <a:innerShdw blurRad="63500" dist="50800" dir="16200000">
                      <a:prstClr val="black">
                        <a:alpha val="50000"/>
                      </a:prstClr>
                    </a:innerShdw>
                  </a:effectLst>
                </a:rPr>
                <a:t>Standards</a:t>
              </a:r>
              <a:endParaRPr lang="en-US" b="1" dirty="0">
                <a:effectLst>
                  <a:innerShdw blurRad="63500" dist="50800" dir="16200000">
                    <a:prstClr val="black">
                      <a:alpha val="50000"/>
                    </a:prstClr>
                  </a:innerShdw>
                </a:effectLst>
              </a:endParaRPr>
            </a:p>
          </p:txBody>
        </p:sp>
        <p:sp>
          <p:nvSpPr>
            <p:cNvPr id="15" name="Rectangle 14"/>
            <p:cNvSpPr/>
            <p:nvPr/>
          </p:nvSpPr>
          <p:spPr>
            <a:xfrm>
              <a:off x="1894116" y="2797229"/>
              <a:ext cx="514577" cy="159092"/>
            </a:xfrm>
            <a:prstGeom prst="rect">
              <a:avLst/>
            </a:prstGeom>
          </p:spPr>
          <p:txBody>
            <a:bodyPr wrap="none" lIns="91431" tIns="45715" rIns="91431" bIns="45715">
              <a:spAutoFit/>
            </a:bodyPr>
            <a:lstStyle/>
            <a:p>
              <a:r>
                <a:rPr lang="en-US" b="1" dirty="0">
                  <a:solidFill>
                    <a:schemeClr val="bg1"/>
                  </a:solidFill>
                  <a:effectLst>
                    <a:innerShdw blurRad="63500" dist="50800" dir="16200000">
                      <a:prstClr val="black">
                        <a:alpha val="50000"/>
                      </a:prstClr>
                    </a:innerShdw>
                  </a:effectLst>
                </a:rPr>
                <a:t>Policies</a:t>
              </a:r>
              <a:endParaRPr lang="en-US" b="1" dirty="0">
                <a:effectLst>
                  <a:innerShdw blurRad="63500" dist="50800" dir="16200000">
                    <a:prstClr val="black">
                      <a:alpha val="50000"/>
                    </a:prstClr>
                  </a:innerShdw>
                </a:effectLst>
              </a:endParaRPr>
            </a:p>
          </p:txBody>
        </p:sp>
        <p:sp>
          <p:nvSpPr>
            <p:cNvPr id="16" name="Rectangle 15"/>
            <p:cNvSpPr/>
            <p:nvPr/>
          </p:nvSpPr>
          <p:spPr>
            <a:xfrm>
              <a:off x="2114947" y="3253169"/>
              <a:ext cx="362975" cy="159092"/>
            </a:xfrm>
            <a:prstGeom prst="rect">
              <a:avLst/>
            </a:prstGeom>
          </p:spPr>
          <p:txBody>
            <a:bodyPr wrap="none" lIns="91431" tIns="45715" rIns="91431" bIns="45715">
              <a:spAutoFit/>
            </a:bodyPr>
            <a:lstStyle/>
            <a:p>
              <a:r>
                <a:rPr lang="en-US" b="1" dirty="0">
                  <a:solidFill>
                    <a:schemeClr val="bg1"/>
                  </a:solidFill>
                  <a:effectLst>
                    <a:innerShdw blurRad="63500" dist="50800" dir="16200000">
                      <a:prstClr val="black">
                        <a:alpha val="50000"/>
                      </a:prstClr>
                    </a:innerShdw>
                  </a:effectLst>
                </a:rPr>
                <a:t>Data</a:t>
              </a:r>
              <a:endParaRPr lang="en-US" b="1" dirty="0">
                <a:effectLst>
                  <a:innerShdw blurRad="63500" dist="50800" dir="16200000">
                    <a:prstClr val="black">
                      <a:alpha val="50000"/>
                    </a:prstClr>
                  </a:innerShdw>
                </a:effectLst>
              </a:endParaRPr>
            </a:p>
          </p:txBody>
        </p:sp>
        <p:sp>
          <p:nvSpPr>
            <p:cNvPr id="17" name="Rectangle 16"/>
            <p:cNvSpPr/>
            <p:nvPr/>
          </p:nvSpPr>
          <p:spPr>
            <a:xfrm>
              <a:off x="2162246" y="3114293"/>
              <a:ext cx="718254" cy="159092"/>
            </a:xfrm>
            <a:prstGeom prst="rect">
              <a:avLst/>
            </a:prstGeom>
          </p:spPr>
          <p:txBody>
            <a:bodyPr wrap="none" lIns="91431" tIns="45715" rIns="91431" bIns="45715">
              <a:spAutoFit/>
            </a:bodyPr>
            <a:lstStyle/>
            <a:p>
              <a:r>
                <a:rPr lang="en-US" b="1" dirty="0">
                  <a:solidFill>
                    <a:schemeClr val="bg1"/>
                  </a:solidFill>
                  <a:effectLst>
                    <a:innerShdw blurRad="63500" dist="50800" dir="16200000">
                      <a:prstClr val="black">
                        <a:alpha val="50000"/>
                      </a:prstClr>
                    </a:innerShdw>
                  </a:effectLst>
                </a:rPr>
                <a:t>Procedures</a:t>
              </a:r>
              <a:endParaRPr lang="en-US" b="1" dirty="0">
                <a:effectLst>
                  <a:innerShdw blurRad="63500" dist="50800" dir="16200000">
                    <a:prstClr val="black">
                      <a:alpha val="50000"/>
                    </a:prstClr>
                  </a:innerShdw>
                </a:effectLst>
              </a:endParaRPr>
            </a:p>
          </p:txBody>
        </p:sp>
        <p:sp>
          <p:nvSpPr>
            <p:cNvPr id="18" name="Rectangle 17"/>
            <p:cNvSpPr/>
            <p:nvPr/>
          </p:nvSpPr>
          <p:spPr>
            <a:xfrm>
              <a:off x="1866109" y="3393743"/>
              <a:ext cx="720016" cy="159092"/>
            </a:xfrm>
            <a:prstGeom prst="rect">
              <a:avLst/>
            </a:prstGeom>
          </p:spPr>
          <p:txBody>
            <a:bodyPr wrap="none" lIns="91431" tIns="45715" rIns="91431" bIns="45715">
              <a:spAutoFit/>
            </a:bodyPr>
            <a:lstStyle/>
            <a:p>
              <a:r>
                <a:rPr lang="en-US" b="1" dirty="0">
                  <a:solidFill>
                    <a:schemeClr val="bg1"/>
                  </a:solidFill>
                  <a:effectLst>
                    <a:innerShdw blurRad="63500" dist="50800" dir="16200000">
                      <a:prstClr val="black">
                        <a:alpha val="50000"/>
                      </a:prstClr>
                    </a:innerShdw>
                  </a:effectLst>
                </a:rPr>
                <a:t>Technology</a:t>
              </a:r>
              <a:endParaRPr lang="en-US" b="1" dirty="0">
                <a:effectLst>
                  <a:innerShdw blurRad="63500" dist="50800" dir="16200000">
                    <a:prstClr val="black">
                      <a:alpha val="50000"/>
                    </a:prstClr>
                  </a:innerShdw>
                </a:effectLst>
              </a:endParaRPr>
            </a:p>
          </p:txBody>
        </p:sp>
        <p:sp>
          <p:nvSpPr>
            <p:cNvPr id="19" name="Title 1"/>
            <p:cNvSpPr txBox="1">
              <a:spLocks/>
            </p:cNvSpPr>
            <p:nvPr/>
          </p:nvSpPr>
          <p:spPr>
            <a:xfrm>
              <a:off x="440360" y="3702400"/>
              <a:ext cx="2632315" cy="194873"/>
            </a:xfrm>
            <a:prstGeom prst="rect">
              <a:avLst/>
            </a:prstGeom>
          </p:spPr>
          <p:txBody>
            <a:bodyPr vert="horz" lIns="91431" tIns="45715" rIns="91431" bIns="45715" rtlCol="0" anchor="ctr">
              <a:noAutofit/>
              <a:scene3d>
                <a:camera prst="orthographicFront">
                  <a:rot lat="20999973" lon="21599996" rev="0"/>
                </a:camera>
                <a:lightRig rig="threePt" dir="t">
                  <a:rot lat="0" lon="0" rev="5400000"/>
                </a:lightRig>
              </a:scene3d>
              <a:sp3d extrusionH="44450" prstMaterial="dkEdge">
                <a:bevelT w="260350" h="38100"/>
              </a:sp3d>
            </a:bodyPr>
            <a:lstStyle>
              <a:lvl1pPr algn="ctr" defTabSz="457200" rtl="0" eaLnBrk="1" latinLnBrk="0" hangingPunct="1">
                <a:spcBef>
                  <a:spcPct val="0"/>
                </a:spcBef>
                <a:buNone/>
                <a:defRPr sz="3200" kern="1200">
                  <a:solidFill>
                    <a:srgbClr val="FFFFFF"/>
                  </a:solidFill>
                  <a:latin typeface="+mj-lt"/>
                  <a:ea typeface="+mj-ea"/>
                  <a:cs typeface="+mj-cs"/>
                </a:defRPr>
              </a:lvl1pPr>
            </a:lstStyle>
            <a:p>
              <a:pPr>
                <a:spcBef>
                  <a:spcPts val="0"/>
                </a:spcBef>
              </a:pPr>
              <a:r>
                <a:rPr lang="en-US" sz="36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N</a:t>
              </a:r>
              <a:r>
                <a:rPr lang="en-US" sz="20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ational</a:t>
              </a:r>
              <a:r>
                <a:rPr lang="en-US" sz="36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 S</a:t>
              </a:r>
              <a:r>
                <a:rPr lang="en-US" sz="18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patial  </a:t>
              </a:r>
              <a:r>
                <a:rPr lang="en-US" sz="36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D</a:t>
              </a:r>
              <a:r>
                <a:rPr lang="en-US" sz="18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ata</a:t>
              </a:r>
              <a:r>
                <a:rPr lang="en-US" sz="36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 </a:t>
              </a:r>
              <a:r>
                <a:rPr lang="en-US" sz="36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I</a:t>
              </a:r>
              <a:r>
                <a:rPr lang="en-US" sz="18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nfrastructure</a:t>
              </a:r>
              <a:r>
                <a:rPr lang="en-US" sz="36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Times New Roman"/>
                  <a:cs typeface="Times New Roman"/>
                </a:rPr>
                <a:t/>
              </a:r>
              <a:br>
                <a:rPr lang="en-US" sz="36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Times New Roman"/>
                  <a:cs typeface="Times New Roman"/>
                </a:rPr>
              </a:br>
              <a:endParaRPr lang="en-US" sz="1800"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Arial"/>
                <a:cs typeface="Arial"/>
              </a:endParaRPr>
            </a:p>
          </p:txBody>
        </p:sp>
        <p:sp>
          <p:nvSpPr>
            <p:cNvPr id="20" name="Rectangle 19"/>
            <p:cNvSpPr/>
            <p:nvPr/>
          </p:nvSpPr>
          <p:spPr>
            <a:xfrm>
              <a:off x="1764091" y="2643107"/>
              <a:ext cx="791027" cy="159092"/>
            </a:xfrm>
            <a:prstGeom prst="rect">
              <a:avLst/>
            </a:prstGeom>
          </p:spPr>
          <p:txBody>
            <a:bodyPr wrap="none" lIns="91431" tIns="45715" rIns="91431" bIns="45715">
              <a:spAutoFit/>
            </a:bodyPr>
            <a:lstStyle/>
            <a:p>
              <a:r>
                <a:rPr lang="en-US" b="1" dirty="0">
                  <a:solidFill>
                    <a:schemeClr val="bg1"/>
                  </a:solidFill>
                  <a:effectLst>
                    <a:innerShdw blurRad="63500" dist="50800" dir="16200000">
                      <a:prstClr val="black">
                        <a:alpha val="50000"/>
                      </a:prstClr>
                    </a:innerShdw>
                  </a:effectLst>
                </a:rPr>
                <a:t>Partnerships</a:t>
              </a:r>
              <a:endParaRPr lang="en-US" b="1" dirty="0">
                <a:effectLst>
                  <a:innerShdw blurRad="63500" dist="50800" dir="16200000">
                    <a:prstClr val="black">
                      <a:alpha val="50000"/>
                    </a:prstClr>
                  </a:innerShdw>
                </a:effectLst>
              </a:endParaRPr>
            </a:p>
          </p:txBody>
        </p:sp>
      </p:grpSp>
      <p:cxnSp>
        <p:nvCxnSpPr>
          <p:cNvPr id="49" name="Elbow Connector 48"/>
          <p:cNvCxnSpPr>
            <a:stCxn id="10" idx="3"/>
            <a:endCxn id="6" idx="1"/>
          </p:cNvCxnSpPr>
          <p:nvPr/>
        </p:nvCxnSpPr>
        <p:spPr>
          <a:xfrm>
            <a:off x="4353742" y="681764"/>
            <a:ext cx="21223" cy="1764200"/>
          </a:xfrm>
          <a:prstGeom prst="bentConnector3">
            <a:avLst>
              <a:gd name="adj1" fmla="val 7444089"/>
            </a:avLst>
          </a:prstGeom>
          <a:ln w="73025">
            <a:prstDash val="lgDashDot"/>
            <a:headEnd type="triangle"/>
            <a:tailEnd type="triangle"/>
          </a:ln>
          <a:effectLst>
            <a:outerShdw blurRad="50800" dist="762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5367837" y="1218003"/>
            <a:ext cx="3586543" cy="738780"/>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smtClean="0">
                <a:solidFill>
                  <a:schemeClr val="bg1"/>
                </a:solidFill>
                <a:effectLst>
                  <a:innerShdw blurRad="63500" dist="50800" dir="16200000">
                    <a:prstClr val="black">
                      <a:alpha val="40000"/>
                    </a:prstClr>
                  </a:innerShdw>
                </a:effectLst>
                <a:ea typeface="Arial" charset="0"/>
                <a:cs typeface="Arial" charset="0"/>
              </a:rPr>
              <a:t>NSDI Framework for Linking Geographic Information</a:t>
            </a: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23" name="Rectangle 22"/>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sp>
        <p:nvSpPr>
          <p:cNvPr id="24" name="TextBox 23"/>
          <p:cNvSpPr txBox="1"/>
          <p:nvPr/>
        </p:nvSpPr>
        <p:spPr>
          <a:xfrm>
            <a:off x="5367837" y="47720"/>
            <a:ext cx="4380558" cy="300082"/>
          </a:xfrm>
          <a:prstGeom prst="rect">
            <a:avLst/>
          </a:prstGeom>
          <a:noFill/>
        </p:spPr>
        <p:txBody>
          <a:bodyPr wrap="none" rtlCol="0">
            <a:spAutoFit/>
          </a:bodyPr>
          <a:lstStyle/>
          <a:p>
            <a:r>
              <a:rPr lang="en-US" sz="1350" dirty="0" smtClean="0">
                <a:solidFill>
                  <a:schemeClr val="bg1"/>
                </a:solidFill>
              </a:rPr>
              <a:t>Advancing the Use of Geographic Information for the Nation</a:t>
            </a:r>
            <a:endParaRPr lang="en-US" sz="1350" dirty="0">
              <a:solidFill>
                <a:schemeClr val="bg1"/>
              </a:solidFill>
            </a:endParaRPr>
          </a:p>
        </p:txBody>
      </p:sp>
      <p:pic>
        <p:nvPicPr>
          <p:cNvPr id="25" name="Picture 24" descr="fgdc-new-logo-final-dkb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pic>
        <p:nvPicPr>
          <p:cNvPr id="30" name="Picture 29" descr="Image of large USGS Identifier"/>
          <p:cNvPicPr>
            <a:picLocks noChangeAspect="1" noChangeArrowheads="1"/>
          </p:cNvPicPr>
          <p:nvPr/>
        </p:nvPicPr>
        <p:blipFill>
          <a:blip r:embed="rId6" cstate="print">
            <a:lum bright="100000"/>
            <a:extLst>
              <a:ext uri="{28A0092B-C50C-407E-A947-70E740481C1C}">
                <a14:useLocalDpi xmlns:a14="http://schemas.microsoft.com/office/drawing/2010/main" val="0"/>
              </a:ext>
            </a:extLst>
          </a:blip>
          <a:srcRect/>
          <a:stretch>
            <a:fillRect/>
          </a:stretch>
        </p:blipFill>
        <p:spPr bwMode="black">
          <a:xfrm>
            <a:off x="45928" y="4777842"/>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1872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23" name="Picture 22" descr="fgdc-new-logo-final-dkb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pic>
        <p:nvPicPr>
          <p:cNvPr id="43" name="Picture 4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33" y="269104"/>
            <a:ext cx="9148433" cy="4874395"/>
          </a:xfrm>
          <a:prstGeom prst="rect">
            <a:avLst/>
          </a:prstGeom>
        </p:spPr>
      </p:pic>
      <p:sp>
        <p:nvSpPr>
          <p:cNvPr id="2" name="Slide Number Placeholder 1"/>
          <p:cNvSpPr>
            <a:spLocks noGrp="1"/>
          </p:cNvSpPr>
          <p:nvPr>
            <p:ph type="sldNum" sz="quarter" idx="12"/>
          </p:nvPr>
        </p:nvSpPr>
        <p:spPr>
          <a:xfrm>
            <a:off x="6943327" y="4831534"/>
            <a:ext cx="2057400" cy="273844"/>
          </a:xfrm>
        </p:spPr>
        <p:txBody>
          <a:bodyPr/>
          <a:lstStyle/>
          <a:p>
            <a:fld id="{C1143F85-D312-184F-9C08-8081E9346C9F}" type="slidenum">
              <a:rPr lang="en-US" smtClean="0">
                <a:solidFill>
                  <a:schemeClr val="bg1"/>
                </a:solidFill>
              </a:rPr>
              <a:t>7</a:t>
            </a:fld>
            <a:endParaRPr lang="en-US" dirty="0">
              <a:solidFill>
                <a:schemeClr val="bg1"/>
              </a:solidFill>
            </a:endParaRPr>
          </a:p>
        </p:txBody>
      </p:sp>
      <p:sp>
        <p:nvSpPr>
          <p:cNvPr id="34" name="Title 2"/>
          <p:cNvSpPr txBox="1">
            <a:spLocks/>
          </p:cNvSpPr>
          <p:nvPr/>
        </p:nvSpPr>
        <p:spPr>
          <a:xfrm>
            <a:off x="2235895" y="524484"/>
            <a:ext cx="4974740" cy="535688"/>
          </a:xfrm>
          <a:prstGeom prst="rect">
            <a:avLst/>
          </a:prstGeom>
          <a:effectLst>
            <a:outerShdw blurRad="50800" dist="38100" dir="2700000" algn="tl" rotWithShape="0">
              <a:schemeClr val="tx1">
                <a:alpha val="84000"/>
              </a:schemeClr>
            </a:outerShdw>
          </a:effectLst>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rgbClr val="002060"/>
                </a:solidFill>
                <a:latin typeface="Times New Roman" panose="02020603050405020304" pitchFamily="18" charset="0"/>
                <a:ea typeface="+mj-ea"/>
                <a:cs typeface="Times New Roman" panose="02020603050405020304" pitchFamily="18" charset="0"/>
              </a:defRPr>
            </a:lvl1pPr>
          </a:lstStyle>
          <a:p>
            <a:endParaRPr lang="en-US" dirty="0">
              <a:solidFill>
                <a:schemeClr val="bg1"/>
              </a:solidFill>
            </a:endParaRPr>
          </a:p>
        </p:txBody>
      </p:sp>
      <p:sp>
        <p:nvSpPr>
          <p:cNvPr id="44" name="Rounded Rectangle 43"/>
          <p:cNvSpPr/>
          <p:nvPr/>
        </p:nvSpPr>
        <p:spPr>
          <a:xfrm>
            <a:off x="-53279" y="965753"/>
            <a:ext cx="2137832"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smtClean="0">
                <a:solidFill>
                  <a:schemeClr val="bg1"/>
                </a:solidFill>
                <a:effectLst>
                  <a:innerShdw blurRad="63500" dist="50800" dir="16200000">
                    <a:prstClr val="black">
                      <a:alpha val="40000"/>
                    </a:prstClr>
                  </a:innerShdw>
                </a:effectLst>
                <a:ea typeface="Arial" charset="0"/>
                <a:cs typeface="Arial" charset="0"/>
              </a:rPr>
              <a:t>Federal</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sp>
        <p:nvSpPr>
          <p:cNvPr id="45" name="Rounded Rectangle 44"/>
          <p:cNvSpPr/>
          <p:nvPr/>
        </p:nvSpPr>
        <p:spPr>
          <a:xfrm>
            <a:off x="-65077" y="1548276"/>
            <a:ext cx="2137832"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smtClean="0">
                <a:solidFill>
                  <a:schemeClr val="bg1"/>
                </a:solidFill>
                <a:effectLst>
                  <a:innerShdw blurRad="63500" dist="50800" dir="16200000">
                    <a:prstClr val="black">
                      <a:alpha val="40000"/>
                    </a:prstClr>
                  </a:innerShdw>
                </a:effectLst>
                <a:ea typeface="Arial" charset="0"/>
                <a:cs typeface="Arial" charset="0"/>
              </a:rPr>
              <a:t>State &amp; Local</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sp>
        <p:nvSpPr>
          <p:cNvPr id="47" name="Rounded Rectangle 46"/>
          <p:cNvSpPr/>
          <p:nvPr/>
        </p:nvSpPr>
        <p:spPr>
          <a:xfrm>
            <a:off x="-63883" y="2075585"/>
            <a:ext cx="2173435"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smtClean="0">
                <a:solidFill>
                  <a:schemeClr val="bg1"/>
                </a:solidFill>
                <a:effectLst>
                  <a:innerShdw blurRad="63500" dist="50800" dir="16200000">
                    <a:prstClr val="black">
                      <a:alpha val="40000"/>
                    </a:prstClr>
                  </a:innerShdw>
                </a:effectLst>
                <a:ea typeface="Arial" charset="0"/>
                <a:cs typeface="Arial" charset="0"/>
              </a:rPr>
              <a:t>Tribal</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sp>
        <p:nvSpPr>
          <p:cNvPr id="52" name="Rounded Rectangle 51"/>
          <p:cNvSpPr/>
          <p:nvPr/>
        </p:nvSpPr>
        <p:spPr>
          <a:xfrm>
            <a:off x="-65077" y="3185417"/>
            <a:ext cx="1695403"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smtClean="0">
                <a:solidFill>
                  <a:schemeClr val="bg1"/>
                </a:solidFill>
                <a:effectLst>
                  <a:innerShdw blurRad="63500" dist="50800" dir="16200000">
                    <a:prstClr val="black">
                      <a:alpha val="40000"/>
                    </a:prstClr>
                  </a:innerShdw>
                </a:effectLst>
                <a:ea typeface="Arial" charset="0"/>
                <a:cs typeface="Arial" charset="0"/>
              </a:rPr>
              <a:t>Academia</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sp>
        <p:nvSpPr>
          <p:cNvPr id="53" name="Rounded Rectangle 52"/>
          <p:cNvSpPr/>
          <p:nvPr/>
        </p:nvSpPr>
        <p:spPr>
          <a:xfrm>
            <a:off x="-65077" y="2644884"/>
            <a:ext cx="2174629"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smtClean="0">
                <a:solidFill>
                  <a:schemeClr val="bg1"/>
                </a:solidFill>
                <a:effectLst>
                  <a:innerShdw blurRad="63500" dist="50800" dir="16200000">
                    <a:prstClr val="black">
                      <a:alpha val="40000"/>
                    </a:prstClr>
                  </a:innerShdw>
                </a:effectLst>
                <a:ea typeface="Arial" charset="0"/>
                <a:cs typeface="Arial" charset="0"/>
              </a:rPr>
              <a:t>Private &amp; Professional</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sp>
        <p:nvSpPr>
          <p:cNvPr id="55" name="Rounded Rectangle 54"/>
          <p:cNvSpPr/>
          <p:nvPr/>
        </p:nvSpPr>
        <p:spPr>
          <a:xfrm>
            <a:off x="-53279" y="3735736"/>
            <a:ext cx="1683605"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smtClean="0">
                <a:solidFill>
                  <a:schemeClr val="bg1"/>
                </a:solidFill>
                <a:effectLst>
                  <a:innerShdw blurRad="63500" dist="50800" dir="16200000">
                    <a:prstClr val="black">
                      <a:alpha val="40000"/>
                    </a:prstClr>
                  </a:innerShdw>
                </a:effectLst>
                <a:ea typeface="Arial" charset="0"/>
                <a:cs typeface="Arial" charset="0"/>
              </a:rPr>
              <a:t>International</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pic>
        <p:nvPicPr>
          <p:cNvPr id="21" name="Picture 20"/>
          <p:cNvPicPr>
            <a:picLocks noChangeAspect="1"/>
          </p:cNvPicPr>
          <p:nvPr/>
        </p:nvPicPr>
        <p:blipFill rotWithShape="1">
          <a:blip r:embed="rId5">
            <a:extLst>
              <a:ext uri="{BEBA8EAE-BF5A-486C-A8C5-ECC9F3942E4B}">
                <a14:imgProps xmlns:a14="http://schemas.microsoft.com/office/drawing/2010/main">
                  <a14:imgLayer r:embed="rId6">
                    <a14:imgEffect>
                      <a14:backgroundRemoval t="3418" b="95840" l="15139" r="68230">
                        <a14:foregroundMark x1="22175" y1="67311" x2="24733" y2="71917"/>
                        <a14:foregroundMark x1="21535" y1="54086" x2="21535" y2="54086"/>
                        <a14:foregroundMark x1="22601" y1="54086" x2="22601" y2="54086"/>
                        <a14:backgroundMark x1="21748" y1="11293" x2="21748" y2="11293"/>
                        <a14:backgroundMark x1="24094" y1="15602" x2="24094" y2="15602"/>
                        <a14:backgroundMark x1="24733" y1="28529" x2="24733" y2="28529"/>
                        <a14:backgroundMark x1="23667" y1="25557" x2="23667" y2="25557"/>
                        <a14:backgroundMark x1="25586" y1="29718" x2="25586" y2="29718"/>
                        <a14:backgroundMark x1="23241" y1="84398" x2="23241" y2="84398"/>
                        <a14:backgroundMark x1="62473" y1="82318" x2="62473" y2="82318"/>
                        <a14:backgroundMark x1="59701" y1="82021" x2="59701" y2="82021"/>
                        <a14:backgroundMark x1="21962" y1="70134" x2="21962" y2="70134"/>
                        <a14:backgroundMark x1="23881" y1="74146" x2="23881" y2="74146"/>
                        <a14:backgroundMark x1="25160" y1="76226" x2="25160" y2="76226"/>
                        <a14:backgroundMark x1="26013" y1="76820" x2="26013" y2="76820"/>
                        <a14:backgroundMark x1="20896" y1="67905" x2="20896" y2="67905"/>
                        <a14:backgroundMark x1="60981" y1="58544" x2="60981" y2="58544"/>
                        <a14:backgroundMark x1="59062" y1="58247" x2="59062" y2="58247"/>
                        <a14:backgroundMark x1="20256" y1="44279" x2="20256" y2="44279"/>
                        <a14:backgroundMark x1="23667" y1="49926" x2="23667" y2="49926"/>
                        <a14:backgroundMark x1="24733" y1="52155" x2="24733" y2="52155"/>
                        <a14:backgroundMark x1="26013" y1="53046" x2="26013" y2="53046"/>
                        <a14:backgroundMark x1="60768" y1="35067" x2="60768" y2="35067"/>
                        <a14:backgroundMark x1="60341" y1="23328" x2="60341" y2="23328"/>
                        <a14:backgroundMark x1="25373" y1="17533" x2="25373" y2="17533"/>
                        <a14:backgroundMark x1="25800" y1="18128" x2="25800" y2="18128"/>
                        <a14:backgroundMark x1="20682" y1="21545" x2="20682" y2="21545"/>
                        <a14:backgroundMark x1="21748" y1="23477" x2="21748" y2="23477"/>
                        <a14:backgroundMark x1="60341" y1="69688" x2="60341" y2="69688"/>
                      </a14:backgroundRemoval>
                    </a14:imgEffect>
                  </a14:imgLayer>
                </a14:imgProps>
              </a:ext>
              <a:ext uri="{28A0092B-C50C-407E-A947-70E740481C1C}">
                <a14:useLocalDpi xmlns:a14="http://schemas.microsoft.com/office/drawing/2010/main" val="0"/>
              </a:ext>
            </a:extLst>
          </a:blip>
          <a:srcRect l="18176" t="5310" r="33453" b="6263"/>
          <a:stretch/>
        </p:blipFill>
        <p:spPr>
          <a:xfrm>
            <a:off x="7714275" y="536557"/>
            <a:ext cx="1104543" cy="2897536"/>
          </a:xfrm>
          <a:prstGeom prst="rect">
            <a:avLst/>
          </a:prstGeom>
          <a:effectLst>
            <a:outerShdw blurRad="50800" dist="38100" dir="10800000" sx="103000" sy="103000" algn="r" rotWithShape="0">
              <a:prstClr val="black">
                <a:alpha val="57000"/>
              </a:prstClr>
            </a:outerShdw>
            <a:reflection blurRad="6350" stA="52000" endA="300" endPos="35000" dir="5400000" sy="-100000" algn="bl" rotWithShape="0"/>
            <a:softEdge rad="965200"/>
          </a:effectLst>
          <a:scene3d>
            <a:camera prst="orthographicFront">
              <a:rot lat="1792452" lon="348000" rev="172839"/>
            </a:camera>
            <a:lightRig rig="chilly" dir="t"/>
          </a:scene3d>
          <a:sp3d prstMaterial="metal">
            <a:bevelT/>
          </a:sp3d>
        </p:spPr>
      </p:pic>
      <p:pic>
        <p:nvPicPr>
          <p:cNvPr id="18" name="Picture 17" descr="Image of large USGS Identifier"/>
          <p:cNvPicPr>
            <a:picLocks noChangeAspect="1" noChangeArrowheads="1"/>
          </p:cNvPicPr>
          <p:nvPr/>
        </p:nvPicPr>
        <p:blipFill>
          <a:blip r:embed="rId7" cstate="print">
            <a:lum bright="100000"/>
            <a:extLst>
              <a:ext uri="{28A0092B-C50C-407E-A947-70E740481C1C}">
                <a14:useLocalDpi xmlns:a14="http://schemas.microsoft.com/office/drawing/2010/main" val="0"/>
              </a:ext>
            </a:extLst>
          </a:blip>
          <a:srcRect/>
          <a:stretch>
            <a:fillRect/>
          </a:stretch>
        </p:blipFill>
        <p:spPr bwMode="black">
          <a:xfrm>
            <a:off x="45928" y="4777842"/>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5536934" y="31748"/>
            <a:ext cx="2398670" cy="300082"/>
          </a:xfrm>
          <a:prstGeom prst="rect">
            <a:avLst/>
          </a:prstGeom>
          <a:noFill/>
        </p:spPr>
        <p:txBody>
          <a:bodyPr wrap="none" rtlCol="0">
            <a:spAutoFit/>
          </a:bodyPr>
          <a:lstStyle/>
          <a:p>
            <a:r>
              <a:rPr lang="en-US" sz="1350" dirty="0" smtClean="0">
                <a:solidFill>
                  <a:schemeClr val="bg1"/>
                </a:solidFill>
              </a:rPr>
              <a:t>Linking Geographic Information</a:t>
            </a:r>
            <a:endParaRPr lang="en-US" sz="1350" dirty="0">
              <a:solidFill>
                <a:schemeClr val="bg1"/>
              </a:solidFill>
            </a:endParaRPr>
          </a:p>
        </p:txBody>
      </p:sp>
      <p:pic>
        <p:nvPicPr>
          <p:cNvPr id="20" name="Picture 19"/>
          <p:cNvPicPr>
            <a:picLocks noChangeAspect="1"/>
          </p:cNvPicPr>
          <p:nvPr/>
        </p:nvPicPr>
        <p:blipFill>
          <a:blip r:embed="rId8"/>
          <a:stretch>
            <a:fillRect/>
          </a:stretch>
        </p:blipFill>
        <p:spPr>
          <a:xfrm>
            <a:off x="7765324" y="24433"/>
            <a:ext cx="1416163" cy="1255904"/>
          </a:xfrm>
          <a:prstGeom prst="rect">
            <a:avLst/>
          </a:prstGeom>
        </p:spPr>
      </p:pic>
      <p:sp>
        <p:nvSpPr>
          <p:cNvPr id="24" name="Round Diagonal Corner Rectangle 23"/>
          <p:cNvSpPr/>
          <p:nvPr/>
        </p:nvSpPr>
        <p:spPr>
          <a:xfrm>
            <a:off x="-110545" y="371082"/>
            <a:ext cx="4042515" cy="564804"/>
          </a:xfrm>
          <a:prstGeom prst="round2DiagRect">
            <a:avLst>
              <a:gd name="adj1" fmla="val 50000"/>
              <a:gd name="adj2" fmla="val 50000"/>
            </a:avLst>
          </a:prstGeom>
          <a:gradFill flip="none" rotWithShape="1">
            <a:gsLst>
              <a:gs pos="76000">
                <a:schemeClr val="tx1">
                  <a:lumMod val="75000"/>
                  <a:lumOff val="25000"/>
                  <a:alpha val="73000"/>
                </a:schemeClr>
              </a:gs>
              <a:gs pos="100000">
                <a:srgbClr val="595959">
                  <a:alpha val="78000"/>
                </a:srgbClr>
              </a:gs>
              <a:gs pos="87000">
                <a:schemeClr val="tx1">
                  <a:lumMod val="65000"/>
                  <a:lumOff val="35000"/>
                </a:schemeClr>
              </a:gs>
              <a:gs pos="37000">
                <a:schemeClr val="tx1">
                  <a:alpha val="84000"/>
                </a:schemeClr>
              </a:gs>
              <a:gs pos="5000">
                <a:schemeClr val="tx1">
                  <a:lumMod val="65000"/>
                  <a:lumOff val="35000"/>
                </a:schemeClr>
              </a:gs>
              <a:gs pos="0">
                <a:schemeClr val="tx1">
                  <a:lumMod val="65000"/>
                  <a:lumOff val="35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b="1" spc="-70" dirty="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NSDI Partnerships &amp; Collaboration</a:t>
            </a:r>
            <a:endParaRPr lang="en-US" sz="2000" b="1" spc="-70" dirty="0">
              <a:solidFill>
                <a:schemeClr val="bg1"/>
              </a:solidFill>
              <a:effectLst>
                <a:innerShdw blurRad="63500" dist="50800" dir="16200000">
                  <a:prstClr val="black">
                    <a:alpha val="40000"/>
                  </a:prstClr>
                </a:innerShdw>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21226206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0" name="Picture 189"/>
          <p:cNvPicPr>
            <a:picLocks/>
          </p:cNvPicPr>
          <p:nvPr/>
        </p:nvPicPr>
        <p:blipFill>
          <a:blip r:embed="rId3">
            <a:extLst>
              <a:ext uri="{28A0092B-C50C-407E-A947-70E740481C1C}">
                <a14:useLocalDpi xmlns:a14="http://schemas.microsoft.com/office/drawing/2010/main"/>
              </a:ext>
            </a:extLst>
          </a:blip>
          <a:stretch>
            <a:fillRect/>
          </a:stretch>
        </p:blipFill>
        <p:spPr>
          <a:xfrm>
            <a:off x="-3054" y="0"/>
            <a:ext cx="9144000" cy="5143500"/>
          </a:xfrm>
          <a:prstGeom prst="rect">
            <a:avLst/>
          </a:prstGeom>
          <a:noFill/>
          <a:ln>
            <a:noFill/>
          </a:ln>
        </p:spPr>
      </p:pic>
      <p:grpSp>
        <p:nvGrpSpPr>
          <p:cNvPr id="179" name="Group 178"/>
          <p:cNvGrpSpPr/>
          <p:nvPr/>
        </p:nvGrpSpPr>
        <p:grpSpPr>
          <a:xfrm>
            <a:off x="3700797" y="148142"/>
            <a:ext cx="5191166" cy="4976795"/>
            <a:chOff x="3842279" y="1005418"/>
            <a:chExt cx="5191166" cy="4976795"/>
          </a:xfrm>
        </p:grpSpPr>
        <p:sp>
          <p:nvSpPr>
            <p:cNvPr id="183" name="Rectangle 182"/>
            <p:cNvSpPr/>
            <p:nvPr/>
          </p:nvSpPr>
          <p:spPr>
            <a:xfrm>
              <a:off x="3842279" y="5079694"/>
              <a:ext cx="5191166" cy="807597"/>
            </a:xfrm>
            <a:prstGeom prst="rect">
              <a:avLst/>
            </a:prstGeom>
            <a:solidFill>
              <a:schemeClr val="bg1">
                <a:lumMod val="85000"/>
              </a:schemeClr>
            </a:solidFill>
            <a:ln>
              <a:noFill/>
            </a:ln>
            <a:effectLst>
              <a:outerShdw blurRad="254000" dist="127000" dir="5400000" algn="t" rotWithShape="0">
                <a:prstClr val="black">
                  <a:alpha val="40000"/>
                </a:prstClr>
              </a:outerShdw>
            </a:effectLst>
            <a:scene3d>
              <a:camera prst="perspectiveRelaxed"/>
              <a:lightRig rig="soft" dir="t">
                <a:rot lat="0" lon="0" rev="2400000"/>
              </a:lightRig>
            </a:scene3d>
            <a:sp3d extrusionH="184150" prstMaterial="metal">
              <a:extrusionClr>
                <a:schemeClr val="bg1">
                  <a:lumMod val="95000"/>
                </a:schemeClr>
              </a:extrusionClr>
            </a:sp3d>
          </p:spPr>
          <p:style>
            <a:lnRef idx="1">
              <a:schemeClr val="dk1"/>
            </a:lnRef>
            <a:fillRef idx="2">
              <a:schemeClr val="dk1"/>
            </a:fillRef>
            <a:effectRef idx="1">
              <a:schemeClr val="dk1"/>
            </a:effectRef>
            <a:fontRef idx="minor">
              <a:schemeClr val="dk1"/>
            </a:fontRef>
          </p:style>
          <p:txBody>
            <a:bodyPr lIns="91430" tIns="45715" rIns="91430" bIns="45715" anchor="ctr"/>
            <a:lstStyle/>
            <a:p>
              <a:pPr algn="ctr">
                <a:defRPr/>
              </a:pPr>
              <a:endParaRPr lang="en-US" dirty="0">
                <a:solidFill>
                  <a:prstClr val="black"/>
                </a:solidFill>
              </a:endParaRPr>
            </a:p>
          </p:txBody>
        </p:sp>
        <p:sp>
          <p:nvSpPr>
            <p:cNvPr id="184" name="Rectangle 183"/>
            <p:cNvSpPr/>
            <p:nvPr/>
          </p:nvSpPr>
          <p:spPr>
            <a:xfrm>
              <a:off x="4025901" y="5643669"/>
              <a:ext cx="4847197" cy="338544"/>
            </a:xfrm>
            <a:prstGeom prst="rect">
              <a:avLst/>
            </a:prstGeom>
          </p:spPr>
          <p:txBody>
            <a:bodyPr wrap="square" lIns="91430" tIns="45715" rIns="91430" bIns="45715">
              <a:spAutoFit/>
              <a:scene3d>
                <a:camera prst="perspectiveFront" fov="0">
                  <a:rot lat="3000000" lon="0" rev="0"/>
                </a:camera>
                <a:lightRig rig="threePt" dir="t"/>
              </a:scene3d>
              <a:sp3d extrusionH="6350">
                <a:bevelT w="69850" h="6350"/>
              </a:sp3d>
            </a:bodyPr>
            <a:lstStyle/>
            <a:p>
              <a:pPr algn="ctr"/>
              <a:r>
                <a:rPr lang="en-US" sz="1600" dirty="0">
                  <a:solidFill>
                    <a:prstClr val="black">
                      <a:lumMod val="50000"/>
                      <a:lumOff val="50000"/>
                    </a:prstClr>
                  </a:solidFill>
                  <a:effectLst>
                    <a:outerShdw blurRad="50800" dist="38100" dir="10800000" algn="r" rotWithShape="0">
                      <a:prstClr val="black">
                        <a:alpha val="40000"/>
                      </a:prstClr>
                    </a:outerShdw>
                    <a:reflection blurRad="6350" stA="55000" endA="300" endPos="45500" dir="5400000" sy="-100000" algn="bl" rotWithShape="0"/>
                  </a:effectLst>
                  <a:latin typeface="Arial"/>
                  <a:cs typeface="Arial"/>
                </a:rPr>
                <a:t>Advancing Geospatial Capabilities for the Nation</a:t>
              </a:r>
              <a:endParaRPr lang="en-US" sz="1600" dirty="0">
                <a:solidFill>
                  <a:prstClr val="black">
                    <a:lumMod val="50000"/>
                    <a:lumOff val="50000"/>
                  </a:prstClr>
                </a:solidFill>
              </a:endParaRPr>
            </a:p>
          </p:txBody>
        </p:sp>
        <p:sp>
          <p:nvSpPr>
            <p:cNvPr id="188" name="Rectangle 187"/>
            <p:cNvSpPr/>
            <p:nvPr/>
          </p:nvSpPr>
          <p:spPr>
            <a:xfrm>
              <a:off x="4982616" y="4804585"/>
              <a:ext cx="2871476" cy="149953"/>
            </a:xfrm>
            <a:prstGeom prst="rect">
              <a:avLst/>
            </a:prstGeom>
            <a:solidFill>
              <a:srgbClr val="298AB4">
                <a:alpha val="61000"/>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b="1" dirty="0">
                <a:solidFill>
                  <a:srgbClr val="000000"/>
                </a:solidFill>
                <a:latin typeface="Arial Narrow"/>
                <a:cs typeface="Arial Narrow"/>
              </a:endParaRPr>
            </a:p>
          </p:txBody>
        </p:sp>
        <p:sp>
          <p:nvSpPr>
            <p:cNvPr id="191" name="Rectangle 190"/>
            <p:cNvSpPr/>
            <p:nvPr/>
          </p:nvSpPr>
          <p:spPr>
            <a:xfrm>
              <a:off x="4267414" y="5074663"/>
              <a:ext cx="4253629" cy="185418"/>
            </a:xfrm>
            <a:prstGeom prst="rect">
              <a:avLst/>
            </a:prstGeom>
            <a:gradFill flip="none" rotWithShape="1">
              <a:gsLst>
                <a:gs pos="0">
                  <a:schemeClr val="bg1">
                    <a:alpha val="99000"/>
                  </a:schemeClr>
                </a:gs>
                <a:gs pos="100000">
                  <a:schemeClr val="bg1">
                    <a:lumMod val="6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73152" rtlCol="0" anchor="ctr"/>
            <a:lstStyle/>
            <a:p>
              <a:pPr algn="ctr"/>
              <a:r>
                <a:rPr lang="en-US" sz="700" b="1" dirty="0">
                  <a:solidFill>
                    <a:srgbClr val="000000"/>
                  </a:solidFill>
                  <a:latin typeface="Arial Narrow"/>
                  <a:cs typeface="Arial Narrow"/>
                </a:rPr>
                <a:t>CROSSCUTTING WORKING GROUPS</a:t>
              </a:r>
            </a:p>
          </p:txBody>
        </p:sp>
        <p:grpSp>
          <p:nvGrpSpPr>
            <p:cNvPr id="195" name="Group 194"/>
            <p:cNvGrpSpPr/>
            <p:nvPr/>
          </p:nvGrpSpPr>
          <p:grpSpPr>
            <a:xfrm>
              <a:off x="4428283" y="2683317"/>
              <a:ext cx="573064" cy="2435825"/>
              <a:chOff x="1195258" y="2225937"/>
              <a:chExt cx="642361" cy="2217699"/>
            </a:xfrm>
            <a:effectLst>
              <a:outerShdw blurRad="50800" dist="38100" dir="2700000" algn="tl" rotWithShape="0">
                <a:prstClr val="black">
                  <a:alpha val="40000"/>
                </a:prstClr>
              </a:outerShdw>
            </a:effectLst>
          </p:grpSpPr>
          <p:sp>
            <p:nvSpPr>
              <p:cNvPr id="278" name="Rectangle 277"/>
              <p:cNvSpPr/>
              <p:nvPr/>
            </p:nvSpPr>
            <p:spPr>
              <a:xfrm>
                <a:off x="1297474"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79" name="Rectangle 278"/>
              <p:cNvSpPr/>
              <p:nvPr/>
            </p:nvSpPr>
            <p:spPr>
              <a:xfrm>
                <a:off x="1389736"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80" name="Rectangle 279"/>
              <p:cNvSpPr/>
              <p:nvPr/>
            </p:nvSpPr>
            <p:spPr>
              <a:xfrm>
                <a:off x="148199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81" name="Rectangle 280"/>
              <p:cNvSpPr/>
              <p:nvPr/>
            </p:nvSpPr>
            <p:spPr>
              <a:xfrm>
                <a:off x="1200287" y="4079328"/>
                <a:ext cx="637332" cy="364308"/>
              </a:xfrm>
              <a:prstGeom prst="rect">
                <a:avLst/>
              </a:prstGeom>
              <a:gradFill flip="none" rotWithShape="1">
                <a:gsLst>
                  <a:gs pos="0">
                    <a:schemeClr val="bg1"/>
                  </a:gs>
                  <a:gs pos="100000">
                    <a:schemeClr val="tx1">
                      <a:lumMod val="34000"/>
                      <a:lumOff val="66000"/>
                    </a:schemeClr>
                  </a:gs>
                </a:gsLst>
                <a:lin ang="18600000" scaled="0"/>
                <a:tileRect/>
              </a:gradFill>
              <a:ln>
                <a:solidFill>
                  <a:schemeClr val="tx1"/>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600" b="1" kern="0" dirty="0">
                    <a:solidFill>
                      <a:srgbClr val="000000"/>
                    </a:solidFill>
                    <a:latin typeface="Arial Narrow"/>
                    <a:cs typeface="Arial Narrow"/>
                  </a:rPr>
                  <a:t>UN Global Geospatial Information Management</a:t>
                </a:r>
              </a:p>
            </p:txBody>
          </p:sp>
          <p:sp>
            <p:nvSpPr>
              <p:cNvPr id="282" name="Rectangle 281"/>
              <p:cNvSpPr/>
              <p:nvPr/>
            </p:nvSpPr>
            <p:spPr>
              <a:xfrm>
                <a:off x="1195258" y="2225937"/>
                <a:ext cx="633694" cy="103973"/>
              </a:xfrm>
              <a:prstGeom prst="rect">
                <a:avLst/>
              </a:prstGeom>
              <a:gradFill flip="none" rotWithShape="1">
                <a:gsLst>
                  <a:gs pos="0">
                    <a:schemeClr val="bg1">
                      <a:alpha val="99000"/>
                    </a:schemeClr>
                  </a:gs>
                  <a:gs pos="100000">
                    <a:schemeClr val="bg1">
                      <a:lumMod val="8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sz="700" b="1">
                  <a:solidFill>
                    <a:srgbClr val="000000"/>
                  </a:solidFill>
                  <a:latin typeface="Arial Narrow"/>
                  <a:cs typeface="Arial Narrow"/>
                </a:endParaRPr>
              </a:p>
            </p:txBody>
          </p:sp>
          <p:sp>
            <p:nvSpPr>
              <p:cNvPr id="283" name="Rectangle 282"/>
              <p:cNvSpPr/>
              <p:nvPr/>
            </p:nvSpPr>
            <p:spPr>
              <a:xfrm>
                <a:off x="1573465"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84" name="Rectangle 283"/>
              <p:cNvSpPr/>
              <p:nvPr/>
            </p:nvSpPr>
            <p:spPr>
              <a:xfrm>
                <a:off x="166646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grpSp>
        <p:grpSp>
          <p:nvGrpSpPr>
            <p:cNvPr id="196" name="Group 195"/>
            <p:cNvGrpSpPr/>
            <p:nvPr/>
          </p:nvGrpSpPr>
          <p:grpSpPr>
            <a:xfrm>
              <a:off x="5776712" y="2683317"/>
              <a:ext cx="573064" cy="2435825"/>
              <a:chOff x="1195258" y="2225937"/>
              <a:chExt cx="642361" cy="2222385"/>
            </a:xfrm>
            <a:effectLst>
              <a:outerShdw blurRad="50800" dist="38100" dir="2700000" algn="tl" rotWithShape="0">
                <a:prstClr val="black">
                  <a:alpha val="40000"/>
                </a:prstClr>
              </a:outerShdw>
            </a:effectLst>
          </p:grpSpPr>
          <p:sp>
            <p:nvSpPr>
              <p:cNvPr id="270" name="Rectangle 269"/>
              <p:cNvSpPr/>
              <p:nvPr/>
            </p:nvSpPr>
            <p:spPr>
              <a:xfrm>
                <a:off x="1297474"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71" name="Rectangle 270"/>
              <p:cNvSpPr/>
              <p:nvPr/>
            </p:nvSpPr>
            <p:spPr>
              <a:xfrm>
                <a:off x="1389736"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73" name="Rectangle 272"/>
              <p:cNvSpPr/>
              <p:nvPr/>
            </p:nvSpPr>
            <p:spPr>
              <a:xfrm>
                <a:off x="148199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74" name="Rectangle 273"/>
              <p:cNvSpPr/>
              <p:nvPr/>
            </p:nvSpPr>
            <p:spPr>
              <a:xfrm>
                <a:off x="1200287" y="4079328"/>
                <a:ext cx="637332" cy="368994"/>
              </a:xfrm>
              <a:prstGeom prst="rect">
                <a:avLst/>
              </a:prstGeom>
              <a:gradFill flip="none" rotWithShape="1">
                <a:gsLst>
                  <a:gs pos="0">
                    <a:schemeClr val="bg1"/>
                  </a:gs>
                  <a:gs pos="100000">
                    <a:schemeClr val="tx1">
                      <a:lumMod val="34000"/>
                      <a:lumOff val="66000"/>
                    </a:schemeClr>
                  </a:gs>
                </a:gsLst>
                <a:lin ang="18600000" scaled="0"/>
                <a:tileRect/>
              </a:gradFill>
              <a:ln>
                <a:solidFill>
                  <a:schemeClr val="tx1"/>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600" b="1" kern="0" dirty="0">
                    <a:solidFill>
                      <a:srgbClr val="000000"/>
                    </a:solidFill>
                    <a:latin typeface="Arial Narrow"/>
                    <a:cs typeface="Arial Narrow"/>
                  </a:rPr>
                  <a:t>Metadata</a:t>
                </a:r>
              </a:p>
            </p:txBody>
          </p:sp>
          <p:sp>
            <p:nvSpPr>
              <p:cNvPr id="275" name="Rectangle 274"/>
              <p:cNvSpPr/>
              <p:nvPr/>
            </p:nvSpPr>
            <p:spPr>
              <a:xfrm>
                <a:off x="1195258" y="2225937"/>
                <a:ext cx="633694" cy="103973"/>
              </a:xfrm>
              <a:prstGeom prst="rect">
                <a:avLst/>
              </a:prstGeom>
              <a:gradFill flip="none" rotWithShape="1">
                <a:gsLst>
                  <a:gs pos="0">
                    <a:schemeClr val="bg1">
                      <a:alpha val="99000"/>
                    </a:schemeClr>
                  </a:gs>
                  <a:gs pos="100000">
                    <a:schemeClr val="bg1">
                      <a:lumMod val="8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sz="700" b="1">
                  <a:solidFill>
                    <a:srgbClr val="000000"/>
                  </a:solidFill>
                  <a:latin typeface="Arial Narrow"/>
                  <a:cs typeface="Arial Narrow"/>
                </a:endParaRPr>
              </a:p>
            </p:txBody>
          </p:sp>
          <p:sp>
            <p:nvSpPr>
              <p:cNvPr id="276" name="Rectangle 275"/>
              <p:cNvSpPr/>
              <p:nvPr/>
            </p:nvSpPr>
            <p:spPr>
              <a:xfrm>
                <a:off x="1573465"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77" name="Rectangle 276"/>
              <p:cNvSpPr/>
              <p:nvPr/>
            </p:nvSpPr>
            <p:spPr>
              <a:xfrm>
                <a:off x="166646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grpSp>
        <p:grpSp>
          <p:nvGrpSpPr>
            <p:cNvPr id="197" name="Group 196"/>
            <p:cNvGrpSpPr/>
            <p:nvPr/>
          </p:nvGrpSpPr>
          <p:grpSpPr>
            <a:xfrm>
              <a:off x="6450927" y="2683317"/>
              <a:ext cx="573064" cy="2435825"/>
              <a:chOff x="1195258" y="2225937"/>
              <a:chExt cx="642361" cy="2217699"/>
            </a:xfrm>
            <a:effectLst>
              <a:outerShdw blurRad="50800" dist="38100" dir="2700000" algn="tl" rotWithShape="0">
                <a:prstClr val="black">
                  <a:alpha val="40000"/>
                </a:prstClr>
              </a:outerShdw>
            </a:effectLst>
          </p:grpSpPr>
          <p:sp>
            <p:nvSpPr>
              <p:cNvPr id="262" name="Rectangle 261"/>
              <p:cNvSpPr/>
              <p:nvPr/>
            </p:nvSpPr>
            <p:spPr>
              <a:xfrm>
                <a:off x="1297474"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63" name="Rectangle 262"/>
              <p:cNvSpPr/>
              <p:nvPr/>
            </p:nvSpPr>
            <p:spPr>
              <a:xfrm>
                <a:off x="1389736"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64" name="Rectangle 263"/>
              <p:cNvSpPr/>
              <p:nvPr/>
            </p:nvSpPr>
            <p:spPr>
              <a:xfrm>
                <a:off x="148199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65" name="Rectangle 264"/>
              <p:cNvSpPr/>
              <p:nvPr/>
            </p:nvSpPr>
            <p:spPr>
              <a:xfrm>
                <a:off x="1200287" y="4079328"/>
                <a:ext cx="637332" cy="364308"/>
              </a:xfrm>
              <a:prstGeom prst="rect">
                <a:avLst/>
              </a:prstGeom>
              <a:gradFill flip="none" rotWithShape="1">
                <a:gsLst>
                  <a:gs pos="0">
                    <a:schemeClr val="bg1"/>
                  </a:gs>
                  <a:gs pos="100000">
                    <a:schemeClr val="tx1">
                      <a:lumMod val="34000"/>
                      <a:lumOff val="66000"/>
                    </a:schemeClr>
                  </a:gs>
                </a:gsLst>
                <a:lin ang="18600000" scaled="0"/>
                <a:tileRect/>
              </a:gradFill>
              <a:ln>
                <a:solidFill>
                  <a:schemeClr val="tx1"/>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600" b="1" kern="0" dirty="0">
                    <a:solidFill>
                      <a:srgbClr val="000000"/>
                    </a:solidFill>
                    <a:latin typeface="Arial Narrow"/>
                    <a:cs typeface="Arial Narrow"/>
                  </a:rPr>
                  <a:t>Standards</a:t>
                </a:r>
              </a:p>
            </p:txBody>
          </p:sp>
          <p:sp>
            <p:nvSpPr>
              <p:cNvPr id="266" name="Rectangle 265"/>
              <p:cNvSpPr/>
              <p:nvPr/>
            </p:nvSpPr>
            <p:spPr>
              <a:xfrm>
                <a:off x="1195258" y="2225937"/>
                <a:ext cx="633694" cy="103973"/>
              </a:xfrm>
              <a:prstGeom prst="rect">
                <a:avLst/>
              </a:prstGeom>
              <a:gradFill flip="none" rotWithShape="1">
                <a:gsLst>
                  <a:gs pos="0">
                    <a:schemeClr val="bg1">
                      <a:alpha val="99000"/>
                    </a:schemeClr>
                  </a:gs>
                  <a:gs pos="100000">
                    <a:schemeClr val="bg1">
                      <a:lumMod val="8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sz="700" b="1">
                  <a:solidFill>
                    <a:srgbClr val="000000"/>
                  </a:solidFill>
                  <a:latin typeface="Arial Narrow"/>
                  <a:cs typeface="Arial Narrow"/>
                </a:endParaRPr>
              </a:p>
            </p:txBody>
          </p:sp>
          <p:sp>
            <p:nvSpPr>
              <p:cNvPr id="267" name="Rectangle 266"/>
              <p:cNvSpPr/>
              <p:nvPr/>
            </p:nvSpPr>
            <p:spPr>
              <a:xfrm>
                <a:off x="1573465"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69" name="Rectangle 268"/>
              <p:cNvSpPr/>
              <p:nvPr/>
            </p:nvSpPr>
            <p:spPr>
              <a:xfrm>
                <a:off x="166646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grpSp>
        <p:grpSp>
          <p:nvGrpSpPr>
            <p:cNvPr id="198" name="Group 197"/>
            <p:cNvGrpSpPr/>
            <p:nvPr/>
          </p:nvGrpSpPr>
          <p:grpSpPr>
            <a:xfrm>
              <a:off x="7799355" y="2683317"/>
              <a:ext cx="573064" cy="2435825"/>
              <a:chOff x="1195258" y="2225937"/>
              <a:chExt cx="642361" cy="2213012"/>
            </a:xfrm>
            <a:effectLst>
              <a:outerShdw blurRad="50800" dist="38100" dir="2700000" algn="tl" rotWithShape="0">
                <a:prstClr val="black">
                  <a:alpha val="40000"/>
                </a:prstClr>
              </a:outerShdw>
            </a:effectLst>
          </p:grpSpPr>
          <p:sp>
            <p:nvSpPr>
              <p:cNvPr id="254" name="Rectangle 253"/>
              <p:cNvSpPr/>
              <p:nvPr/>
            </p:nvSpPr>
            <p:spPr>
              <a:xfrm>
                <a:off x="1297474"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55" name="Rectangle 254"/>
              <p:cNvSpPr/>
              <p:nvPr/>
            </p:nvSpPr>
            <p:spPr>
              <a:xfrm>
                <a:off x="1389736"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56" name="Rectangle 255"/>
              <p:cNvSpPr/>
              <p:nvPr/>
            </p:nvSpPr>
            <p:spPr>
              <a:xfrm>
                <a:off x="148199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57" name="Rectangle 256"/>
              <p:cNvSpPr/>
              <p:nvPr/>
            </p:nvSpPr>
            <p:spPr>
              <a:xfrm>
                <a:off x="1200287" y="4079328"/>
                <a:ext cx="637332" cy="359621"/>
              </a:xfrm>
              <a:prstGeom prst="rect">
                <a:avLst/>
              </a:prstGeom>
              <a:gradFill flip="none" rotWithShape="1">
                <a:gsLst>
                  <a:gs pos="0">
                    <a:schemeClr val="bg1"/>
                  </a:gs>
                  <a:gs pos="100000">
                    <a:schemeClr val="tx1">
                      <a:lumMod val="34000"/>
                      <a:lumOff val="66000"/>
                    </a:schemeClr>
                  </a:gs>
                </a:gsLst>
                <a:lin ang="18600000" scaled="0"/>
                <a:tileRect/>
              </a:gradFill>
              <a:ln>
                <a:solidFill>
                  <a:schemeClr val="tx1"/>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600" b="1" kern="0" dirty="0">
                    <a:solidFill>
                      <a:srgbClr val="000000"/>
                    </a:solidFill>
                    <a:latin typeface="Arial Narrow"/>
                    <a:cs typeface="Arial Narrow"/>
                  </a:rPr>
                  <a:t>National Boundaries</a:t>
                </a:r>
              </a:p>
            </p:txBody>
          </p:sp>
          <p:sp>
            <p:nvSpPr>
              <p:cNvPr id="258" name="Rectangle 257"/>
              <p:cNvSpPr/>
              <p:nvPr/>
            </p:nvSpPr>
            <p:spPr>
              <a:xfrm>
                <a:off x="1195258" y="2225937"/>
                <a:ext cx="633694" cy="103973"/>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60" name="Rectangle 259"/>
              <p:cNvSpPr/>
              <p:nvPr/>
            </p:nvSpPr>
            <p:spPr>
              <a:xfrm>
                <a:off x="1573465"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61" name="Rectangle 260"/>
              <p:cNvSpPr/>
              <p:nvPr/>
            </p:nvSpPr>
            <p:spPr>
              <a:xfrm>
                <a:off x="166646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grpSp>
        <p:grpSp>
          <p:nvGrpSpPr>
            <p:cNvPr id="199" name="Group 198"/>
            <p:cNvGrpSpPr/>
            <p:nvPr/>
          </p:nvGrpSpPr>
          <p:grpSpPr>
            <a:xfrm>
              <a:off x="7125141" y="2683317"/>
              <a:ext cx="573064" cy="2435825"/>
              <a:chOff x="1195258" y="2225937"/>
              <a:chExt cx="642361" cy="2217699"/>
            </a:xfrm>
            <a:effectLst>
              <a:outerShdw blurRad="50800" dist="38100" dir="2700000" algn="tl" rotWithShape="0">
                <a:prstClr val="black">
                  <a:alpha val="40000"/>
                </a:prstClr>
              </a:outerShdw>
            </a:effectLst>
          </p:grpSpPr>
          <p:sp>
            <p:nvSpPr>
              <p:cNvPr id="247" name="Rectangle 246"/>
              <p:cNvSpPr/>
              <p:nvPr/>
            </p:nvSpPr>
            <p:spPr>
              <a:xfrm>
                <a:off x="1297474"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48" name="Rectangle 247"/>
              <p:cNvSpPr/>
              <p:nvPr/>
            </p:nvSpPr>
            <p:spPr>
              <a:xfrm>
                <a:off x="1389736"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49" name="Rectangle 248"/>
              <p:cNvSpPr/>
              <p:nvPr/>
            </p:nvSpPr>
            <p:spPr>
              <a:xfrm>
                <a:off x="148199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50" name="Rectangle 249"/>
              <p:cNvSpPr/>
              <p:nvPr/>
            </p:nvSpPr>
            <p:spPr>
              <a:xfrm>
                <a:off x="1200287" y="4079328"/>
                <a:ext cx="637332" cy="364308"/>
              </a:xfrm>
              <a:prstGeom prst="rect">
                <a:avLst/>
              </a:prstGeom>
              <a:gradFill flip="none" rotWithShape="1">
                <a:gsLst>
                  <a:gs pos="0">
                    <a:schemeClr val="bg1"/>
                  </a:gs>
                  <a:gs pos="100000">
                    <a:schemeClr val="tx1">
                      <a:lumMod val="34000"/>
                      <a:lumOff val="66000"/>
                    </a:schemeClr>
                  </a:gs>
                </a:gsLst>
                <a:lin ang="18600000" scaled="0"/>
                <a:tileRect/>
              </a:gradFill>
              <a:ln>
                <a:solidFill>
                  <a:schemeClr val="tx1"/>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600" b="1" kern="0" dirty="0">
                    <a:solidFill>
                      <a:srgbClr val="000000"/>
                    </a:solidFill>
                    <a:latin typeface="Arial Narrow"/>
                    <a:cs typeface="Arial Narrow"/>
                  </a:rPr>
                  <a:t>Architecture &amp; Technology</a:t>
                </a:r>
              </a:p>
            </p:txBody>
          </p:sp>
          <p:sp>
            <p:nvSpPr>
              <p:cNvPr id="251" name="Rectangle 250"/>
              <p:cNvSpPr/>
              <p:nvPr/>
            </p:nvSpPr>
            <p:spPr>
              <a:xfrm>
                <a:off x="1195258" y="2225937"/>
                <a:ext cx="633694" cy="103973"/>
              </a:xfrm>
              <a:prstGeom prst="rect">
                <a:avLst/>
              </a:prstGeom>
              <a:gradFill flip="none" rotWithShape="1">
                <a:gsLst>
                  <a:gs pos="0">
                    <a:schemeClr val="bg1">
                      <a:alpha val="99000"/>
                    </a:schemeClr>
                  </a:gs>
                  <a:gs pos="100000">
                    <a:schemeClr val="bg1">
                      <a:lumMod val="8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sz="700" b="1">
                  <a:solidFill>
                    <a:srgbClr val="000000"/>
                  </a:solidFill>
                  <a:latin typeface="Arial Narrow"/>
                  <a:cs typeface="Arial Narrow"/>
                </a:endParaRPr>
              </a:p>
            </p:txBody>
          </p:sp>
          <p:sp>
            <p:nvSpPr>
              <p:cNvPr id="252" name="Rectangle 251"/>
              <p:cNvSpPr/>
              <p:nvPr/>
            </p:nvSpPr>
            <p:spPr>
              <a:xfrm>
                <a:off x="1573465"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53" name="Rectangle 252"/>
              <p:cNvSpPr/>
              <p:nvPr/>
            </p:nvSpPr>
            <p:spPr>
              <a:xfrm>
                <a:off x="166646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grpSp>
        <p:grpSp>
          <p:nvGrpSpPr>
            <p:cNvPr id="200" name="Group 199"/>
            <p:cNvGrpSpPr/>
            <p:nvPr/>
          </p:nvGrpSpPr>
          <p:grpSpPr>
            <a:xfrm>
              <a:off x="5102498" y="2683317"/>
              <a:ext cx="573064" cy="2435825"/>
              <a:chOff x="1195258" y="2225937"/>
              <a:chExt cx="642361" cy="2217699"/>
            </a:xfrm>
            <a:effectLst>
              <a:outerShdw blurRad="50800" dist="38100" dir="2700000" algn="tl" rotWithShape="0">
                <a:prstClr val="black">
                  <a:alpha val="40000"/>
                </a:prstClr>
              </a:outerShdw>
            </a:effectLst>
          </p:grpSpPr>
          <p:sp>
            <p:nvSpPr>
              <p:cNvPr id="239" name="Rectangle 238"/>
              <p:cNvSpPr/>
              <p:nvPr/>
            </p:nvSpPr>
            <p:spPr>
              <a:xfrm>
                <a:off x="1297474"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41" name="Rectangle 240"/>
              <p:cNvSpPr/>
              <p:nvPr/>
            </p:nvSpPr>
            <p:spPr>
              <a:xfrm>
                <a:off x="1389736"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42" name="Rectangle 241"/>
              <p:cNvSpPr/>
              <p:nvPr/>
            </p:nvSpPr>
            <p:spPr>
              <a:xfrm>
                <a:off x="148199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43" name="Rectangle 242"/>
              <p:cNvSpPr/>
              <p:nvPr/>
            </p:nvSpPr>
            <p:spPr>
              <a:xfrm>
                <a:off x="1200287" y="4079328"/>
                <a:ext cx="637332" cy="364308"/>
              </a:xfrm>
              <a:prstGeom prst="rect">
                <a:avLst/>
              </a:prstGeom>
              <a:gradFill flip="none" rotWithShape="1">
                <a:gsLst>
                  <a:gs pos="0">
                    <a:schemeClr val="bg1"/>
                  </a:gs>
                  <a:gs pos="100000">
                    <a:schemeClr val="tx1">
                      <a:lumMod val="34000"/>
                      <a:lumOff val="66000"/>
                    </a:schemeClr>
                  </a:gs>
                </a:gsLst>
                <a:lin ang="18600000" scaled="0"/>
                <a:tileRect/>
              </a:gradFill>
              <a:ln>
                <a:solidFill>
                  <a:schemeClr val="tx1"/>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600" b="1" kern="0" dirty="0">
                    <a:solidFill>
                      <a:srgbClr val="000000"/>
                    </a:solidFill>
                    <a:latin typeface="Arial Narrow"/>
                    <a:cs typeface="Arial Narrow"/>
                  </a:rPr>
                  <a:t>Users</a:t>
                </a:r>
              </a:p>
              <a:p>
                <a:pPr algn="ctr">
                  <a:lnSpc>
                    <a:spcPct val="90000"/>
                  </a:lnSpc>
                </a:pPr>
                <a:r>
                  <a:rPr lang="en-US" sz="600" b="1" kern="0" dirty="0">
                    <a:solidFill>
                      <a:srgbClr val="000000"/>
                    </a:solidFill>
                    <a:latin typeface="Arial Narrow"/>
                    <a:cs typeface="Arial Narrow"/>
                  </a:rPr>
                  <a:t>/Historical Data</a:t>
                </a:r>
              </a:p>
            </p:txBody>
          </p:sp>
          <p:sp>
            <p:nvSpPr>
              <p:cNvPr id="244" name="Rectangle 243"/>
              <p:cNvSpPr/>
              <p:nvPr/>
            </p:nvSpPr>
            <p:spPr>
              <a:xfrm>
                <a:off x="1195258" y="2225937"/>
                <a:ext cx="633694" cy="103973"/>
              </a:xfrm>
              <a:prstGeom prst="rect">
                <a:avLst/>
              </a:prstGeom>
              <a:gradFill flip="none" rotWithShape="1">
                <a:gsLst>
                  <a:gs pos="0">
                    <a:schemeClr val="bg1">
                      <a:alpha val="99000"/>
                    </a:schemeClr>
                  </a:gs>
                  <a:gs pos="100000">
                    <a:schemeClr val="bg1">
                      <a:lumMod val="8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sz="700" b="1">
                  <a:solidFill>
                    <a:srgbClr val="000000"/>
                  </a:solidFill>
                  <a:latin typeface="Arial Narrow"/>
                  <a:cs typeface="Arial Narrow"/>
                </a:endParaRPr>
              </a:p>
            </p:txBody>
          </p:sp>
          <p:sp>
            <p:nvSpPr>
              <p:cNvPr id="245" name="Rectangle 244"/>
              <p:cNvSpPr/>
              <p:nvPr/>
            </p:nvSpPr>
            <p:spPr>
              <a:xfrm>
                <a:off x="1573465"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46" name="Rectangle 245"/>
              <p:cNvSpPr/>
              <p:nvPr/>
            </p:nvSpPr>
            <p:spPr>
              <a:xfrm>
                <a:off x="166646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grpSp>
        <p:sp>
          <p:nvSpPr>
            <p:cNvPr id="201" name="Rectangle 200"/>
            <p:cNvSpPr/>
            <p:nvPr/>
          </p:nvSpPr>
          <p:spPr>
            <a:xfrm>
              <a:off x="4262049" y="2504550"/>
              <a:ext cx="4253629" cy="203341"/>
            </a:xfrm>
            <a:prstGeom prst="rect">
              <a:avLst/>
            </a:prstGeom>
            <a:gradFill flip="none" rotWithShape="1">
              <a:gsLst>
                <a:gs pos="0">
                  <a:schemeClr val="bg1">
                    <a:alpha val="99000"/>
                  </a:schemeClr>
                </a:gs>
                <a:gs pos="100000">
                  <a:schemeClr val="bg1">
                    <a:lumMod val="8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64008" rtlCol="0" anchor="ctr"/>
            <a:lstStyle/>
            <a:p>
              <a:pPr algn="ctr">
                <a:lnSpc>
                  <a:spcPct val="110000"/>
                </a:lnSpc>
              </a:pPr>
              <a:r>
                <a:rPr lang="en-US" sz="800" b="1" dirty="0">
                  <a:solidFill>
                    <a:srgbClr val="000000"/>
                  </a:solidFill>
                  <a:latin typeface="Arial Narrow"/>
                  <a:cs typeface="Arial Narrow"/>
                </a:rPr>
                <a:t>THEMATIC SUBCOMMITTEES</a:t>
              </a:r>
            </a:p>
          </p:txBody>
        </p:sp>
        <p:sp>
          <p:nvSpPr>
            <p:cNvPr id="202" name="Rectangle 201"/>
            <p:cNvSpPr/>
            <p:nvPr/>
          </p:nvSpPr>
          <p:spPr>
            <a:xfrm>
              <a:off x="4176094" y="5293370"/>
              <a:ext cx="4472124" cy="298335"/>
            </a:xfrm>
            <a:prstGeom prst="rect">
              <a:avLst/>
            </a:prstGeom>
            <a:gradFill flip="none" rotWithShape="1">
              <a:gsLst>
                <a:gs pos="52000">
                  <a:schemeClr val="bg1">
                    <a:alpha val="87000"/>
                  </a:schemeClr>
                </a:gs>
                <a:gs pos="100000">
                  <a:schemeClr val="tx1">
                    <a:lumMod val="65000"/>
                    <a:lumOff val="35000"/>
                    <a:alpha val="45000"/>
                  </a:schemeClr>
                </a:gs>
                <a:gs pos="3000">
                  <a:schemeClr val="tx1">
                    <a:lumMod val="50000"/>
                    <a:lumOff val="50000"/>
                    <a:alpha val="28000"/>
                  </a:schemeClr>
                </a:gs>
              </a:gsLst>
              <a:lin ang="1734000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solidFill>
                  <a:srgbClr val="000000"/>
                </a:solidFill>
                <a:latin typeface="Arial Narrow"/>
                <a:cs typeface="Arial Narrow"/>
              </a:endParaRPr>
            </a:p>
          </p:txBody>
        </p:sp>
        <p:sp>
          <p:nvSpPr>
            <p:cNvPr id="203" name="Rectangle 202"/>
            <p:cNvSpPr/>
            <p:nvPr/>
          </p:nvSpPr>
          <p:spPr>
            <a:xfrm>
              <a:off x="4151624" y="2279726"/>
              <a:ext cx="4474641" cy="203341"/>
            </a:xfrm>
            <a:prstGeom prst="rect">
              <a:avLst/>
            </a:prstGeom>
            <a:gradFill flip="none" rotWithShape="1">
              <a:gsLst>
                <a:gs pos="0">
                  <a:schemeClr val="bg1">
                    <a:alpha val="99000"/>
                  </a:schemeClr>
                </a:gs>
                <a:gs pos="100000">
                  <a:schemeClr val="bg1">
                    <a:lumMod val="8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27432" rtlCol="0" anchor="ctr"/>
            <a:lstStyle/>
            <a:p>
              <a:pPr algn="ctr">
                <a:lnSpc>
                  <a:spcPct val="110000"/>
                </a:lnSpc>
              </a:pPr>
              <a:r>
                <a:rPr lang="en-US" sz="800" b="1" dirty="0">
                  <a:solidFill>
                    <a:srgbClr val="000000"/>
                  </a:solidFill>
                  <a:latin typeface="Arial Narrow"/>
                  <a:cs typeface="Arial Narrow"/>
                </a:rPr>
                <a:t>COORDINATION GROUP</a:t>
              </a:r>
            </a:p>
          </p:txBody>
        </p:sp>
        <p:sp>
          <p:nvSpPr>
            <p:cNvPr id="204" name="Isosceles Triangle 113"/>
            <p:cNvSpPr/>
            <p:nvPr/>
          </p:nvSpPr>
          <p:spPr>
            <a:xfrm>
              <a:off x="4271187" y="1005418"/>
              <a:ext cx="4249241" cy="1250948"/>
            </a:xfrm>
            <a:prstGeom prst="triangle">
              <a:avLst/>
            </a:prstGeom>
            <a:gradFill flip="none" rotWithShape="1">
              <a:gsLst>
                <a:gs pos="0">
                  <a:schemeClr val="bg1">
                    <a:alpha val="99000"/>
                  </a:schemeClr>
                </a:gs>
                <a:gs pos="100000">
                  <a:schemeClr val="bg1">
                    <a:lumMod val="85000"/>
                    <a:alpha val="76000"/>
                  </a:schemeClr>
                </a:gs>
              </a:gsLst>
              <a:lin ang="72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latin typeface="Arial"/>
                <a:cs typeface="Arial"/>
              </a:endParaRPr>
            </a:p>
          </p:txBody>
        </p:sp>
        <p:sp>
          <p:nvSpPr>
            <p:cNvPr id="205" name="Rectangle 204"/>
            <p:cNvSpPr/>
            <p:nvPr/>
          </p:nvSpPr>
          <p:spPr>
            <a:xfrm>
              <a:off x="4198890" y="5378333"/>
              <a:ext cx="671971" cy="147401"/>
            </a:xfrm>
            <a:prstGeom prst="rect">
              <a:avLst/>
            </a:prstGeom>
            <a:gradFill flip="none" rotWithShape="1">
              <a:gsLst>
                <a:gs pos="0">
                  <a:schemeClr val="bg1">
                    <a:alpha val="99000"/>
                  </a:schemeClr>
                </a:gs>
                <a:gs pos="100000">
                  <a:schemeClr val="bg1">
                    <a:lumMod val="6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a:solidFill>
                    <a:srgbClr val="000000"/>
                  </a:solidFill>
                  <a:latin typeface="Arial Narrow"/>
                  <a:cs typeface="Arial Narrow"/>
                </a:rPr>
                <a:t>PARTNERSHIPS</a:t>
              </a:r>
            </a:p>
          </p:txBody>
        </p:sp>
        <p:sp>
          <p:nvSpPr>
            <p:cNvPr id="206" name="Isosceles Triangle 223" descr="Presentation Author/Graphics: Eldrich Frazier&#10;Federal Geographic Data Committee&#10;http://www.fgdc.gov" title="Governance"/>
            <p:cNvSpPr/>
            <p:nvPr/>
          </p:nvSpPr>
          <p:spPr>
            <a:xfrm>
              <a:off x="4947066" y="1215659"/>
              <a:ext cx="2902289" cy="698585"/>
            </a:xfrm>
            <a:prstGeom prst="triangle">
              <a:avLst/>
            </a:prstGeom>
            <a:gradFill flip="none" rotWithShape="1">
              <a:gsLst>
                <a:gs pos="0">
                  <a:schemeClr val="bg1">
                    <a:alpha val="99000"/>
                  </a:schemeClr>
                </a:gs>
                <a:gs pos="100000">
                  <a:schemeClr val="bg1">
                    <a:lumMod val="85000"/>
                    <a:alpha val="76000"/>
                  </a:schemeClr>
                </a:gs>
              </a:gsLst>
              <a:lin ang="72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rgbClr val="000000"/>
                  </a:solidFill>
                  <a:latin typeface="Arial"/>
                  <a:cs typeface="Arial"/>
                </a:rPr>
                <a:t>STEERING COMMITTEE</a:t>
              </a:r>
            </a:p>
            <a:p>
              <a:pPr algn="ctr"/>
              <a:endParaRPr lang="en-US" sz="800" b="1" dirty="0">
                <a:solidFill>
                  <a:srgbClr val="000000"/>
                </a:solidFill>
                <a:latin typeface="Arial"/>
                <a:cs typeface="Arial"/>
              </a:endParaRPr>
            </a:p>
            <a:p>
              <a:pPr algn="ctr"/>
              <a:r>
                <a:rPr lang="en-US" sz="800" b="1" dirty="0">
                  <a:solidFill>
                    <a:srgbClr val="000000"/>
                  </a:solidFill>
                  <a:latin typeface="Arial"/>
                  <a:cs typeface="Arial"/>
                </a:rPr>
                <a:t>EXECUTIVE COMMITTEE</a:t>
              </a:r>
            </a:p>
            <a:p>
              <a:pPr algn="ctr"/>
              <a:endParaRPr lang="en-US" sz="800" dirty="0">
                <a:solidFill>
                  <a:srgbClr val="000000"/>
                </a:solidFill>
                <a:latin typeface="Arial"/>
                <a:cs typeface="Arial"/>
              </a:endParaRPr>
            </a:p>
          </p:txBody>
        </p:sp>
        <p:sp>
          <p:nvSpPr>
            <p:cNvPr id="207" name="Rectangle 206"/>
            <p:cNvSpPr/>
            <p:nvPr/>
          </p:nvSpPr>
          <p:spPr>
            <a:xfrm>
              <a:off x="4942502" y="5378333"/>
              <a:ext cx="671971" cy="147401"/>
            </a:xfrm>
            <a:prstGeom prst="rect">
              <a:avLst/>
            </a:prstGeom>
            <a:gradFill flip="none" rotWithShape="1">
              <a:gsLst>
                <a:gs pos="0">
                  <a:schemeClr val="bg1">
                    <a:alpha val="99000"/>
                  </a:schemeClr>
                </a:gs>
                <a:gs pos="100000">
                  <a:schemeClr val="bg1">
                    <a:lumMod val="6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a:solidFill>
                    <a:srgbClr val="000000"/>
                  </a:solidFill>
                  <a:latin typeface="Arial Narrow"/>
                  <a:cs typeface="Arial Narrow"/>
                </a:rPr>
                <a:t>POLICIES</a:t>
              </a:r>
            </a:p>
          </p:txBody>
        </p:sp>
        <p:sp>
          <p:nvSpPr>
            <p:cNvPr id="208" name="Rectangle 207"/>
            <p:cNvSpPr/>
            <p:nvPr/>
          </p:nvSpPr>
          <p:spPr>
            <a:xfrm>
              <a:off x="5686113" y="5378333"/>
              <a:ext cx="671971" cy="147401"/>
            </a:xfrm>
            <a:prstGeom prst="rect">
              <a:avLst/>
            </a:prstGeom>
            <a:gradFill flip="none" rotWithShape="1">
              <a:gsLst>
                <a:gs pos="0">
                  <a:schemeClr val="bg1">
                    <a:alpha val="99000"/>
                  </a:schemeClr>
                </a:gs>
                <a:gs pos="100000">
                  <a:schemeClr val="bg1">
                    <a:lumMod val="6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a:solidFill>
                    <a:srgbClr val="000000"/>
                  </a:solidFill>
                  <a:latin typeface="Arial Narrow"/>
                  <a:cs typeface="Arial Narrow"/>
                </a:rPr>
                <a:t>PROCEDURES</a:t>
              </a:r>
            </a:p>
          </p:txBody>
        </p:sp>
        <p:sp>
          <p:nvSpPr>
            <p:cNvPr id="209" name="Rectangle 208"/>
            <p:cNvSpPr/>
            <p:nvPr/>
          </p:nvSpPr>
          <p:spPr>
            <a:xfrm>
              <a:off x="6429724" y="5378333"/>
              <a:ext cx="671971" cy="147401"/>
            </a:xfrm>
            <a:prstGeom prst="rect">
              <a:avLst/>
            </a:prstGeom>
            <a:gradFill flip="none" rotWithShape="1">
              <a:gsLst>
                <a:gs pos="0">
                  <a:schemeClr val="bg1">
                    <a:alpha val="99000"/>
                  </a:schemeClr>
                </a:gs>
                <a:gs pos="100000">
                  <a:schemeClr val="bg1">
                    <a:lumMod val="6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a:solidFill>
                    <a:srgbClr val="000000"/>
                  </a:solidFill>
                  <a:latin typeface="Arial Narrow"/>
                  <a:cs typeface="Arial Narrow"/>
                </a:rPr>
                <a:t>STANDARDS</a:t>
              </a:r>
            </a:p>
          </p:txBody>
        </p:sp>
        <p:sp>
          <p:nvSpPr>
            <p:cNvPr id="210" name="Rectangle 209"/>
            <p:cNvSpPr/>
            <p:nvPr/>
          </p:nvSpPr>
          <p:spPr>
            <a:xfrm>
              <a:off x="7173336" y="5378333"/>
              <a:ext cx="671971" cy="147401"/>
            </a:xfrm>
            <a:prstGeom prst="rect">
              <a:avLst/>
            </a:prstGeom>
            <a:gradFill flip="none" rotWithShape="1">
              <a:gsLst>
                <a:gs pos="0">
                  <a:schemeClr val="bg1">
                    <a:alpha val="99000"/>
                  </a:schemeClr>
                </a:gs>
                <a:gs pos="100000">
                  <a:schemeClr val="bg1">
                    <a:lumMod val="6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a:solidFill>
                    <a:srgbClr val="000000"/>
                  </a:solidFill>
                  <a:latin typeface="Arial Narrow"/>
                  <a:cs typeface="Arial Narrow"/>
                </a:rPr>
                <a:t>DATA</a:t>
              </a:r>
            </a:p>
          </p:txBody>
        </p:sp>
        <p:sp>
          <p:nvSpPr>
            <p:cNvPr id="211" name="Rectangle 210"/>
            <p:cNvSpPr/>
            <p:nvPr/>
          </p:nvSpPr>
          <p:spPr>
            <a:xfrm>
              <a:off x="7916948" y="5378333"/>
              <a:ext cx="671971" cy="147401"/>
            </a:xfrm>
            <a:prstGeom prst="rect">
              <a:avLst/>
            </a:prstGeom>
            <a:gradFill flip="none" rotWithShape="1">
              <a:gsLst>
                <a:gs pos="0">
                  <a:schemeClr val="bg1">
                    <a:alpha val="99000"/>
                  </a:schemeClr>
                </a:gs>
                <a:gs pos="100000">
                  <a:schemeClr val="bg1">
                    <a:lumMod val="6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a:solidFill>
                    <a:srgbClr val="000000"/>
                  </a:solidFill>
                  <a:latin typeface="Arial Narrow"/>
                  <a:cs typeface="Arial Narrow"/>
                </a:rPr>
                <a:t>TECHNOLOGY</a:t>
              </a:r>
            </a:p>
          </p:txBody>
        </p:sp>
        <p:cxnSp>
          <p:nvCxnSpPr>
            <p:cNvPr id="212" name="Straight Connector 211"/>
            <p:cNvCxnSpPr/>
            <p:nvPr/>
          </p:nvCxnSpPr>
          <p:spPr>
            <a:xfrm>
              <a:off x="5722045" y="1683368"/>
              <a:ext cx="1333636" cy="1379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3" name="Up-Down Arrow 212"/>
            <p:cNvSpPr/>
            <p:nvPr/>
          </p:nvSpPr>
          <p:spPr>
            <a:xfrm>
              <a:off x="6358907" y="2411492"/>
              <a:ext cx="92020" cy="152402"/>
            </a:xfrm>
            <a:prstGeom prst="upDownArrow">
              <a:avLst>
                <a:gd name="adj1" fmla="val 56896"/>
                <a:gd name="adj2" fmla="val 49999"/>
              </a:avLst>
            </a:prstGeom>
            <a:solidFill>
              <a:schemeClr val="tx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Rectangle 213"/>
            <p:cNvSpPr/>
            <p:nvPr/>
          </p:nvSpPr>
          <p:spPr>
            <a:xfrm>
              <a:off x="6484188" y="1969226"/>
              <a:ext cx="1475999" cy="232031"/>
            </a:xfrm>
            <a:prstGeom prst="rect">
              <a:avLst/>
            </a:prstGeom>
            <a:gradFill flip="none" rotWithShape="1">
              <a:gsLst>
                <a:gs pos="0">
                  <a:schemeClr val="bg1">
                    <a:alpha val="99000"/>
                  </a:schemeClr>
                </a:gs>
                <a:gs pos="100000">
                  <a:schemeClr val="bg1">
                    <a:lumMod val="8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r>
                <a:rPr lang="en-US" sz="800" b="1" dirty="0">
                  <a:solidFill>
                    <a:srgbClr val="000000"/>
                  </a:solidFill>
                  <a:latin typeface="Arial Narrow"/>
                  <a:cs typeface="Arial Narrow"/>
                </a:rPr>
                <a:t>OFFICE OF THE SECRETARIAT</a:t>
              </a:r>
            </a:p>
          </p:txBody>
        </p:sp>
        <p:sp>
          <p:nvSpPr>
            <p:cNvPr id="215" name="Down Arrow 214"/>
            <p:cNvSpPr/>
            <p:nvPr/>
          </p:nvSpPr>
          <p:spPr>
            <a:xfrm flipV="1">
              <a:off x="7285973" y="1846274"/>
              <a:ext cx="82356" cy="115293"/>
            </a:xfrm>
            <a:prstGeom prst="downArrow">
              <a:avLst/>
            </a:prstGeom>
            <a:solidFill>
              <a:schemeClr val="tx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Down Arrow 215"/>
            <p:cNvSpPr/>
            <p:nvPr/>
          </p:nvSpPr>
          <p:spPr>
            <a:xfrm flipV="1">
              <a:off x="5469554" y="1853933"/>
              <a:ext cx="82356" cy="115293"/>
            </a:xfrm>
            <a:prstGeom prst="downArrow">
              <a:avLst/>
            </a:prstGeom>
            <a:solidFill>
              <a:schemeClr val="tx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Rectangle 216"/>
            <p:cNvSpPr/>
            <p:nvPr/>
          </p:nvSpPr>
          <p:spPr>
            <a:xfrm>
              <a:off x="4835332" y="1957694"/>
              <a:ext cx="1446553" cy="243564"/>
            </a:xfrm>
            <a:prstGeom prst="rect">
              <a:avLst/>
            </a:prstGeom>
            <a:gradFill flip="none" rotWithShape="1">
              <a:gsLst>
                <a:gs pos="0">
                  <a:schemeClr val="bg1">
                    <a:alpha val="99000"/>
                  </a:schemeClr>
                </a:gs>
                <a:gs pos="100000">
                  <a:schemeClr val="accent6">
                    <a:alpha val="87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b="1" kern="0" dirty="0">
                  <a:solidFill>
                    <a:srgbClr val="000000"/>
                  </a:solidFill>
                  <a:latin typeface="Arial Narrow"/>
                  <a:cs typeface="Arial Narrow"/>
                </a:rPr>
                <a:t>NATIONAL GEOSPATIAL ADVISORY COMMITTEE</a:t>
              </a:r>
            </a:p>
          </p:txBody>
        </p:sp>
        <p:sp>
          <p:nvSpPr>
            <p:cNvPr id="218" name="Down Arrow 217"/>
            <p:cNvSpPr/>
            <p:nvPr/>
          </p:nvSpPr>
          <p:spPr>
            <a:xfrm>
              <a:off x="7282028" y="2192807"/>
              <a:ext cx="82356" cy="115293"/>
            </a:xfrm>
            <a:prstGeom prst="downArrow">
              <a:avLst/>
            </a:prstGeom>
            <a:solidFill>
              <a:schemeClr val="tx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Title 1"/>
            <p:cNvSpPr txBox="1">
              <a:spLocks/>
            </p:cNvSpPr>
            <p:nvPr/>
          </p:nvSpPr>
          <p:spPr>
            <a:xfrm>
              <a:off x="3985305" y="5460786"/>
              <a:ext cx="4989283" cy="464613"/>
            </a:xfrm>
            <a:prstGeom prst="rect">
              <a:avLst/>
            </a:prstGeom>
          </p:spPr>
          <p:txBody>
            <a:bodyPr vert="horz" lIns="91430" tIns="45715" rIns="91430" bIns="45715" rtlCol="0" anchor="ctr">
              <a:noAutofit/>
              <a:scene3d>
                <a:camera prst="orthographicFront">
                  <a:rot lat="20999973" lon="21599996" rev="0"/>
                </a:camera>
                <a:lightRig rig="threePt" dir="t">
                  <a:rot lat="0" lon="0" rev="5400000"/>
                </a:lightRig>
              </a:scene3d>
              <a:sp3d extrusionH="44450" prstMaterial="dkEdge">
                <a:bevelT w="260350" h="38100"/>
              </a:sp3d>
            </a:bodyPr>
            <a:lstStyle>
              <a:lvl1pPr algn="ctr" defTabSz="457200" rtl="0" eaLnBrk="1" latinLnBrk="0" hangingPunct="1">
                <a:spcBef>
                  <a:spcPct val="0"/>
                </a:spcBef>
                <a:buNone/>
                <a:defRPr sz="3200" kern="1200">
                  <a:solidFill>
                    <a:srgbClr val="FFFFFF"/>
                  </a:solidFill>
                  <a:latin typeface="+mj-lt"/>
                  <a:ea typeface="+mj-ea"/>
                  <a:cs typeface="+mj-cs"/>
                </a:defRPr>
              </a:lvl1pPr>
            </a:lstStyle>
            <a:p>
              <a:pPr>
                <a:spcBef>
                  <a:spcPts val="0"/>
                </a:spcBef>
              </a:pPr>
              <a:r>
                <a:rPr lang="en-US" sz="24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N</a:t>
              </a:r>
              <a:r>
                <a:rPr lang="en-US" sz="14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ational</a:t>
              </a:r>
              <a:r>
                <a:rPr lang="en-US" sz="24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 S</a:t>
              </a:r>
              <a:r>
                <a:rPr lang="en-US" sz="12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patial  </a:t>
              </a:r>
              <a:r>
                <a:rPr lang="en-US" sz="24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D</a:t>
              </a:r>
              <a:r>
                <a:rPr lang="en-US" sz="12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ata</a:t>
              </a:r>
              <a:r>
                <a:rPr lang="en-US" sz="24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 </a:t>
              </a:r>
              <a:r>
                <a:rPr lang="en-US" sz="28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I</a:t>
              </a:r>
              <a:r>
                <a:rPr lang="en-US" sz="14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nfrastructure</a:t>
              </a:r>
              <a:r>
                <a:rPr lang="en-US" sz="24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Times New Roman"/>
                  <a:cs typeface="Times New Roman"/>
                </a:rPr>
                <a:t/>
              </a:r>
              <a:br>
                <a:rPr lang="en-US" sz="24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Times New Roman"/>
                  <a:cs typeface="Times New Roman"/>
                </a:rPr>
              </a:br>
              <a:endParaRPr lang="en-US" sz="1200"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Arial"/>
                <a:cs typeface="Arial"/>
              </a:endParaRPr>
            </a:p>
          </p:txBody>
        </p:sp>
        <p:sp>
          <p:nvSpPr>
            <p:cNvPr id="220" name="Rectangle 219"/>
            <p:cNvSpPr/>
            <p:nvPr/>
          </p:nvSpPr>
          <p:spPr>
            <a:xfrm>
              <a:off x="5649130" y="5218752"/>
              <a:ext cx="1487908" cy="215444"/>
            </a:xfrm>
            <a:prstGeom prst="rect">
              <a:avLst/>
            </a:prstGeom>
          </p:spPr>
          <p:txBody>
            <a:bodyPr wrap="none">
              <a:spAutoFit/>
            </a:bodyPr>
            <a:lstStyle/>
            <a:p>
              <a:pPr algn="ctr"/>
              <a:r>
                <a:rPr lang="en-US" sz="800" b="1" dirty="0">
                  <a:solidFill>
                    <a:srgbClr val="000000"/>
                  </a:solidFill>
                  <a:latin typeface="Arial Narrow"/>
                  <a:cs typeface="Arial Narrow"/>
                </a:rPr>
                <a:t>FOUNDATIONAL COMPONENTS</a:t>
              </a:r>
            </a:p>
          </p:txBody>
        </p:sp>
        <p:sp>
          <p:nvSpPr>
            <p:cNvPr id="221" name="Down Arrow 220"/>
            <p:cNvSpPr/>
            <p:nvPr/>
          </p:nvSpPr>
          <p:spPr>
            <a:xfrm rot="16200000" flipV="1">
              <a:off x="6324827" y="2026296"/>
              <a:ext cx="105767" cy="240509"/>
            </a:xfrm>
            <a:prstGeom prst="downArrow">
              <a:avLst/>
            </a:prstGeom>
            <a:solidFill>
              <a:schemeClr val="tx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Up-Down Arrow 221"/>
            <p:cNvSpPr/>
            <p:nvPr/>
          </p:nvSpPr>
          <p:spPr>
            <a:xfrm>
              <a:off x="6352539" y="1964382"/>
              <a:ext cx="90765" cy="326588"/>
            </a:xfrm>
            <a:prstGeom prst="upDownArrow">
              <a:avLst>
                <a:gd name="adj1" fmla="val 56896"/>
                <a:gd name="adj2" fmla="val 49999"/>
              </a:avLst>
            </a:prstGeom>
            <a:solidFill>
              <a:schemeClr val="tx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3" name="Group 222"/>
            <p:cNvGrpSpPr/>
            <p:nvPr/>
          </p:nvGrpSpPr>
          <p:grpSpPr>
            <a:xfrm>
              <a:off x="4432769" y="2828168"/>
              <a:ext cx="3936849" cy="1873584"/>
              <a:chOff x="4399518" y="1937320"/>
              <a:chExt cx="3936849" cy="1815500"/>
            </a:xfrm>
          </p:grpSpPr>
          <p:grpSp>
            <p:nvGrpSpPr>
              <p:cNvPr id="224" name="Group 223"/>
              <p:cNvGrpSpPr/>
              <p:nvPr/>
            </p:nvGrpSpPr>
            <p:grpSpPr>
              <a:xfrm>
                <a:off x="4402755" y="2076736"/>
                <a:ext cx="3933612" cy="1676084"/>
                <a:chOff x="4402755" y="1948797"/>
                <a:chExt cx="3933612" cy="1773879"/>
              </a:xfrm>
            </p:grpSpPr>
            <p:sp>
              <p:nvSpPr>
                <p:cNvPr id="226" name="Rectangle 225"/>
                <p:cNvSpPr/>
                <p:nvPr/>
              </p:nvSpPr>
              <p:spPr>
                <a:xfrm>
                  <a:off x="4402755" y="1948797"/>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err="1">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Cadastre</a:t>
                  </a:r>
                  <a:endPar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endParaRPr>
                </a:p>
              </p:txBody>
            </p:sp>
            <p:sp>
              <p:nvSpPr>
                <p:cNvPr id="227" name="Rectangle 226"/>
                <p:cNvSpPr/>
                <p:nvPr/>
              </p:nvSpPr>
              <p:spPr>
                <a:xfrm>
                  <a:off x="4402755" y="2098352"/>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Cultural Resources</a:t>
                  </a:r>
                </a:p>
              </p:txBody>
            </p:sp>
            <p:sp>
              <p:nvSpPr>
                <p:cNvPr id="229" name="Rectangle 228"/>
                <p:cNvSpPr/>
                <p:nvPr/>
              </p:nvSpPr>
              <p:spPr>
                <a:xfrm>
                  <a:off x="4402755" y="2247907"/>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3D Nation Elevation</a:t>
                  </a:r>
                </a:p>
              </p:txBody>
            </p:sp>
            <p:sp>
              <p:nvSpPr>
                <p:cNvPr id="230" name="Rectangle 229"/>
                <p:cNvSpPr/>
                <p:nvPr/>
              </p:nvSpPr>
              <p:spPr>
                <a:xfrm>
                  <a:off x="4402755" y="2397462"/>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Geodetic Control </a:t>
                  </a:r>
                </a:p>
              </p:txBody>
            </p:sp>
            <p:sp>
              <p:nvSpPr>
                <p:cNvPr id="231" name="Rectangle 230"/>
                <p:cNvSpPr/>
                <p:nvPr/>
              </p:nvSpPr>
              <p:spPr>
                <a:xfrm>
                  <a:off x="4402755" y="2547016"/>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Geologic Data</a:t>
                  </a:r>
                </a:p>
              </p:txBody>
            </p:sp>
            <p:sp>
              <p:nvSpPr>
                <p:cNvPr id="232" name="Rectangle 231"/>
                <p:cNvSpPr/>
                <p:nvPr/>
              </p:nvSpPr>
              <p:spPr>
                <a:xfrm>
                  <a:off x="4402755" y="2696571"/>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Homeland Infrastructure Foundation –Level Data</a:t>
                  </a:r>
                </a:p>
              </p:txBody>
            </p:sp>
            <p:sp>
              <p:nvSpPr>
                <p:cNvPr id="233" name="Rectangle 232"/>
                <p:cNvSpPr/>
                <p:nvPr/>
              </p:nvSpPr>
              <p:spPr>
                <a:xfrm>
                  <a:off x="4402755" y="2846126"/>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Marine and Coastal Spatial Data</a:t>
                  </a:r>
                </a:p>
              </p:txBody>
            </p:sp>
            <p:sp>
              <p:nvSpPr>
                <p:cNvPr id="234" name="Rectangle 233"/>
                <p:cNvSpPr/>
                <p:nvPr/>
              </p:nvSpPr>
              <p:spPr>
                <a:xfrm>
                  <a:off x="4402755" y="2995681"/>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National Digital </a:t>
                  </a:r>
                  <a:r>
                    <a:rPr lang="en-US" sz="1050" b="1" i="1" spc="-70" dirty="0" err="1" smtClean="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Orthimagery</a:t>
                  </a:r>
                  <a:r>
                    <a:rPr lang="en-US" sz="1050" b="1" i="1" spc="-70" dirty="0" smtClean="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 </a:t>
                  </a: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Program</a:t>
                  </a:r>
                </a:p>
              </p:txBody>
            </p:sp>
            <p:sp>
              <p:nvSpPr>
                <p:cNvPr id="235" name="Rectangle 234"/>
                <p:cNvSpPr/>
                <p:nvPr/>
              </p:nvSpPr>
              <p:spPr>
                <a:xfrm>
                  <a:off x="4402755" y="3145236"/>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Spatial Water Data</a:t>
                  </a:r>
                </a:p>
              </p:txBody>
            </p:sp>
            <p:sp>
              <p:nvSpPr>
                <p:cNvPr id="236" name="Rectangle 235"/>
                <p:cNvSpPr/>
                <p:nvPr/>
              </p:nvSpPr>
              <p:spPr>
                <a:xfrm>
                  <a:off x="4402755" y="3294792"/>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Transportation</a:t>
                  </a:r>
                </a:p>
              </p:txBody>
            </p:sp>
            <p:sp>
              <p:nvSpPr>
                <p:cNvPr id="237" name="Rectangle 236"/>
                <p:cNvSpPr/>
                <p:nvPr/>
              </p:nvSpPr>
              <p:spPr>
                <a:xfrm>
                  <a:off x="4402755" y="3444347"/>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Vegetation</a:t>
                  </a:r>
                </a:p>
              </p:txBody>
            </p:sp>
            <p:sp>
              <p:nvSpPr>
                <p:cNvPr id="238" name="Rectangle 237"/>
                <p:cNvSpPr/>
                <p:nvPr/>
              </p:nvSpPr>
              <p:spPr>
                <a:xfrm>
                  <a:off x="4402755" y="3593903"/>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Wetlands</a:t>
                  </a:r>
                </a:p>
              </p:txBody>
            </p:sp>
          </p:grpSp>
          <p:sp>
            <p:nvSpPr>
              <p:cNvPr id="225" name="Rectangle 224"/>
              <p:cNvSpPr/>
              <p:nvPr/>
            </p:nvSpPr>
            <p:spPr>
              <a:xfrm>
                <a:off x="4399518" y="1937320"/>
                <a:ext cx="3933612" cy="121674"/>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Address</a:t>
                </a:r>
              </a:p>
            </p:txBody>
          </p:sp>
        </p:grpSp>
      </p:grpSp>
      <p:sp>
        <p:nvSpPr>
          <p:cNvPr id="178" name="Rounded Rectangle 177"/>
          <p:cNvSpPr/>
          <p:nvPr/>
        </p:nvSpPr>
        <p:spPr>
          <a:xfrm>
            <a:off x="324341" y="1744168"/>
            <a:ext cx="2334804" cy="463640"/>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a:solidFill>
                  <a:schemeClr val="bg1"/>
                </a:solidFill>
                <a:effectLst>
                  <a:innerShdw blurRad="63500" dist="50800" dir="16200000">
                    <a:prstClr val="black">
                      <a:alpha val="40000"/>
                    </a:prstClr>
                  </a:innerShdw>
                </a:effectLst>
                <a:ea typeface="Arial" charset="0"/>
                <a:cs typeface="Arial" charset="0"/>
              </a:rPr>
              <a:t>Strategic Direction</a:t>
            </a:r>
          </a:p>
        </p:txBody>
      </p:sp>
      <p:sp>
        <p:nvSpPr>
          <p:cNvPr id="180" name="Rounded Rectangle 179"/>
          <p:cNvSpPr/>
          <p:nvPr/>
        </p:nvSpPr>
        <p:spPr>
          <a:xfrm>
            <a:off x="331899" y="2335994"/>
            <a:ext cx="2327246" cy="463640"/>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a:solidFill>
                  <a:schemeClr val="bg1"/>
                </a:solidFill>
                <a:effectLst>
                  <a:innerShdw blurRad="63500" dist="50800" dir="16200000">
                    <a:prstClr val="black">
                      <a:alpha val="40000"/>
                    </a:prstClr>
                  </a:innerShdw>
                </a:effectLst>
                <a:ea typeface="Arial" charset="0"/>
                <a:cs typeface="Arial" charset="0"/>
              </a:rPr>
              <a:t>Non-Federal Advisory</a:t>
            </a:r>
          </a:p>
        </p:txBody>
      </p:sp>
      <p:sp>
        <p:nvSpPr>
          <p:cNvPr id="181" name="Rounded Rectangle 180"/>
          <p:cNvSpPr/>
          <p:nvPr/>
        </p:nvSpPr>
        <p:spPr>
          <a:xfrm>
            <a:off x="327340" y="3601741"/>
            <a:ext cx="2366057" cy="684403"/>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a:solidFill>
                  <a:schemeClr val="bg1"/>
                </a:solidFill>
                <a:effectLst>
                  <a:innerShdw blurRad="63500" dist="50800" dir="16200000">
                    <a:prstClr val="black">
                      <a:alpha val="40000"/>
                    </a:prstClr>
                  </a:innerShdw>
                </a:effectLst>
                <a:ea typeface="Arial" charset="0"/>
                <a:cs typeface="Arial" charset="0"/>
              </a:rPr>
              <a:t>Address </a:t>
            </a:r>
            <a:r>
              <a:rPr lang="en-US" sz="2000" spc="-70" dirty="0" smtClean="0">
                <a:solidFill>
                  <a:schemeClr val="bg1"/>
                </a:solidFill>
                <a:effectLst>
                  <a:innerShdw blurRad="63500" dist="50800" dir="16200000">
                    <a:prstClr val="black">
                      <a:alpha val="40000"/>
                    </a:prstClr>
                  </a:innerShdw>
                </a:effectLst>
                <a:ea typeface="Arial" charset="0"/>
                <a:cs typeface="Arial" charset="0"/>
              </a:rPr>
              <a:t>Specific Geospatial Issues</a:t>
            </a: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182" name="Rounded Rectangle 181"/>
          <p:cNvSpPr/>
          <p:nvPr/>
        </p:nvSpPr>
        <p:spPr>
          <a:xfrm>
            <a:off x="335950" y="2951571"/>
            <a:ext cx="2345320" cy="463640"/>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smtClean="0">
                <a:solidFill>
                  <a:schemeClr val="bg1"/>
                </a:solidFill>
                <a:effectLst>
                  <a:innerShdw blurRad="63500" dist="50800" dir="16200000">
                    <a:prstClr val="black">
                      <a:alpha val="40000"/>
                    </a:prstClr>
                  </a:innerShdw>
                </a:effectLst>
                <a:ea typeface="Arial" charset="0"/>
                <a:cs typeface="Arial" charset="0"/>
              </a:rPr>
              <a:t>Federal Advisory</a:t>
            </a: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cxnSp>
        <p:nvCxnSpPr>
          <p:cNvPr id="185" name="Elbow Connector 184"/>
          <p:cNvCxnSpPr>
            <a:stCxn id="178" idx="3"/>
          </p:cNvCxnSpPr>
          <p:nvPr/>
        </p:nvCxnSpPr>
        <p:spPr>
          <a:xfrm flipV="1">
            <a:off x="2659145" y="830870"/>
            <a:ext cx="2980242" cy="1145118"/>
          </a:xfrm>
          <a:prstGeom prst="bentConnector3">
            <a:avLst>
              <a:gd name="adj1" fmla="val 19102"/>
            </a:avLst>
          </a:prstGeom>
          <a:ln w="25400">
            <a:gradFill flip="none" rotWithShape="1">
              <a:gsLst>
                <a:gs pos="0">
                  <a:schemeClr val="bg1"/>
                </a:gs>
                <a:gs pos="33000">
                  <a:schemeClr val="bg1">
                    <a:lumMod val="85000"/>
                  </a:schemeClr>
                </a:gs>
                <a:gs pos="100000">
                  <a:schemeClr val="tx1">
                    <a:lumMod val="95000"/>
                    <a:lumOff val="5000"/>
                  </a:schemeClr>
                </a:gs>
                <a:gs pos="69000">
                  <a:schemeClr val="tx1">
                    <a:lumMod val="50000"/>
                    <a:lumOff val="50000"/>
                  </a:schemeClr>
                </a:gs>
              </a:gsLst>
              <a:lin ang="2700000" scaled="1"/>
              <a:tileRect/>
            </a:gradFill>
            <a:prstDash val="lgDashDot"/>
            <a:tailEnd type="triangle"/>
          </a:ln>
          <a:effectLst>
            <a:glow rad="12700">
              <a:schemeClr val="bg1">
                <a:lumMod val="85000"/>
                <a:alpha val="12000"/>
              </a:schemeClr>
            </a:glow>
            <a:outerShdw blurRad="25400" dist="25400" dir="5400000" algn="t" rotWithShape="0">
              <a:prstClr val="black">
                <a:alpha val="58000"/>
              </a:prstClr>
            </a:outerShdw>
          </a:effectLst>
        </p:spPr>
        <p:style>
          <a:lnRef idx="1">
            <a:schemeClr val="accent1"/>
          </a:lnRef>
          <a:fillRef idx="0">
            <a:schemeClr val="accent1"/>
          </a:fillRef>
          <a:effectRef idx="0">
            <a:schemeClr val="accent1"/>
          </a:effectRef>
          <a:fontRef idx="minor">
            <a:schemeClr val="tx1"/>
          </a:fontRef>
        </p:style>
      </p:cxnSp>
      <p:cxnSp>
        <p:nvCxnSpPr>
          <p:cNvPr id="187" name="Elbow Connector 186"/>
          <p:cNvCxnSpPr>
            <a:stCxn id="180" idx="3"/>
          </p:cNvCxnSpPr>
          <p:nvPr/>
        </p:nvCxnSpPr>
        <p:spPr>
          <a:xfrm flipV="1">
            <a:off x="2659145" y="1173388"/>
            <a:ext cx="2142936" cy="1394426"/>
          </a:xfrm>
          <a:prstGeom prst="bentConnector3">
            <a:avLst>
              <a:gd name="adj1" fmla="val 50000"/>
            </a:avLst>
          </a:prstGeom>
          <a:ln w="25400">
            <a:gradFill flip="none" rotWithShape="1">
              <a:gsLst>
                <a:gs pos="0">
                  <a:schemeClr val="bg1"/>
                </a:gs>
                <a:gs pos="33000">
                  <a:schemeClr val="bg1">
                    <a:lumMod val="85000"/>
                  </a:schemeClr>
                </a:gs>
                <a:gs pos="100000">
                  <a:schemeClr val="tx1">
                    <a:lumMod val="95000"/>
                    <a:lumOff val="5000"/>
                  </a:schemeClr>
                </a:gs>
                <a:gs pos="69000">
                  <a:schemeClr val="tx1">
                    <a:lumMod val="50000"/>
                    <a:lumOff val="50000"/>
                  </a:schemeClr>
                </a:gs>
              </a:gsLst>
              <a:lin ang="2700000" scaled="1"/>
              <a:tileRect/>
            </a:gradFill>
            <a:prstDash val="lgDashDot"/>
            <a:tailEnd type="triangle"/>
          </a:ln>
          <a:effectLst>
            <a:glow rad="12700">
              <a:schemeClr val="bg1">
                <a:lumMod val="85000"/>
                <a:alpha val="12000"/>
              </a:schemeClr>
            </a:glow>
            <a:outerShdw blurRad="25400" dist="25400" dir="5400000" algn="t" rotWithShape="0">
              <a:prstClr val="black">
                <a:alpha val="58000"/>
              </a:prstClr>
            </a:outerShdw>
          </a:effectLst>
        </p:spPr>
        <p:style>
          <a:lnRef idx="1">
            <a:schemeClr val="accent1"/>
          </a:lnRef>
          <a:fillRef idx="0">
            <a:schemeClr val="accent1"/>
          </a:fillRef>
          <a:effectRef idx="0">
            <a:schemeClr val="accent1"/>
          </a:effectRef>
          <a:fontRef idx="minor">
            <a:schemeClr val="tx1"/>
          </a:fontRef>
        </p:style>
      </p:cxnSp>
      <p:cxnSp>
        <p:nvCxnSpPr>
          <p:cNvPr id="228" name="Elbow Connector 227"/>
          <p:cNvCxnSpPr>
            <a:stCxn id="182" idx="3"/>
          </p:cNvCxnSpPr>
          <p:nvPr/>
        </p:nvCxnSpPr>
        <p:spPr>
          <a:xfrm flipV="1">
            <a:off x="2681270" y="1462585"/>
            <a:ext cx="3066677" cy="1720806"/>
          </a:xfrm>
          <a:prstGeom prst="bentConnector3">
            <a:avLst>
              <a:gd name="adj1" fmla="val 36981"/>
            </a:avLst>
          </a:prstGeom>
          <a:ln w="25400">
            <a:gradFill flip="none" rotWithShape="1">
              <a:gsLst>
                <a:gs pos="0">
                  <a:schemeClr val="bg1"/>
                </a:gs>
                <a:gs pos="33000">
                  <a:schemeClr val="bg1">
                    <a:lumMod val="85000"/>
                  </a:schemeClr>
                </a:gs>
                <a:gs pos="100000">
                  <a:schemeClr val="tx1">
                    <a:lumMod val="95000"/>
                    <a:lumOff val="5000"/>
                  </a:schemeClr>
                </a:gs>
                <a:gs pos="69000">
                  <a:schemeClr val="tx1">
                    <a:lumMod val="50000"/>
                    <a:lumOff val="50000"/>
                  </a:schemeClr>
                </a:gs>
              </a:gsLst>
              <a:lin ang="2700000" scaled="1"/>
              <a:tileRect/>
            </a:gradFill>
            <a:prstDash val="lgDashDot"/>
            <a:tailEnd type="triangle"/>
          </a:ln>
          <a:effectLst>
            <a:glow rad="12700">
              <a:schemeClr val="bg1">
                <a:lumMod val="85000"/>
                <a:alpha val="12000"/>
              </a:schemeClr>
            </a:glow>
            <a:outerShdw blurRad="25400" dist="25400" dir="5400000" algn="t" rotWithShape="0">
              <a:prstClr val="black">
                <a:alpha val="58000"/>
              </a:prstClr>
            </a:outerShdw>
          </a:effectLst>
        </p:spPr>
        <p:style>
          <a:lnRef idx="1">
            <a:schemeClr val="accent1"/>
          </a:lnRef>
          <a:fillRef idx="0">
            <a:schemeClr val="accent1"/>
          </a:fillRef>
          <a:effectRef idx="0">
            <a:schemeClr val="accent1"/>
          </a:effectRef>
          <a:fontRef idx="minor">
            <a:schemeClr val="tx1"/>
          </a:fontRef>
        </p:style>
      </p:cxnSp>
      <p:cxnSp>
        <p:nvCxnSpPr>
          <p:cNvPr id="240" name="Elbow Connector 239"/>
          <p:cNvCxnSpPr/>
          <p:nvPr/>
        </p:nvCxnSpPr>
        <p:spPr>
          <a:xfrm flipV="1">
            <a:off x="2694597" y="1689051"/>
            <a:ext cx="2883845" cy="2157483"/>
          </a:xfrm>
          <a:prstGeom prst="bentConnector3">
            <a:avLst>
              <a:gd name="adj1" fmla="val 50000"/>
            </a:avLst>
          </a:prstGeom>
          <a:ln w="25400">
            <a:gradFill flip="none" rotWithShape="1">
              <a:gsLst>
                <a:gs pos="0">
                  <a:schemeClr val="bg1"/>
                </a:gs>
                <a:gs pos="33000">
                  <a:schemeClr val="bg1">
                    <a:lumMod val="85000"/>
                  </a:schemeClr>
                </a:gs>
                <a:gs pos="100000">
                  <a:schemeClr val="tx1">
                    <a:lumMod val="95000"/>
                    <a:lumOff val="5000"/>
                  </a:schemeClr>
                </a:gs>
                <a:gs pos="69000">
                  <a:schemeClr val="tx1">
                    <a:lumMod val="50000"/>
                    <a:lumOff val="50000"/>
                  </a:schemeClr>
                </a:gs>
              </a:gsLst>
              <a:lin ang="2700000" scaled="1"/>
              <a:tileRect/>
            </a:gradFill>
            <a:prstDash val="lgDashDot"/>
            <a:tailEnd type="triangle"/>
          </a:ln>
          <a:effectLst>
            <a:glow rad="12700">
              <a:schemeClr val="bg1">
                <a:lumMod val="85000"/>
                <a:alpha val="12000"/>
              </a:schemeClr>
            </a:glow>
            <a:outerShdw blurRad="25400" dist="25400" dir="5400000" algn="t" rotWithShape="0">
              <a:prstClr val="black">
                <a:alpha val="58000"/>
              </a:prstClr>
            </a:outerShdw>
          </a:effectLst>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4854" y="4910389"/>
            <a:ext cx="2057400" cy="273844"/>
          </a:xfrm>
        </p:spPr>
        <p:txBody>
          <a:bodyPr/>
          <a:lstStyle/>
          <a:p>
            <a:fld id="{C1143F85-D312-184F-9C08-8081E9346C9F}" type="slidenum">
              <a:rPr lang="en-US" smtClean="0"/>
              <a:t>8</a:t>
            </a:fld>
            <a:endParaRPr lang="en-US"/>
          </a:p>
        </p:txBody>
      </p:sp>
      <p:cxnSp>
        <p:nvCxnSpPr>
          <p:cNvPr id="268" name="Elbow Connector 267"/>
          <p:cNvCxnSpPr/>
          <p:nvPr/>
        </p:nvCxnSpPr>
        <p:spPr>
          <a:xfrm>
            <a:off x="2693397" y="3846534"/>
            <a:ext cx="1701635" cy="439610"/>
          </a:xfrm>
          <a:prstGeom prst="bentConnector3">
            <a:avLst>
              <a:gd name="adj1" fmla="val 84575"/>
            </a:avLst>
          </a:prstGeom>
          <a:ln w="25400">
            <a:gradFill flip="none" rotWithShape="1">
              <a:gsLst>
                <a:gs pos="0">
                  <a:schemeClr val="bg1"/>
                </a:gs>
                <a:gs pos="33000">
                  <a:schemeClr val="bg1">
                    <a:lumMod val="85000"/>
                  </a:schemeClr>
                </a:gs>
                <a:gs pos="100000">
                  <a:schemeClr val="tx1">
                    <a:lumMod val="95000"/>
                    <a:lumOff val="5000"/>
                  </a:schemeClr>
                </a:gs>
                <a:gs pos="69000">
                  <a:schemeClr val="tx1">
                    <a:lumMod val="50000"/>
                    <a:lumOff val="50000"/>
                  </a:schemeClr>
                </a:gs>
              </a:gsLst>
              <a:lin ang="2700000" scaled="1"/>
              <a:tileRect/>
            </a:gradFill>
            <a:prstDash val="lgDashDot"/>
            <a:tailEnd type="triangle"/>
          </a:ln>
          <a:effectLst>
            <a:glow rad="12700">
              <a:schemeClr val="bg1">
                <a:lumMod val="85000"/>
                <a:alpha val="12000"/>
              </a:schemeClr>
            </a:glow>
            <a:outerShdw blurRad="25400" dist="25400" dir="5400000" algn="t" rotWithShape="0">
              <a:prstClr val="black">
                <a:alpha val="58000"/>
              </a:prstClr>
            </a:outerShdw>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89" name="Picture 188"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pic>
        <p:nvPicPr>
          <p:cNvPr id="192" name="Picture 191" descr="Image of large USGS Identifier"/>
          <p:cNvPicPr>
            <a:picLocks noChangeAspect="1" noChangeArrowheads="1"/>
          </p:cNvPicPr>
          <p:nvPr/>
        </p:nvPicPr>
        <p:blipFill>
          <a:blip r:embed="rId5" cstate="print">
            <a:lum bright="100000"/>
            <a:extLst>
              <a:ext uri="{28A0092B-C50C-407E-A947-70E740481C1C}">
                <a14:useLocalDpi xmlns:a14="http://schemas.microsoft.com/office/drawing/2010/main" val="0"/>
              </a:ext>
            </a:extLst>
          </a:blip>
          <a:srcRect/>
          <a:stretch>
            <a:fillRect/>
          </a:stretch>
        </p:blipFill>
        <p:spPr bwMode="black">
          <a:xfrm>
            <a:off x="45928" y="4777842"/>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193"/>
          <p:cNvPicPr>
            <a:picLocks noChangeAspect="1"/>
          </p:cNvPicPr>
          <p:nvPr/>
        </p:nvPicPr>
        <p:blipFill>
          <a:blip r:embed="rId6"/>
          <a:stretch>
            <a:fillRect/>
          </a:stretch>
        </p:blipFill>
        <p:spPr>
          <a:xfrm>
            <a:off x="7765324" y="24433"/>
            <a:ext cx="1416163" cy="1255904"/>
          </a:xfrm>
          <a:prstGeom prst="rect">
            <a:avLst/>
          </a:prstGeom>
        </p:spPr>
      </p:pic>
      <p:sp>
        <p:nvSpPr>
          <p:cNvPr id="285" name="Round Diagonal Corner Rectangle 284"/>
          <p:cNvSpPr/>
          <p:nvPr/>
        </p:nvSpPr>
        <p:spPr>
          <a:xfrm>
            <a:off x="-71150" y="442673"/>
            <a:ext cx="4146609" cy="564804"/>
          </a:xfrm>
          <a:prstGeom prst="round2DiagRect">
            <a:avLst>
              <a:gd name="adj1" fmla="val 50000"/>
              <a:gd name="adj2"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schemeClr>
              </a:gs>
              <a:gs pos="0">
                <a:schemeClr val="tx1">
                  <a:lumMod val="65000"/>
                  <a:lumOff val="35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b="1" spc="-70" dirty="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Partnerships and Governance</a:t>
            </a:r>
            <a:endParaRPr lang="en-US" sz="2000" b="1" spc="-70" dirty="0">
              <a:solidFill>
                <a:schemeClr val="bg1"/>
              </a:solidFill>
              <a:effectLst>
                <a:innerShdw blurRad="63500" dist="50800" dir="16200000">
                  <a:prstClr val="black">
                    <a:alpha val="40000"/>
                  </a:prstClr>
                </a:innerShdw>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50236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additive="base">
                                        <p:cTn id="7" dur="500" fill="hold"/>
                                        <p:tgtEl>
                                          <p:spTgt spid="178"/>
                                        </p:tgtEl>
                                        <p:attrNameLst>
                                          <p:attrName>ppt_x</p:attrName>
                                        </p:attrNameLst>
                                      </p:cBhvr>
                                      <p:tavLst>
                                        <p:tav tm="0">
                                          <p:val>
                                            <p:strVal val="#ppt_x"/>
                                          </p:val>
                                        </p:tav>
                                        <p:tav tm="100000">
                                          <p:val>
                                            <p:strVal val="#ppt_x"/>
                                          </p:val>
                                        </p:tav>
                                      </p:tavLst>
                                    </p:anim>
                                    <p:anim calcmode="lin" valueType="num">
                                      <p:cBhvr additive="base">
                                        <p:cTn id="8" dur="500" fill="hold"/>
                                        <p:tgtEl>
                                          <p:spTgt spid="17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5"/>
                                        </p:tgtEl>
                                        <p:attrNameLst>
                                          <p:attrName>style.visibility</p:attrName>
                                        </p:attrNameLst>
                                      </p:cBhvr>
                                      <p:to>
                                        <p:strVal val="visible"/>
                                      </p:to>
                                    </p:set>
                                    <p:anim calcmode="lin" valueType="num">
                                      <p:cBhvr additive="base">
                                        <p:cTn id="11" dur="500" fill="hold"/>
                                        <p:tgtEl>
                                          <p:spTgt spid="185"/>
                                        </p:tgtEl>
                                        <p:attrNameLst>
                                          <p:attrName>ppt_x</p:attrName>
                                        </p:attrNameLst>
                                      </p:cBhvr>
                                      <p:tavLst>
                                        <p:tav tm="0">
                                          <p:val>
                                            <p:strVal val="#ppt_x"/>
                                          </p:val>
                                        </p:tav>
                                        <p:tav tm="100000">
                                          <p:val>
                                            <p:strVal val="#ppt_x"/>
                                          </p:val>
                                        </p:tav>
                                      </p:tavLst>
                                    </p:anim>
                                    <p:anim calcmode="lin" valueType="num">
                                      <p:cBhvr additive="base">
                                        <p:cTn id="12" dur="500" fill="hold"/>
                                        <p:tgtEl>
                                          <p:spTgt spid="18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0"/>
                                        </p:tgtEl>
                                        <p:attrNameLst>
                                          <p:attrName>style.visibility</p:attrName>
                                        </p:attrNameLst>
                                      </p:cBhvr>
                                      <p:to>
                                        <p:strVal val="visible"/>
                                      </p:to>
                                    </p:set>
                                    <p:anim calcmode="lin" valueType="num">
                                      <p:cBhvr additive="base">
                                        <p:cTn id="17" dur="500" fill="hold"/>
                                        <p:tgtEl>
                                          <p:spTgt spid="180"/>
                                        </p:tgtEl>
                                        <p:attrNameLst>
                                          <p:attrName>ppt_x</p:attrName>
                                        </p:attrNameLst>
                                      </p:cBhvr>
                                      <p:tavLst>
                                        <p:tav tm="0">
                                          <p:val>
                                            <p:strVal val="#ppt_x"/>
                                          </p:val>
                                        </p:tav>
                                        <p:tav tm="100000">
                                          <p:val>
                                            <p:strVal val="#ppt_x"/>
                                          </p:val>
                                        </p:tav>
                                      </p:tavLst>
                                    </p:anim>
                                    <p:anim calcmode="lin" valueType="num">
                                      <p:cBhvr additive="base">
                                        <p:cTn id="18" dur="500" fill="hold"/>
                                        <p:tgtEl>
                                          <p:spTgt spid="18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7"/>
                                        </p:tgtEl>
                                        <p:attrNameLst>
                                          <p:attrName>style.visibility</p:attrName>
                                        </p:attrNameLst>
                                      </p:cBhvr>
                                      <p:to>
                                        <p:strVal val="visible"/>
                                      </p:to>
                                    </p:set>
                                    <p:anim calcmode="lin" valueType="num">
                                      <p:cBhvr additive="base">
                                        <p:cTn id="21" dur="500" fill="hold"/>
                                        <p:tgtEl>
                                          <p:spTgt spid="187"/>
                                        </p:tgtEl>
                                        <p:attrNameLst>
                                          <p:attrName>ppt_x</p:attrName>
                                        </p:attrNameLst>
                                      </p:cBhvr>
                                      <p:tavLst>
                                        <p:tav tm="0">
                                          <p:val>
                                            <p:strVal val="#ppt_x"/>
                                          </p:val>
                                        </p:tav>
                                        <p:tav tm="100000">
                                          <p:val>
                                            <p:strVal val="#ppt_x"/>
                                          </p:val>
                                        </p:tav>
                                      </p:tavLst>
                                    </p:anim>
                                    <p:anim calcmode="lin" valueType="num">
                                      <p:cBhvr additive="base">
                                        <p:cTn id="22" dur="500" fill="hold"/>
                                        <p:tgtEl>
                                          <p:spTgt spid="18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2"/>
                                        </p:tgtEl>
                                        <p:attrNameLst>
                                          <p:attrName>style.visibility</p:attrName>
                                        </p:attrNameLst>
                                      </p:cBhvr>
                                      <p:to>
                                        <p:strVal val="visible"/>
                                      </p:to>
                                    </p:set>
                                    <p:anim calcmode="lin" valueType="num">
                                      <p:cBhvr additive="base">
                                        <p:cTn id="27" dur="500" fill="hold"/>
                                        <p:tgtEl>
                                          <p:spTgt spid="182"/>
                                        </p:tgtEl>
                                        <p:attrNameLst>
                                          <p:attrName>ppt_x</p:attrName>
                                        </p:attrNameLst>
                                      </p:cBhvr>
                                      <p:tavLst>
                                        <p:tav tm="0">
                                          <p:val>
                                            <p:strVal val="#ppt_x"/>
                                          </p:val>
                                        </p:tav>
                                        <p:tav tm="100000">
                                          <p:val>
                                            <p:strVal val="#ppt_x"/>
                                          </p:val>
                                        </p:tav>
                                      </p:tavLst>
                                    </p:anim>
                                    <p:anim calcmode="lin" valueType="num">
                                      <p:cBhvr additive="base">
                                        <p:cTn id="28" dur="500" fill="hold"/>
                                        <p:tgtEl>
                                          <p:spTgt spid="18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8"/>
                                        </p:tgtEl>
                                        <p:attrNameLst>
                                          <p:attrName>style.visibility</p:attrName>
                                        </p:attrNameLst>
                                      </p:cBhvr>
                                      <p:to>
                                        <p:strVal val="visible"/>
                                      </p:to>
                                    </p:set>
                                    <p:anim calcmode="lin" valueType="num">
                                      <p:cBhvr additive="base">
                                        <p:cTn id="31" dur="500" fill="hold"/>
                                        <p:tgtEl>
                                          <p:spTgt spid="228"/>
                                        </p:tgtEl>
                                        <p:attrNameLst>
                                          <p:attrName>ppt_x</p:attrName>
                                        </p:attrNameLst>
                                      </p:cBhvr>
                                      <p:tavLst>
                                        <p:tav tm="0">
                                          <p:val>
                                            <p:strVal val="#ppt_x"/>
                                          </p:val>
                                        </p:tav>
                                        <p:tav tm="100000">
                                          <p:val>
                                            <p:strVal val="#ppt_x"/>
                                          </p:val>
                                        </p:tav>
                                      </p:tavLst>
                                    </p:anim>
                                    <p:anim calcmode="lin" valueType="num">
                                      <p:cBhvr additive="base">
                                        <p:cTn id="32"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181"/>
                                        </p:tgtEl>
                                        <p:attrNameLst>
                                          <p:attrName>style.visibility</p:attrName>
                                        </p:attrNameLst>
                                      </p:cBhvr>
                                      <p:to>
                                        <p:strVal val="visible"/>
                                      </p:to>
                                    </p:set>
                                    <p:anim calcmode="lin" valueType="num">
                                      <p:cBhvr additive="base">
                                        <p:cTn id="37" dur="500" fill="hold"/>
                                        <p:tgtEl>
                                          <p:spTgt spid="181"/>
                                        </p:tgtEl>
                                        <p:attrNameLst>
                                          <p:attrName>ppt_x</p:attrName>
                                        </p:attrNameLst>
                                      </p:cBhvr>
                                      <p:tavLst>
                                        <p:tav tm="0">
                                          <p:val>
                                            <p:strVal val="#ppt_x"/>
                                          </p:val>
                                        </p:tav>
                                        <p:tav tm="100000">
                                          <p:val>
                                            <p:strVal val="#ppt_x"/>
                                          </p:val>
                                        </p:tav>
                                      </p:tavLst>
                                    </p:anim>
                                    <p:anim calcmode="lin" valueType="num">
                                      <p:cBhvr additive="base">
                                        <p:cTn id="38" dur="500" fill="hold"/>
                                        <p:tgtEl>
                                          <p:spTgt spid="18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68"/>
                                        </p:tgtEl>
                                        <p:attrNameLst>
                                          <p:attrName>style.visibility</p:attrName>
                                        </p:attrNameLst>
                                      </p:cBhvr>
                                      <p:to>
                                        <p:strVal val="visible"/>
                                      </p:to>
                                    </p:set>
                                    <p:anim calcmode="lin" valueType="num">
                                      <p:cBhvr additive="base">
                                        <p:cTn id="41" dur="500" fill="hold"/>
                                        <p:tgtEl>
                                          <p:spTgt spid="268"/>
                                        </p:tgtEl>
                                        <p:attrNameLst>
                                          <p:attrName>ppt_x</p:attrName>
                                        </p:attrNameLst>
                                      </p:cBhvr>
                                      <p:tavLst>
                                        <p:tav tm="0">
                                          <p:val>
                                            <p:strVal val="#ppt_x"/>
                                          </p:val>
                                        </p:tav>
                                        <p:tav tm="100000">
                                          <p:val>
                                            <p:strVal val="#ppt_x"/>
                                          </p:val>
                                        </p:tav>
                                      </p:tavLst>
                                    </p:anim>
                                    <p:anim calcmode="lin" valueType="num">
                                      <p:cBhvr additive="base">
                                        <p:cTn id="42" dur="500" fill="hold"/>
                                        <p:tgtEl>
                                          <p:spTgt spid="26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40"/>
                                        </p:tgtEl>
                                        <p:attrNameLst>
                                          <p:attrName>style.visibility</p:attrName>
                                        </p:attrNameLst>
                                      </p:cBhvr>
                                      <p:to>
                                        <p:strVal val="visible"/>
                                      </p:to>
                                    </p:set>
                                    <p:anim calcmode="lin" valueType="num">
                                      <p:cBhvr additive="base">
                                        <p:cTn id="45" dur="500" fill="hold"/>
                                        <p:tgtEl>
                                          <p:spTgt spid="240"/>
                                        </p:tgtEl>
                                        <p:attrNameLst>
                                          <p:attrName>ppt_x</p:attrName>
                                        </p:attrNameLst>
                                      </p:cBhvr>
                                      <p:tavLst>
                                        <p:tav tm="0">
                                          <p:val>
                                            <p:strVal val="#ppt_x"/>
                                          </p:val>
                                        </p:tav>
                                        <p:tav tm="100000">
                                          <p:val>
                                            <p:strVal val="#ppt_x"/>
                                          </p:val>
                                        </p:tav>
                                      </p:tavLst>
                                    </p:anim>
                                    <p:anim calcmode="lin" valueType="num">
                                      <p:cBhvr additive="base">
                                        <p:cTn id="46" dur="500" fill="hold"/>
                                        <p:tgtEl>
                                          <p:spTgt spid="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80" grpId="0" animBg="1"/>
      <p:bldP spid="181" grpId="1" animBg="1"/>
      <p:bldP spid="18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56"/>
            <a:ext cx="9144001" cy="5144155"/>
          </a:xfrm>
          <a:prstGeom prst="rect">
            <a:avLst/>
          </a:prstGeom>
        </p:spPr>
      </p:pic>
      <p:sp>
        <p:nvSpPr>
          <p:cNvPr id="2" name="Slide Number Placeholder 1"/>
          <p:cNvSpPr>
            <a:spLocks noGrp="1"/>
          </p:cNvSpPr>
          <p:nvPr>
            <p:ph type="sldNum" sz="quarter" idx="12"/>
          </p:nvPr>
        </p:nvSpPr>
        <p:spPr>
          <a:xfrm>
            <a:off x="7052997" y="4845921"/>
            <a:ext cx="2057400" cy="273844"/>
          </a:xfrm>
        </p:spPr>
        <p:txBody>
          <a:bodyPr/>
          <a:lstStyle/>
          <a:p>
            <a:fld id="{C1143F85-D312-184F-9C08-8081E9346C9F}" type="slidenum">
              <a:rPr lang="en-US" smtClean="0"/>
              <a:t>9</a:t>
            </a:fld>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51213" y="760998"/>
            <a:ext cx="1574654" cy="2036937"/>
          </a:xfrm>
          <a:prstGeom prst="rect">
            <a:avLst/>
          </a:prstGeom>
          <a:ln>
            <a:noFill/>
          </a:ln>
          <a:effectLst>
            <a:outerShdw blurRad="292100" dist="139700" dir="2700000" algn="tl" rotWithShape="0">
              <a:srgbClr val="333333">
                <a:alpha val="65000"/>
              </a:srgbClr>
            </a:outerShdw>
          </a:effectLst>
        </p:spPr>
      </p:pic>
      <p:grpSp>
        <p:nvGrpSpPr>
          <p:cNvPr id="14" name="Group 13"/>
          <p:cNvGrpSpPr/>
          <p:nvPr/>
        </p:nvGrpSpPr>
        <p:grpSpPr>
          <a:xfrm>
            <a:off x="6968056" y="760998"/>
            <a:ext cx="1693935" cy="2004658"/>
            <a:chOff x="1422400" y="1388487"/>
            <a:chExt cx="3450954" cy="3755012"/>
          </a:xfrm>
        </p:grpSpPr>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2400" y="2318196"/>
              <a:ext cx="3450953" cy="282530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22400" y="1388487"/>
              <a:ext cx="3450954" cy="929709"/>
            </a:xfrm>
            <a:prstGeom prst="rect">
              <a:avLst/>
            </a:prstGeom>
          </p:spPr>
        </p:pic>
      </p:gr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4287" y="745985"/>
            <a:ext cx="2393932" cy="437270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64430" y="2641355"/>
            <a:ext cx="3982461" cy="2367197"/>
          </a:xfrm>
          <a:prstGeom prst="rect">
            <a:avLst/>
          </a:prstGeom>
        </p:spPr>
      </p:pic>
      <p:sp>
        <p:nvSpPr>
          <p:cNvPr id="23" name="Rounded Rectangle 22"/>
          <p:cNvSpPr/>
          <p:nvPr/>
        </p:nvSpPr>
        <p:spPr>
          <a:xfrm>
            <a:off x="199420" y="1516663"/>
            <a:ext cx="2334804" cy="463640"/>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smtClean="0">
                <a:solidFill>
                  <a:schemeClr val="bg1"/>
                </a:solidFill>
                <a:effectLst>
                  <a:innerShdw blurRad="63500" dist="50800" dir="16200000">
                    <a:prstClr val="black">
                      <a:alpha val="40000"/>
                    </a:prstClr>
                  </a:innerShdw>
                </a:effectLst>
                <a:ea typeface="Arial" charset="0"/>
                <a:cs typeface="Arial" charset="0"/>
              </a:rPr>
              <a:t>Public Laws</a:t>
            </a: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24" name="Rounded Rectangle 23"/>
          <p:cNvSpPr/>
          <p:nvPr/>
        </p:nvSpPr>
        <p:spPr>
          <a:xfrm>
            <a:off x="199420" y="2087937"/>
            <a:ext cx="2334804" cy="463640"/>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smtClean="0">
                <a:solidFill>
                  <a:schemeClr val="bg1"/>
                </a:solidFill>
                <a:effectLst>
                  <a:innerShdw blurRad="63500" dist="50800" dir="16200000">
                    <a:prstClr val="black">
                      <a:alpha val="40000"/>
                    </a:prstClr>
                  </a:innerShdw>
                </a:effectLst>
                <a:ea typeface="Arial" charset="0"/>
                <a:cs typeface="Arial" charset="0"/>
              </a:rPr>
              <a:t>Executive Memos </a:t>
            </a: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25" name="Rounded Rectangle 24"/>
          <p:cNvSpPr/>
          <p:nvPr/>
        </p:nvSpPr>
        <p:spPr>
          <a:xfrm>
            <a:off x="199420" y="2689624"/>
            <a:ext cx="2334804" cy="463640"/>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smtClean="0">
                <a:solidFill>
                  <a:schemeClr val="bg1"/>
                </a:solidFill>
                <a:effectLst>
                  <a:innerShdw blurRad="63500" dist="50800" dir="16200000">
                    <a:prstClr val="black">
                      <a:alpha val="40000"/>
                    </a:prstClr>
                  </a:innerShdw>
                </a:effectLst>
                <a:ea typeface="Arial" charset="0"/>
                <a:cs typeface="Arial" charset="0"/>
              </a:rPr>
              <a:t>Circulars</a:t>
            </a: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26" name="Rounded Rectangle 25"/>
          <p:cNvSpPr/>
          <p:nvPr/>
        </p:nvSpPr>
        <p:spPr>
          <a:xfrm>
            <a:off x="199420" y="3277949"/>
            <a:ext cx="2334804" cy="463640"/>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smtClean="0">
                <a:solidFill>
                  <a:schemeClr val="bg1"/>
                </a:solidFill>
                <a:effectLst>
                  <a:innerShdw blurRad="63500" dist="50800" dir="16200000">
                    <a:prstClr val="black">
                      <a:alpha val="40000"/>
                    </a:prstClr>
                  </a:innerShdw>
                </a:effectLst>
                <a:ea typeface="Arial" charset="0"/>
                <a:cs typeface="Arial" charset="0"/>
              </a:rPr>
              <a:t>Reference Guides</a:t>
            </a: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pic>
        <p:nvPicPr>
          <p:cNvPr id="27" name="Picture 26" descr="https://encrypted-tbn2.gstatic.com/images?q=tbn:ANd9GcR1JOSrqznKuckqpFX71UKwinXELPtIgmURjN_kBO6s0Kldmdro">
            <a:hlinkClick r:id="rId9"/>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659" b="89024" l="6667" r="97917">
                        <a14:foregroundMark x1="85000" y1="30793" x2="85000" y2="30793"/>
                        <a14:foregroundMark x1="77708" y1="23780" x2="77708" y2="23780"/>
                        <a14:foregroundMark x1="75208" y1="11280" x2="75208" y2="11280"/>
                      </a14:backgroundRemoval>
                    </a14:imgEffect>
                  </a14:imgLayer>
                </a14:imgProps>
              </a:ext>
              <a:ext uri="{28A0092B-C50C-407E-A947-70E740481C1C}">
                <a14:useLocalDpi xmlns:a14="http://schemas.microsoft.com/office/drawing/2010/main" val="0"/>
              </a:ext>
            </a:extLst>
          </a:blip>
          <a:srcRect/>
          <a:stretch>
            <a:fillRect/>
          </a:stretch>
        </p:blipFill>
        <p:spPr bwMode="auto">
          <a:xfrm>
            <a:off x="3595511" y="4385659"/>
            <a:ext cx="1201161" cy="820794"/>
          </a:xfrm>
          <a:prstGeom prst="rect">
            <a:avLst/>
          </a:prstGeom>
          <a:ln>
            <a:noFill/>
          </a:ln>
          <a:effectLst>
            <a:innerShdw blurRad="63500" dist="50800" dir="13500000">
              <a:srgbClr val="000000">
                <a:alpha val="50000"/>
              </a:srgbClr>
            </a:innerShdw>
          </a:effectLst>
          <a:extLst>
            <a:ext uri="{909E8E84-426E-40DD-AFC4-6F175D3DCCD1}">
              <a14:hiddenFill xmlns:a14="http://schemas.microsoft.com/office/drawing/2010/main">
                <a:solidFill>
                  <a:srgbClr val="FFFFFF"/>
                </a:solidFill>
              </a14:hiddenFill>
            </a:ext>
          </a:extLst>
        </p:spPr>
      </p:pic>
      <p:pic>
        <p:nvPicPr>
          <p:cNvPr id="37" name="Picture 36" descr="opengovdirective.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66915" y="3975631"/>
            <a:ext cx="1261446" cy="814457"/>
          </a:xfrm>
          <a:prstGeom prst="rect">
            <a:avLst/>
          </a:prstGeom>
          <a:ln>
            <a:noFill/>
          </a:ln>
          <a:effectLst>
            <a:outerShdw blurRad="292100" dist="139700" dir="2700000" algn="tl" rotWithShape="0">
              <a:srgbClr val="333333">
                <a:alpha val="65000"/>
              </a:srgbClr>
            </a:outerShdw>
          </a:effectLst>
        </p:spPr>
      </p:pic>
      <p:sp>
        <p:nvSpPr>
          <p:cNvPr id="41" name="Rectangle 40"/>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43" name="Picture 42" descr="fgdc-new-logo-final-dkbg.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pic>
        <p:nvPicPr>
          <p:cNvPr id="45" name="Picture 44" descr="Image of large USGS Identifier"/>
          <p:cNvPicPr>
            <a:picLocks noChangeAspect="1" noChangeArrowheads="1"/>
          </p:cNvPicPr>
          <p:nvPr/>
        </p:nvPicPr>
        <p:blipFill>
          <a:blip r:embed="rId14" cstate="print">
            <a:lum bright="100000"/>
            <a:extLst>
              <a:ext uri="{28A0092B-C50C-407E-A947-70E740481C1C}">
                <a14:useLocalDpi xmlns:a14="http://schemas.microsoft.com/office/drawing/2010/main" val="0"/>
              </a:ext>
            </a:extLst>
          </a:blip>
          <a:srcRect/>
          <a:stretch>
            <a:fillRect/>
          </a:stretch>
        </p:blipFill>
        <p:spPr bwMode="black">
          <a:xfrm>
            <a:off x="45928" y="4777842"/>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p:cNvSpPr txBox="1"/>
          <p:nvPr/>
        </p:nvSpPr>
        <p:spPr>
          <a:xfrm>
            <a:off x="5536934" y="31748"/>
            <a:ext cx="2398670" cy="300082"/>
          </a:xfrm>
          <a:prstGeom prst="rect">
            <a:avLst/>
          </a:prstGeom>
          <a:noFill/>
        </p:spPr>
        <p:txBody>
          <a:bodyPr wrap="none" rtlCol="0">
            <a:spAutoFit/>
          </a:bodyPr>
          <a:lstStyle/>
          <a:p>
            <a:r>
              <a:rPr lang="en-US" sz="1350" dirty="0" smtClean="0">
                <a:solidFill>
                  <a:schemeClr val="bg1"/>
                </a:solidFill>
              </a:rPr>
              <a:t>Linking Geographic Information</a:t>
            </a:r>
            <a:endParaRPr lang="en-US" sz="1350" dirty="0">
              <a:solidFill>
                <a:schemeClr val="bg1"/>
              </a:solidFill>
            </a:endParaRPr>
          </a:p>
        </p:txBody>
      </p:sp>
      <p:pic>
        <p:nvPicPr>
          <p:cNvPr id="47" name="Picture 46"/>
          <p:cNvPicPr>
            <a:picLocks noChangeAspect="1"/>
          </p:cNvPicPr>
          <p:nvPr/>
        </p:nvPicPr>
        <p:blipFill>
          <a:blip r:embed="rId15"/>
          <a:stretch>
            <a:fillRect/>
          </a:stretch>
        </p:blipFill>
        <p:spPr>
          <a:xfrm>
            <a:off x="7765324" y="24433"/>
            <a:ext cx="1416163" cy="1255904"/>
          </a:xfrm>
          <a:prstGeom prst="rect">
            <a:avLst/>
          </a:prstGeom>
        </p:spPr>
      </p:pic>
      <p:sp>
        <p:nvSpPr>
          <p:cNvPr id="28" name="Round Diagonal Corner Rectangle 27"/>
          <p:cNvSpPr/>
          <p:nvPr/>
        </p:nvSpPr>
        <p:spPr>
          <a:xfrm>
            <a:off x="-71150" y="442673"/>
            <a:ext cx="5210747" cy="564804"/>
          </a:xfrm>
          <a:prstGeom prst="round2DiagRect">
            <a:avLst>
              <a:gd name="adj1" fmla="val 50000"/>
              <a:gd name="adj2"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schemeClr>
              </a:gs>
              <a:gs pos="0">
                <a:schemeClr val="tx1">
                  <a:lumMod val="65000"/>
                  <a:lumOff val="35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b="1" spc="-70" dirty="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Policy and Procedures</a:t>
            </a:r>
            <a:endParaRPr lang="en-US" sz="2000" b="1" spc="-70" dirty="0">
              <a:solidFill>
                <a:schemeClr val="bg1"/>
              </a:solidFill>
              <a:effectLst>
                <a:innerShdw blurRad="63500" dist="50800" dir="16200000">
                  <a:prstClr val="black">
                    <a:alpha val="40000"/>
                  </a:prstClr>
                </a:innerShdw>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2697312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ppt5D0D.tmp</Template>
  <TotalTime>43249</TotalTime>
  <Words>2737</Words>
  <Application>Microsoft Office PowerPoint</Application>
  <PresentationFormat>On-screen Show (16:9)</PresentationFormat>
  <Paragraphs>464</Paragraphs>
  <Slides>24</Slides>
  <Notes>24</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Custom Design</vt:lpstr>
      <vt:lpstr>Advancing  Geographic Place-Based Understanding     for Decision-Making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Beyond Data–Analytics and Understanding</vt:lpstr>
      <vt:lpstr>PowerPoint Presentation</vt:lpstr>
      <vt:lpstr>PowerPoint Presentation</vt:lpstr>
      <vt:lpstr>PowerPoint Presentation</vt:lpstr>
      <vt:lpstr>PowerPoint Presentation</vt:lpstr>
      <vt:lpstr>PowerPoint Presentation</vt:lpstr>
      <vt:lpstr>PowerPoint Presentation</vt:lpstr>
    </vt:vector>
  </TitlesOfParts>
  <Company>FGDC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Governance</dc:title>
  <dc:creator>Eldrich Frazier</dc:creator>
  <cp:lastModifiedBy>Sheth, Vaishal P.</cp:lastModifiedBy>
  <cp:revision>470</cp:revision>
  <cp:lastPrinted>2016-11-16T15:58:22Z</cp:lastPrinted>
  <dcterms:created xsi:type="dcterms:W3CDTF">2015-12-07T16:12:35Z</dcterms:created>
  <dcterms:modified xsi:type="dcterms:W3CDTF">2017-12-08T20:15:50Z</dcterms:modified>
</cp:coreProperties>
</file>