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 id="2147484100" r:id="rId2"/>
    <p:sldMasterId id="2147484113" r:id="rId3"/>
    <p:sldMasterId id="2147484126" r:id="rId4"/>
  </p:sldMasterIdLst>
  <p:notesMasterIdLst>
    <p:notesMasterId r:id="rId53"/>
  </p:notesMasterIdLst>
  <p:handoutMasterIdLst>
    <p:handoutMasterId r:id="rId54"/>
  </p:handoutMasterIdLst>
  <p:sldIdLst>
    <p:sldId id="258" r:id="rId5"/>
    <p:sldId id="304" r:id="rId6"/>
    <p:sldId id="268" r:id="rId7"/>
    <p:sldId id="282" r:id="rId8"/>
    <p:sldId id="299" r:id="rId9"/>
    <p:sldId id="305" r:id="rId10"/>
    <p:sldId id="306" r:id="rId11"/>
    <p:sldId id="307" r:id="rId12"/>
    <p:sldId id="344" r:id="rId13"/>
    <p:sldId id="308" r:id="rId14"/>
    <p:sldId id="309" r:id="rId15"/>
    <p:sldId id="310" r:id="rId16"/>
    <p:sldId id="353" r:id="rId17"/>
    <p:sldId id="354" r:id="rId18"/>
    <p:sldId id="355" r:id="rId19"/>
    <p:sldId id="311" r:id="rId20"/>
    <p:sldId id="312" r:id="rId21"/>
    <p:sldId id="313" r:id="rId22"/>
    <p:sldId id="314" r:id="rId23"/>
    <p:sldId id="296" r:id="rId24"/>
    <p:sldId id="285" r:id="rId25"/>
    <p:sldId id="341" r:id="rId26"/>
    <p:sldId id="315" r:id="rId27"/>
    <p:sldId id="290" r:id="rId28"/>
    <p:sldId id="317" r:id="rId29"/>
    <p:sldId id="280" r:id="rId30"/>
    <p:sldId id="303" r:id="rId31"/>
    <p:sldId id="318" r:id="rId32"/>
    <p:sldId id="320" r:id="rId33"/>
    <p:sldId id="321" r:id="rId34"/>
    <p:sldId id="322" r:id="rId35"/>
    <p:sldId id="342" r:id="rId36"/>
    <p:sldId id="343" r:id="rId37"/>
    <p:sldId id="324" r:id="rId38"/>
    <p:sldId id="325" r:id="rId39"/>
    <p:sldId id="326" r:id="rId40"/>
    <p:sldId id="327" r:id="rId41"/>
    <p:sldId id="328" r:id="rId42"/>
    <p:sldId id="333" r:id="rId43"/>
    <p:sldId id="334" r:id="rId44"/>
    <p:sldId id="335" r:id="rId45"/>
    <p:sldId id="336" r:id="rId46"/>
    <p:sldId id="347" r:id="rId47"/>
    <p:sldId id="346" r:id="rId48"/>
    <p:sldId id="352" r:id="rId49"/>
    <p:sldId id="337" r:id="rId50"/>
    <p:sldId id="339" r:id="rId51"/>
    <p:sldId id="340" r:id="rId52"/>
  </p:sldIdLst>
  <p:sldSz cx="9144000" cy="6858000" type="screen4x3"/>
  <p:notesSz cx="6934200" cy="9232900"/>
  <p:defaultTextStyle>
    <a:defPPr>
      <a:defRPr lang="en-US"/>
    </a:defPPr>
    <a:lvl1pPr algn="l"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6DA6"/>
    <a:srgbClr val="FC6C7A"/>
    <a:srgbClr val="FE6A83"/>
    <a:srgbClr val="1BFF8D"/>
    <a:srgbClr val="FFFF66"/>
    <a:srgbClr val="00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p:scale>
          <a:sx n="60" d="100"/>
          <a:sy n="60" d="100"/>
        </p:scale>
        <p:origin x="-1080" y="-9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1180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2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5650" name="Rectangle 2"/>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defTabSz="923925">
              <a:defRPr sz="1200">
                <a:ea typeface="+mn-ea"/>
                <a:cs typeface="+mn-cs"/>
              </a:defRPr>
            </a:lvl1pPr>
          </a:lstStyle>
          <a:p>
            <a:pPr>
              <a:defRPr/>
            </a:pPr>
            <a:endParaRPr lang="en-US" dirty="0"/>
          </a:p>
        </p:txBody>
      </p:sp>
      <p:sp>
        <p:nvSpPr>
          <p:cNvPr id="155651" name="Rectangle 3"/>
          <p:cNvSpPr>
            <a:spLocks noGrp="1" noChangeArrowheads="1"/>
          </p:cNvSpPr>
          <p:nvPr>
            <p:ph type="dt" sz="quarter" idx="1"/>
          </p:nvPr>
        </p:nvSpPr>
        <p:spPr bwMode="auto">
          <a:xfrm>
            <a:off x="3927475" y="0"/>
            <a:ext cx="3005138"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ea typeface="+mn-ea"/>
                <a:cs typeface="+mn-cs"/>
              </a:defRPr>
            </a:lvl1pPr>
          </a:lstStyle>
          <a:p>
            <a:pPr>
              <a:defRPr/>
            </a:pPr>
            <a:endParaRPr lang="en-US" dirty="0"/>
          </a:p>
        </p:txBody>
      </p:sp>
      <p:sp>
        <p:nvSpPr>
          <p:cNvPr id="155652" name="Rectangle 4"/>
          <p:cNvSpPr>
            <a:spLocks noGrp="1" noChangeArrowheads="1"/>
          </p:cNvSpPr>
          <p:nvPr>
            <p:ph type="ftr" sz="quarter" idx="2"/>
          </p:nvPr>
        </p:nvSpPr>
        <p:spPr bwMode="auto">
          <a:xfrm>
            <a:off x="0" y="8769350"/>
            <a:ext cx="3005138" cy="461963"/>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defTabSz="923925">
              <a:defRPr sz="1200">
                <a:ea typeface="+mn-ea"/>
                <a:cs typeface="+mn-cs"/>
              </a:defRPr>
            </a:lvl1pPr>
          </a:lstStyle>
          <a:p>
            <a:pPr>
              <a:defRPr/>
            </a:pPr>
            <a:endParaRPr lang="en-US" dirty="0"/>
          </a:p>
        </p:txBody>
      </p:sp>
      <p:sp>
        <p:nvSpPr>
          <p:cNvPr id="155653" name="Rectangle 5"/>
          <p:cNvSpPr>
            <a:spLocks noGrp="1" noChangeArrowheads="1"/>
          </p:cNvSpPr>
          <p:nvPr>
            <p:ph type="sldNum" sz="quarter" idx="3"/>
          </p:nvPr>
        </p:nvSpPr>
        <p:spPr bwMode="auto">
          <a:xfrm>
            <a:off x="3927475" y="8769350"/>
            <a:ext cx="3005138" cy="461963"/>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ea typeface="ＭＳ Ｐゴシック" charset="-128"/>
                <a:cs typeface="+mn-cs"/>
              </a:defRPr>
            </a:lvl1pPr>
          </a:lstStyle>
          <a:p>
            <a:pPr>
              <a:defRPr/>
            </a:pPr>
            <a:fld id="{68673946-5696-46E2-B114-97C37C35643B}"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0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dirty="0"/>
          </a:p>
        </p:txBody>
      </p:sp>
      <p:sp>
        <p:nvSpPr>
          <p:cNvPr id="160771" name="Rectangle 3"/>
          <p:cNvSpPr>
            <a:spLocks noGrp="1" noChangeArrowheads="1"/>
          </p:cNvSpPr>
          <p:nvPr>
            <p:ph type="dt" idx="1"/>
          </p:nvPr>
        </p:nvSpPr>
        <p:spPr bwMode="auto">
          <a:xfrm>
            <a:off x="39624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dirty="0"/>
          </a:p>
        </p:txBody>
      </p:sp>
      <p:sp>
        <p:nvSpPr>
          <p:cNvPr id="21508" name="Rectangle 4"/>
          <p:cNvSpPr>
            <a:spLocks noGrp="1" noRot="1" noChangeAspect="1" noChangeArrowheads="1" noTextEdit="1"/>
          </p:cNvSpPr>
          <p:nvPr>
            <p:ph type="sldImg" idx="2"/>
          </p:nvPr>
        </p:nvSpPr>
        <p:spPr bwMode="auto">
          <a:xfrm>
            <a:off x="1130300" y="685800"/>
            <a:ext cx="4673600" cy="3505200"/>
          </a:xfrm>
          <a:prstGeom prst="rect">
            <a:avLst/>
          </a:prstGeom>
          <a:noFill/>
          <a:ln w="9525">
            <a:solidFill>
              <a:srgbClr val="000000"/>
            </a:solidFill>
            <a:miter lim="800000"/>
            <a:headEnd/>
            <a:tailEnd/>
          </a:ln>
        </p:spPr>
      </p:sp>
      <p:sp>
        <p:nvSpPr>
          <p:cNvPr id="160773" name="Rectangle 5"/>
          <p:cNvSpPr>
            <a:spLocks noGrp="1" noChangeArrowheads="1"/>
          </p:cNvSpPr>
          <p:nvPr>
            <p:ph type="body" sz="quarter" idx="3"/>
          </p:nvPr>
        </p:nvSpPr>
        <p:spPr bwMode="auto">
          <a:xfrm>
            <a:off x="914400" y="4419600"/>
            <a:ext cx="5105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60774" name="Rectangle 6"/>
          <p:cNvSpPr>
            <a:spLocks noGrp="1" noChangeArrowheads="1"/>
          </p:cNvSpPr>
          <p:nvPr>
            <p:ph type="ftr" sz="quarter" idx="4"/>
          </p:nvPr>
        </p:nvSpPr>
        <p:spPr bwMode="auto">
          <a:xfrm>
            <a:off x="0" y="87630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dirty="0"/>
          </a:p>
        </p:txBody>
      </p:sp>
      <p:sp>
        <p:nvSpPr>
          <p:cNvPr id="160775" name="Rectangle 7"/>
          <p:cNvSpPr>
            <a:spLocks noGrp="1" noChangeArrowheads="1"/>
          </p:cNvSpPr>
          <p:nvPr>
            <p:ph type="sldNum" sz="quarter" idx="5"/>
          </p:nvPr>
        </p:nvSpPr>
        <p:spPr bwMode="auto">
          <a:xfrm>
            <a:off x="3962400" y="87630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a typeface="ＭＳ Ｐゴシック" charset="-128"/>
                <a:cs typeface="+mn-cs"/>
              </a:defRPr>
            </a:lvl1pPr>
          </a:lstStyle>
          <a:p>
            <a:pPr>
              <a:defRPr/>
            </a:pPr>
            <a:fld id="{630B1858-D58F-45A8-B1E9-ACEFCBC8EEA2}"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p:txBody>
          <a:bodyPr/>
          <a:lstStyle/>
          <a:p>
            <a:pPr>
              <a:defRPr/>
            </a:pPr>
            <a:fld id="{DFDA8933-773E-41BA-BBA8-C1A8518919F6}" type="slidenum">
              <a:rPr lang="en-US" smtClean="0">
                <a:ea typeface="ＭＳ Ｐゴシック" pitchFamily="34" charset="-128"/>
              </a:rPr>
              <a:pPr>
                <a:defRPr/>
              </a:pPr>
              <a:t>1</a:t>
            </a:fld>
            <a:endParaRPr lang="en-US" dirty="0" smtClean="0">
              <a:ea typeface="ＭＳ Ｐゴシック" pitchFamily="34" charset="-128"/>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dirty="0"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p:txBody>
          <a:bodyPr/>
          <a:lstStyle/>
          <a:p>
            <a:pPr>
              <a:defRPr/>
            </a:pPr>
            <a:fld id="{A7327B88-F030-4598-82D6-EB2D1597EC68}" type="slidenum">
              <a:rPr lang="en-US" smtClean="0">
                <a:ea typeface="ＭＳ Ｐゴシック" pitchFamily="34" charset="-128"/>
              </a:rPr>
              <a:pPr>
                <a:defRPr/>
              </a:pPr>
              <a:t>3</a:t>
            </a:fld>
            <a:endParaRPr lang="en-US" dirty="0" smtClean="0">
              <a:ea typeface="ＭＳ Ｐゴシック" pitchFamily="34" charset="-128"/>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dirty="0" smtClean="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5429D2-39E2-43B1-94A5-8CEDC2C4246B}" type="slidenum">
              <a:rPr lang="en-US">
                <a:solidFill>
                  <a:prstClr val="black"/>
                </a:solidFill>
              </a:rPr>
              <a:pPr/>
              <a:t>15</a:t>
            </a:fld>
            <a:endParaRPr lang="en-US" dirty="0">
              <a:solidFill>
                <a:prstClr val="black"/>
              </a:solidFill>
            </a:endParaRPr>
          </a:p>
        </p:txBody>
      </p:sp>
      <p:sp>
        <p:nvSpPr>
          <p:cNvPr id="548866" name="Rectangle 2"/>
          <p:cNvSpPr>
            <a:spLocks noGrp="1" noRot="1" noChangeAspect="1" noChangeArrowheads="1" noTextEdit="1"/>
          </p:cNvSpPr>
          <p:nvPr>
            <p:ph type="sldImg"/>
          </p:nvPr>
        </p:nvSpPr>
        <p:spPr>
          <a:ln/>
        </p:spPr>
      </p:sp>
      <p:sp>
        <p:nvSpPr>
          <p:cNvPr id="5488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p:txBody>
          <a:bodyPr/>
          <a:lstStyle/>
          <a:p>
            <a:pPr>
              <a:defRPr/>
            </a:pPr>
            <a:fld id="{80D9ABC9-CB08-4656-8C23-1144F50549A4}" type="slidenum">
              <a:rPr lang="en-US" smtClean="0">
                <a:ea typeface="ＭＳ Ｐゴシック" pitchFamily="34" charset="-128"/>
              </a:rPr>
              <a:pPr>
                <a:defRPr/>
              </a:pPr>
              <a:t>19</a:t>
            </a:fld>
            <a:endParaRPr lang="en-US" dirty="0" smtClean="0">
              <a:ea typeface="ＭＳ Ｐゴシック" pitchFamily="34" charset="-128"/>
            </a:endParaRPr>
          </a:p>
        </p:txBody>
      </p:sp>
      <p:sp>
        <p:nvSpPr>
          <p:cNvPr id="23555" name="Rectangle 2"/>
          <p:cNvSpPr>
            <a:spLocks noGrp="1" noRot="1" noChangeAspect="1" noChangeArrowheads="1" noTextEdit="1"/>
          </p:cNvSpPr>
          <p:nvPr>
            <p:ph type="sldImg"/>
          </p:nvPr>
        </p:nvSpPr>
        <p:spPr>
          <a:xfrm>
            <a:off x="1158875" y="692150"/>
            <a:ext cx="4616450" cy="3462338"/>
          </a:xfrm>
          <a:solidFill>
            <a:srgbClr val="FFFFFF"/>
          </a:solidFill>
          <a:ln/>
        </p:spPr>
      </p:sp>
      <p:sp>
        <p:nvSpPr>
          <p:cNvPr id="23556" name="Rectangle 3"/>
          <p:cNvSpPr>
            <a:spLocks noGrp="1" noChangeArrowheads="1"/>
          </p:cNvSpPr>
          <p:nvPr>
            <p:ph type="body" idx="1"/>
          </p:nvPr>
        </p:nvSpPr>
        <p:spPr>
          <a:xfrm>
            <a:off x="923925" y="4386263"/>
            <a:ext cx="5086350" cy="4154487"/>
          </a:xfrm>
          <a:solidFill>
            <a:srgbClr val="FFFFFF"/>
          </a:solidFill>
          <a:ln>
            <a:solidFill>
              <a:srgbClr val="000000"/>
            </a:solidFill>
          </a:ln>
        </p:spPr>
        <p:txBody>
          <a:bodyPr/>
          <a:lstStyle/>
          <a:p>
            <a:pPr eaLnBrk="1" hangingPunct="1"/>
            <a:endParaRPr lang="en-US" dirty="0" smtClean="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xfrm>
            <a:off x="1158875" y="692150"/>
            <a:ext cx="4616450" cy="3462338"/>
          </a:xfrm>
          <a:solidFill>
            <a:srgbClr val="FFFFFF"/>
          </a:solidFill>
          <a:ln/>
        </p:spPr>
      </p:sp>
      <p:sp>
        <p:nvSpPr>
          <p:cNvPr id="24579" name="Notes Placeholder 2"/>
          <p:cNvSpPr>
            <a:spLocks noGrp="1"/>
          </p:cNvSpPr>
          <p:nvPr>
            <p:ph type="body" idx="1"/>
          </p:nvPr>
        </p:nvSpPr>
        <p:spPr>
          <a:xfrm>
            <a:off x="923925" y="4386263"/>
            <a:ext cx="5086350" cy="4154487"/>
          </a:xfrm>
          <a:noFill/>
          <a:ln>
            <a:solidFill>
              <a:srgbClr val="000000"/>
            </a:solidFill>
          </a:ln>
        </p:spPr>
        <p:txBody>
          <a:bodyPr lIns="92375" tIns="46188" rIns="92375" bIns="46188"/>
          <a:lstStyle/>
          <a:p>
            <a:endParaRPr lang="en-US" dirty="0" smtClean="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r>
              <a:rPr lang="en-US" dirty="0" smtClean="0">
                <a:ea typeface="ＭＳ Ｐゴシック" pitchFamily="34" charset="-128"/>
              </a:rPr>
              <a:t>Examples of the subcommittees and task teams established over our 3-year history</a:t>
            </a:r>
          </a:p>
        </p:txBody>
      </p:sp>
      <p:sp>
        <p:nvSpPr>
          <p:cNvPr id="41988" name="Slide Number Placeholder 3"/>
          <p:cNvSpPr>
            <a:spLocks noGrp="1"/>
          </p:cNvSpPr>
          <p:nvPr>
            <p:ph type="sldNum" sz="quarter" idx="5"/>
          </p:nvPr>
        </p:nvSpPr>
        <p:spPr/>
        <p:txBody>
          <a:bodyPr/>
          <a:lstStyle/>
          <a:p>
            <a:pPr>
              <a:defRPr/>
            </a:pPr>
            <a:fld id="{BD2E451D-C2F8-47EA-B4F2-9EC5C9DEF44A}" type="slidenum">
              <a:rPr lang="en-US" smtClean="0">
                <a:ea typeface="ＭＳ Ｐゴシック" pitchFamily="34" charset="-128"/>
              </a:rPr>
              <a:pPr>
                <a:defRPr/>
              </a:pPr>
              <a:t>21</a:t>
            </a:fld>
            <a:endParaRPr lang="en-US" dirty="0" smtClean="0">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855BA31E-F2C0-427A-8EED-3B30F93E7026}" type="slidenum">
              <a:rPr lang="en-US" smtClean="0">
                <a:ea typeface="ＭＳ Ｐゴシック" pitchFamily="34" charset="-128"/>
              </a:rPr>
              <a:pPr>
                <a:defRPr/>
              </a:pPr>
              <a:t>26</a:t>
            </a:fld>
            <a:endParaRPr lang="en-US" dirty="0" smtClean="0">
              <a:ea typeface="ＭＳ Ｐゴシック" pitchFamily="34" charset="-128"/>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dirty="0" smtClean="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p:txBody>
          <a:bodyPr/>
          <a:lstStyle/>
          <a:p>
            <a:pPr>
              <a:defRPr/>
            </a:pPr>
            <a:fld id="{5B041086-37D9-4F1E-B56B-730A9F7A6D35}" type="slidenum">
              <a:rPr lang="en-US" smtClean="0">
                <a:ea typeface="ＭＳ Ｐゴシック" pitchFamily="34" charset="-128"/>
              </a:rPr>
              <a:pPr>
                <a:defRPr/>
              </a:pPr>
              <a:t>27</a:t>
            </a:fld>
            <a:endParaRPr lang="en-US" dirty="0" smtClean="0">
              <a:ea typeface="ＭＳ Ｐゴシック" pitchFamily="34" charset="-128"/>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dirty="0" smtClean="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p:cNvSpPr>
            <a:spLocks noGrp="1" noRot="1" noChangeAspect="1" noTextEdit="1"/>
          </p:cNvSpPr>
          <p:nvPr>
            <p:ph type="sldImg"/>
          </p:nvPr>
        </p:nvSpPr>
        <p:spPr>
          <a:ln/>
        </p:spPr>
      </p:sp>
      <p:sp>
        <p:nvSpPr>
          <p:cNvPr id="232451" name="Notes Placeholder 2"/>
          <p:cNvSpPr>
            <a:spLocks noGrp="1"/>
          </p:cNvSpPr>
          <p:nvPr>
            <p:ph type="body" idx="1"/>
          </p:nvPr>
        </p:nvSpPr>
        <p:spPr>
          <a:noFill/>
          <a:ln/>
        </p:spPr>
        <p:txBody>
          <a:bodyPr/>
          <a:lstStyle/>
          <a:p>
            <a:endParaRPr lang="en-US" dirty="0" smtClean="0"/>
          </a:p>
        </p:txBody>
      </p:sp>
      <p:sp>
        <p:nvSpPr>
          <p:cNvPr id="232452" name="Slide Number Placeholder 3"/>
          <p:cNvSpPr>
            <a:spLocks noGrp="1"/>
          </p:cNvSpPr>
          <p:nvPr>
            <p:ph type="sldNum" sz="quarter" idx="5"/>
          </p:nvPr>
        </p:nvSpPr>
        <p:spPr>
          <a:noFill/>
        </p:spPr>
        <p:txBody>
          <a:bodyPr/>
          <a:lstStyle/>
          <a:p>
            <a:fld id="{A4203BD7-B16B-4C16-ABAD-68C6ABE40342}" type="slidenum">
              <a:rPr lang="en-US" smtClean="0"/>
              <a:pPr/>
              <a:t>45</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sz="1800" dirty="0">
              <a:ea typeface="+mn-ea"/>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a:defRPr/>
            </a:pPr>
            <a:endParaRPr lang="en-US" sz="1800" dirty="0">
              <a:ea typeface="+mn-ea"/>
            </a:endParaRPr>
          </a:p>
        </p:txBody>
      </p:sp>
      <p:sp>
        <p:nvSpPr>
          <p:cNvPr id="139266" name="Rectangle 2"/>
          <p:cNvSpPr>
            <a:spLocks noGrp="1" noChangeArrowheads="1"/>
          </p:cNvSpPr>
          <p:nvPr>
            <p:ph type="ctrTitle"/>
          </p:nvPr>
        </p:nvSpPr>
        <p:spPr>
          <a:xfrm>
            <a:off x="914400" y="1524000"/>
            <a:ext cx="7623175" cy="1752600"/>
          </a:xfrm>
        </p:spPr>
        <p:txBody>
          <a:bodyPr/>
          <a:lstStyle>
            <a:lvl1pPr>
              <a:defRPr sz="5000"/>
            </a:lvl1pPr>
          </a:lstStyle>
          <a:p>
            <a:r>
              <a:rPr lang="en-US"/>
              <a:t>Click to edit Master title style</a:t>
            </a:r>
          </a:p>
        </p:txBody>
      </p:sp>
      <p:sp>
        <p:nvSpPr>
          <p:cNvPr id="139267"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en-US"/>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dirty="0"/>
          </a:p>
        </p:txBody>
      </p:sp>
      <p:sp>
        <p:nvSpPr>
          <p:cNvPr id="7" name="Rectangle 5"/>
          <p:cNvSpPr>
            <a:spLocks noGrp="1" noChangeArrowheads="1"/>
          </p:cNvSpPr>
          <p:nvPr>
            <p:ph type="ftr" sz="quarter" idx="11"/>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latin typeface="Garamond" pitchFamily="18" charset="0"/>
                <a:ea typeface="+mn-ea"/>
                <a:cs typeface="+mn-cs"/>
              </a:defRPr>
            </a:lvl1pPr>
          </a:lstStyle>
          <a:p>
            <a:pPr>
              <a:defRPr/>
            </a:pPr>
            <a:endParaRPr lang="en-US" dirty="0"/>
          </a:p>
        </p:txBody>
      </p:sp>
      <p:sp>
        <p:nvSpPr>
          <p:cNvPr id="8" name="Rectangle 6"/>
          <p:cNvSpPr>
            <a:spLocks noGrp="1" noChangeArrowheads="1"/>
          </p:cNvSpPr>
          <p:nvPr>
            <p:ph type="sldNum" sz="quarter" idx="12"/>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latin typeface="Garamond" charset="0"/>
                <a:ea typeface="ＭＳ Ｐゴシック" charset="-128"/>
                <a:cs typeface="+mn-cs"/>
              </a:defRPr>
            </a:lvl1pPr>
          </a:lstStyle>
          <a:p>
            <a:pPr>
              <a:defRPr/>
            </a:pPr>
            <a:fld id="{6C0698B5-1D82-41EA-8993-ED621931D1D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029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39825"/>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3733800"/>
          </a:xfrm>
        </p:spPr>
        <p:txBody>
          <a:bodyPr/>
          <a:lstStyle/>
          <a:p>
            <a:pPr lvl="0"/>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Tree>
  </p:cSld>
  <p:clrMapOvr>
    <a:masterClrMapping/>
  </p:clrMapOvr>
  <p:transition advClick="0">
    <p:cu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6248400" y="6629400"/>
            <a:ext cx="2895600" cy="228600"/>
          </a:xfrm>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sz="1800" dirty="0">
              <a:solidFill>
                <a:srgbClr val="000000"/>
              </a:solidFill>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a:defRPr/>
            </a:pPr>
            <a:endParaRPr lang="en-US" sz="1800" dirty="0">
              <a:solidFill>
                <a:srgbClr val="000000"/>
              </a:solidFill>
            </a:endParaRPr>
          </a:p>
        </p:txBody>
      </p:sp>
      <p:sp>
        <p:nvSpPr>
          <p:cNvPr id="139266" name="Rectangle 2"/>
          <p:cNvSpPr>
            <a:spLocks noGrp="1" noChangeArrowheads="1"/>
          </p:cNvSpPr>
          <p:nvPr>
            <p:ph type="ctrTitle"/>
          </p:nvPr>
        </p:nvSpPr>
        <p:spPr>
          <a:xfrm>
            <a:off x="914400" y="1524000"/>
            <a:ext cx="7623175" cy="1752600"/>
          </a:xfrm>
        </p:spPr>
        <p:txBody>
          <a:bodyPr/>
          <a:lstStyle>
            <a:lvl1pPr>
              <a:defRPr sz="5000"/>
            </a:lvl1pPr>
          </a:lstStyle>
          <a:p>
            <a:r>
              <a:rPr lang="en-US"/>
              <a:t>Click to edit Master title style</a:t>
            </a:r>
          </a:p>
        </p:txBody>
      </p:sp>
      <p:sp>
        <p:nvSpPr>
          <p:cNvPr id="139267"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en-US"/>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latin typeface="Garamond" pitchFamily="18" charset="0"/>
                <a:ea typeface="+mn-ea"/>
                <a:cs typeface="+mn-cs"/>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latin typeface="Garamond" charset="0"/>
                <a:ea typeface="ＭＳ Ｐゴシック" charset="-128"/>
                <a:cs typeface="+mn-cs"/>
              </a:defRPr>
            </a:lvl1pPr>
          </a:lstStyle>
          <a:p>
            <a:pPr>
              <a:defRPr/>
            </a:pPr>
            <a:fld id="{6C0698B5-1D82-41EA-8993-ED621931D1D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029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39825"/>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3733800"/>
          </a:xfrm>
        </p:spPr>
        <p:txBody>
          <a:bodyPr/>
          <a:lstStyle/>
          <a:p>
            <a:pPr lvl="0"/>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Tree>
  </p:cSld>
  <p:clrMapOvr>
    <a:masterClrMapping/>
  </p:clrMapOvr>
  <p:transition advClick="0">
    <p:cu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6248400" y="6629400"/>
            <a:ext cx="2895600" cy="228600"/>
          </a:xfrm>
        </p:spPr>
        <p:txBody>
          <a:bodyPr/>
          <a:lstStyle>
            <a:lvl1pPr>
              <a:defRPr/>
            </a:lvl1pPr>
          </a:lstStyle>
          <a:p>
            <a:r>
              <a:rPr lang="en-US" dirty="0">
                <a:solidFill>
                  <a:srgbClr val="FFFFFF"/>
                </a:solidFill>
              </a:rPr>
              <a:t>D. Cowen June, 2004</a:t>
            </a:r>
          </a:p>
        </p:txBody>
      </p:sp>
    </p:spTree>
  </p:cSld>
  <p:clrMapOvr>
    <a:masterClrMapping/>
  </p:clrMapOvr>
  <p:transition advClick="0">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304800"/>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3733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8244"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Garamond" pitchFamily="18" charset="0"/>
                <a:ea typeface="+mn-ea"/>
                <a:cs typeface="+mn-cs"/>
              </a:defRPr>
            </a:lvl1pPr>
          </a:lstStyle>
          <a:p>
            <a:pPr>
              <a:defRPr/>
            </a:pPr>
            <a:endParaRPr lang="en-US" dirty="0"/>
          </a:p>
        </p:txBody>
      </p:sp>
      <p:sp>
        <p:nvSpPr>
          <p:cNvPr id="138247"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38100" cap="flat" cmpd="sng">
            <a:solidFill>
              <a:schemeClr val="accent1"/>
            </a:solidFill>
            <a:prstDash val="solid"/>
            <a:miter lim="800000"/>
            <a:headEnd/>
            <a:tailEnd/>
          </a:ln>
        </p:spPr>
        <p:txBody>
          <a:bodyPr/>
          <a:lstStyle/>
          <a:p>
            <a:pPr>
              <a:defRPr/>
            </a:pPr>
            <a:endParaRPr lang="en-US" sz="1800" dirty="0">
              <a:ea typeface="+mn-ea"/>
            </a:endParaRPr>
          </a:p>
        </p:txBody>
      </p:sp>
      <p:sp>
        <p:nvSpPr>
          <p:cNvPr id="138248" name="Line 8"/>
          <p:cNvSpPr>
            <a:spLocks noChangeShapeType="1"/>
          </p:cNvSpPr>
          <p:nvPr/>
        </p:nvSpPr>
        <p:spPr bwMode="auto">
          <a:xfrm>
            <a:off x="457200" y="6172200"/>
            <a:ext cx="8229600" cy="0"/>
          </a:xfrm>
          <a:prstGeom prst="line">
            <a:avLst/>
          </a:prstGeom>
          <a:noFill/>
          <a:ln w="38100">
            <a:solidFill>
              <a:schemeClr val="accent1"/>
            </a:solidFill>
            <a:round/>
            <a:headEnd/>
            <a:tailEnd/>
          </a:ln>
          <a:effectLst/>
        </p:spPr>
        <p:txBody>
          <a:bodyPr/>
          <a:lstStyle/>
          <a:p>
            <a:pPr>
              <a:defRPr/>
            </a:pPr>
            <a:endParaRPr lang="en-US" sz="1800" dirty="0">
              <a:ea typeface="+mn-ea"/>
            </a:endParaRPr>
          </a:p>
        </p:txBody>
      </p:sp>
      <p:sp>
        <p:nvSpPr>
          <p:cNvPr id="138250" name="Rectangle 10"/>
          <p:cNvSpPr>
            <a:spLocks noChangeArrowheads="1"/>
          </p:cNvSpPr>
          <p:nvPr/>
        </p:nvSpPr>
        <p:spPr bwMode="auto">
          <a:xfrm>
            <a:off x="4572000" y="6248400"/>
            <a:ext cx="4214813" cy="304800"/>
          </a:xfrm>
          <a:prstGeom prst="rect">
            <a:avLst/>
          </a:prstGeom>
          <a:noFill/>
          <a:ln w="9525">
            <a:noFill/>
            <a:miter lim="800000"/>
            <a:headEnd/>
            <a:tailEnd/>
          </a:ln>
          <a:effectLst/>
        </p:spPr>
        <p:txBody>
          <a:bodyPr wrap="none">
            <a:spAutoFit/>
          </a:bodyPr>
          <a:lstStyle/>
          <a:p>
            <a:pPr>
              <a:defRPr/>
            </a:pPr>
            <a:r>
              <a:rPr lang="en-US" sz="1400" b="1" i="1" dirty="0">
                <a:solidFill>
                  <a:schemeClr val="hlink"/>
                </a:solidFill>
                <a:latin typeface="Verdana" pitchFamily="34" charset="0"/>
                <a:ea typeface="+mn-ea"/>
              </a:rPr>
              <a:t>National Geospatial Advisory Committee</a:t>
            </a:r>
          </a:p>
        </p:txBody>
      </p:sp>
    </p:spTree>
  </p:cSld>
  <p:clrMap bg1="lt1" tx1="dk1" bg2="lt2" tx2="dk2" accent1="accent1" accent2="accent2" accent3="accent3" accent4="accent4" accent5="accent5" accent6="accent6" hlink="hlink" folHlink="folHlink"/>
  <p:sldLayoutIdLst>
    <p:sldLayoutId id="2147484099"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4200">
          <a:solidFill>
            <a:schemeClr val="tx2"/>
          </a:solidFill>
          <a:latin typeface="Arial" charset="0"/>
          <a:ea typeface="ＭＳ Ｐゴシック" charset="-128"/>
          <a:cs typeface="ＭＳ Ｐゴシック" charset="-128"/>
        </a:defRPr>
      </a:lvl2pPr>
      <a:lvl3pPr algn="l" rtl="0" eaLnBrk="0" fontAlgn="base" hangingPunct="0">
        <a:spcBef>
          <a:spcPct val="0"/>
        </a:spcBef>
        <a:spcAft>
          <a:spcPct val="0"/>
        </a:spcAft>
        <a:defRPr sz="4200">
          <a:solidFill>
            <a:schemeClr val="tx2"/>
          </a:solidFill>
          <a:latin typeface="Arial" charset="0"/>
          <a:ea typeface="ＭＳ Ｐゴシック" charset="-128"/>
          <a:cs typeface="ＭＳ Ｐゴシック" charset="-128"/>
        </a:defRPr>
      </a:lvl3pPr>
      <a:lvl4pPr algn="l" rtl="0" eaLnBrk="0" fontAlgn="base" hangingPunct="0">
        <a:spcBef>
          <a:spcPct val="0"/>
        </a:spcBef>
        <a:spcAft>
          <a:spcPct val="0"/>
        </a:spcAft>
        <a:defRPr sz="4200">
          <a:solidFill>
            <a:schemeClr val="tx2"/>
          </a:solidFill>
          <a:latin typeface="Arial" charset="0"/>
          <a:ea typeface="ＭＳ Ｐゴシック" charset="-128"/>
          <a:cs typeface="ＭＳ Ｐゴシック" charset="-128"/>
        </a:defRPr>
      </a:lvl4pPr>
      <a:lvl5pPr algn="l" rtl="0" eaLnBrk="0" fontAlgn="base" hangingPunct="0">
        <a:spcBef>
          <a:spcPct val="0"/>
        </a:spcBef>
        <a:spcAft>
          <a:spcPct val="0"/>
        </a:spcAft>
        <a:defRPr sz="4200">
          <a:solidFill>
            <a:schemeClr val="tx2"/>
          </a:solidFill>
          <a:latin typeface="Arial" charset="0"/>
          <a:ea typeface="ＭＳ Ｐゴシック" charset="-128"/>
          <a:cs typeface="ＭＳ Ｐゴシック" charset="-128"/>
        </a:defRPr>
      </a:lvl5pPr>
      <a:lvl6pPr marL="457200" algn="l" rtl="0" fontAlgn="base">
        <a:spcBef>
          <a:spcPct val="0"/>
        </a:spcBef>
        <a:spcAft>
          <a:spcPct val="0"/>
        </a:spcAft>
        <a:defRPr sz="4200">
          <a:solidFill>
            <a:schemeClr val="tx2"/>
          </a:solidFill>
          <a:latin typeface="Arial" charset="0"/>
        </a:defRPr>
      </a:lvl6pPr>
      <a:lvl7pPr marL="914400" algn="l" rtl="0" fontAlgn="base">
        <a:spcBef>
          <a:spcPct val="0"/>
        </a:spcBef>
        <a:spcAft>
          <a:spcPct val="0"/>
        </a:spcAft>
        <a:defRPr sz="4200">
          <a:solidFill>
            <a:schemeClr val="tx2"/>
          </a:solidFill>
          <a:latin typeface="Arial" charset="0"/>
        </a:defRPr>
      </a:lvl7pPr>
      <a:lvl8pPr marL="1371600" algn="l" rtl="0" fontAlgn="base">
        <a:spcBef>
          <a:spcPct val="0"/>
        </a:spcBef>
        <a:spcAft>
          <a:spcPct val="0"/>
        </a:spcAft>
        <a:defRPr sz="4200">
          <a:solidFill>
            <a:schemeClr val="tx2"/>
          </a:solidFill>
          <a:latin typeface="Arial" charset="0"/>
        </a:defRPr>
      </a:lvl8pPr>
      <a:lvl9pPr marL="1828800" algn="l" rtl="0" fontAlgn="base">
        <a:spcBef>
          <a:spcPct val="0"/>
        </a:spcBef>
        <a:spcAft>
          <a:spcPct val="0"/>
        </a:spcAft>
        <a:defRPr sz="4200">
          <a:solidFill>
            <a:schemeClr val="tx2"/>
          </a:solidFill>
          <a:latin typeface="Arial"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ＭＳ Ｐゴシック" charset="-128"/>
          <a:cs typeface="ＭＳ Ｐゴシック"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2973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9732" name="Rectangle 4"/>
          <p:cNvSpPr>
            <a:spLocks noGrp="1" noChangeArrowheads="1"/>
          </p:cNvSpPr>
          <p:nvPr>
            <p:ph type="ftr" sz="quarter" idx="3"/>
          </p:nvPr>
        </p:nvSpPr>
        <p:spPr bwMode="auto">
          <a:xfrm>
            <a:off x="6248400" y="66294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dirty="0" smtClean="0">
                <a:solidFill>
                  <a:srgbClr val="FFFFFF"/>
                </a:solidFill>
                <a:latin typeface="Times New Roman" charset="0"/>
                <a:ea typeface="+mn-ea"/>
              </a:rPr>
              <a:t>D. Cowen June, 2004</a:t>
            </a:r>
          </a:p>
        </p:txBody>
      </p:sp>
    </p:spTree>
  </p:cSld>
  <p:clrMap bg1="dk2" tx1="lt1" bg2="dk1" tx2="lt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 id="2147484106" r:id="rId6"/>
    <p:sldLayoutId id="2147484107" r:id="rId7"/>
    <p:sldLayoutId id="2147484108" r:id="rId8"/>
    <p:sldLayoutId id="2147484109" r:id="rId9"/>
    <p:sldLayoutId id="2147484110" r:id="rId10"/>
    <p:sldLayoutId id="2147484111" r:id="rId11"/>
    <p:sldLayoutId id="2147484112" r:id="rId12"/>
  </p:sldLayoutIdLst>
  <p:transition advClick="0">
    <p:cut/>
  </p:transition>
  <p:hf sldNum="0" hdr="0" dt="0"/>
  <p:txStyles>
    <p:titleStyle>
      <a:lvl1pPr algn="ctr" rtl="0" fontAlgn="base">
        <a:spcBef>
          <a:spcPct val="0"/>
        </a:spcBef>
        <a:spcAft>
          <a:spcPct val="0"/>
        </a:spcAft>
        <a:defRPr sz="36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2pPr>
      <a:lvl3pPr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3pPr>
      <a:lvl4pPr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4pPr>
      <a:lvl5pPr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5pPr>
      <a:lvl6pPr marL="457200"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6pPr>
      <a:lvl7pPr marL="914400"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7pPr>
      <a:lvl8pPr marL="1371600"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8pPr>
      <a:lvl9pPr marL="1828800"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9pPr>
    </p:titleStyle>
    <p:bodyStyle>
      <a:lvl1pPr marL="342900" indent="-342900" algn="l" rtl="0" fontAlgn="base">
        <a:spcBef>
          <a:spcPct val="20000"/>
        </a:spcBef>
        <a:spcAft>
          <a:spcPct val="0"/>
        </a:spcAft>
        <a:buClr>
          <a:schemeClr val="tx2"/>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304800"/>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3733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8244"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Garamond" pitchFamily="18" charset="0"/>
                <a:ea typeface="+mn-ea"/>
                <a:cs typeface="+mn-cs"/>
              </a:defRPr>
            </a:lvl1pPr>
          </a:lstStyle>
          <a:p>
            <a:pPr>
              <a:defRPr/>
            </a:pPr>
            <a:endParaRPr lang="en-US" dirty="0">
              <a:solidFill>
                <a:srgbClr val="000000"/>
              </a:solidFill>
            </a:endParaRPr>
          </a:p>
        </p:txBody>
      </p:sp>
      <p:sp>
        <p:nvSpPr>
          <p:cNvPr id="138247"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38100" cap="flat" cmpd="sng">
            <a:solidFill>
              <a:schemeClr val="accent1"/>
            </a:solidFill>
            <a:prstDash val="solid"/>
            <a:miter lim="800000"/>
            <a:headEnd/>
            <a:tailEnd/>
          </a:ln>
        </p:spPr>
        <p:txBody>
          <a:bodyPr/>
          <a:lstStyle/>
          <a:p>
            <a:pPr>
              <a:defRPr/>
            </a:pPr>
            <a:endParaRPr lang="en-US" sz="1800" dirty="0">
              <a:solidFill>
                <a:srgbClr val="000000"/>
              </a:solidFill>
            </a:endParaRPr>
          </a:p>
        </p:txBody>
      </p:sp>
      <p:sp>
        <p:nvSpPr>
          <p:cNvPr id="138248" name="Line 8"/>
          <p:cNvSpPr>
            <a:spLocks noChangeShapeType="1"/>
          </p:cNvSpPr>
          <p:nvPr/>
        </p:nvSpPr>
        <p:spPr bwMode="auto">
          <a:xfrm>
            <a:off x="457200" y="6172200"/>
            <a:ext cx="8229600" cy="0"/>
          </a:xfrm>
          <a:prstGeom prst="line">
            <a:avLst/>
          </a:prstGeom>
          <a:noFill/>
          <a:ln w="38100">
            <a:solidFill>
              <a:schemeClr val="accent1"/>
            </a:solidFill>
            <a:round/>
            <a:headEnd/>
            <a:tailEnd/>
          </a:ln>
          <a:effectLst/>
        </p:spPr>
        <p:txBody>
          <a:bodyPr/>
          <a:lstStyle/>
          <a:p>
            <a:pPr>
              <a:defRPr/>
            </a:pPr>
            <a:endParaRPr lang="en-US" sz="1800" dirty="0">
              <a:solidFill>
                <a:srgbClr val="000000"/>
              </a:solidFill>
            </a:endParaRPr>
          </a:p>
        </p:txBody>
      </p:sp>
      <p:sp>
        <p:nvSpPr>
          <p:cNvPr id="138250" name="Rectangle 10"/>
          <p:cNvSpPr>
            <a:spLocks noChangeArrowheads="1"/>
          </p:cNvSpPr>
          <p:nvPr/>
        </p:nvSpPr>
        <p:spPr bwMode="auto">
          <a:xfrm>
            <a:off x="4572000" y="6248400"/>
            <a:ext cx="4214813" cy="304800"/>
          </a:xfrm>
          <a:prstGeom prst="rect">
            <a:avLst/>
          </a:prstGeom>
          <a:noFill/>
          <a:ln w="9525">
            <a:noFill/>
            <a:miter lim="800000"/>
            <a:headEnd/>
            <a:tailEnd/>
          </a:ln>
          <a:effectLst/>
        </p:spPr>
        <p:txBody>
          <a:bodyPr wrap="none">
            <a:spAutoFit/>
          </a:bodyPr>
          <a:lstStyle/>
          <a:p>
            <a:pPr>
              <a:defRPr/>
            </a:pPr>
            <a:r>
              <a:rPr lang="en-US" sz="1400" b="1" i="1" dirty="0">
                <a:solidFill>
                  <a:srgbClr val="4C6D80"/>
                </a:solidFill>
                <a:latin typeface="Verdana" pitchFamily="34" charset="0"/>
              </a:rPr>
              <a:t>National Geospatial Advisory Committee</a:t>
            </a:r>
          </a:p>
        </p:txBody>
      </p:sp>
    </p:spTree>
  </p:cSld>
  <p:clrMap bg1="lt1" tx1="dk1" bg2="lt2" tx2="dk2" accent1="accent1" accent2="accent2" accent3="accent3" accent4="accent4" accent5="accent5" accent6="accent6" hlink="hlink" folHlink="folHlink"/>
  <p:sldLayoutIdLst>
    <p:sldLayoutId id="2147484114" r:id="rId1"/>
    <p:sldLayoutId id="2147484115" r:id="rId2"/>
    <p:sldLayoutId id="2147484116" r:id="rId3"/>
    <p:sldLayoutId id="2147484117" r:id="rId4"/>
    <p:sldLayoutId id="2147484118" r:id="rId5"/>
    <p:sldLayoutId id="2147484119" r:id="rId6"/>
    <p:sldLayoutId id="2147484120" r:id="rId7"/>
    <p:sldLayoutId id="2147484121" r:id="rId8"/>
    <p:sldLayoutId id="2147484122" r:id="rId9"/>
    <p:sldLayoutId id="2147484123" r:id="rId10"/>
    <p:sldLayoutId id="2147484124" r:id="rId11"/>
    <p:sldLayoutId id="2147484125" r:id="rId12"/>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4200">
          <a:solidFill>
            <a:schemeClr val="tx2"/>
          </a:solidFill>
          <a:latin typeface="Arial" charset="0"/>
          <a:ea typeface="ＭＳ Ｐゴシック" charset="-128"/>
          <a:cs typeface="ＭＳ Ｐゴシック" charset="-128"/>
        </a:defRPr>
      </a:lvl2pPr>
      <a:lvl3pPr algn="l" rtl="0" eaLnBrk="0" fontAlgn="base" hangingPunct="0">
        <a:spcBef>
          <a:spcPct val="0"/>
        </a:spcBef>
        <a:spcAft>
          <a:spcPct val="0"/>
        </a:spcAft>
        <a:defRPr sz="4200">
          <a:solidFill>
            <a:schemeClr val="tx2"/>
          </a:solidFill>
          <a:latin typeface="Arial" charset="0"/>
          <a:ea typeface="ＭＳ Ｐゴシック" charset="-128"/>
          <a:cs typeface="ＭＳ Ｐゴシック" charset="-128"/>
        </a:defRPr>
      </a:lvl3pPr>
      <a:lvl4pPr algn="l" rtl="0" eaLnBrk="0" fontAlgn="base" hangingPunct="0">
        <a:spcBef>
          <a:spcPct val="0"/>
        </a:spcBef>
        <a:spcAft>
          <a:spcPct val="0"/>
        </a:spcAft>
        <a:defRPr sz="4200">
          <a:solidFill>
            <a:schemeClr val="tx2"/>
          </a:solidFill>
          <a:latin typeface="Arial" charset="0"/>
          <a:ea typeface="ＭＳ Ｐゴシック" charset="-128"/>
          <a:cs typeface="ＭＳ Ｐゴシック" charset="-128"/>
        </a:defRPr>
      </a:lvl4pPr>
      <a:lvl5pPr algn="l" rtl="0" eaLnBrk="0" fontAlgn="base" hangingPunct="0">
        <a:spcBef>
          <a:spcPct val="0"/>
        </a:spcBef>
        <a:spcAft>
          <a:spcPct val="0"/>
        </a:spcAft>
        <a:defRPr sz="4200">
          <a:solidFill>
            <a:schemeClr val="tx2"/>
          </a:solidFill>
          <a:latin typeface="Arial" charset="0"/>
          <a:ea typeface="ＭＳ Ｐゴシック" charset="-128"/>
          <a:cs typeface="ＭＳ Ｐゴシック" charset="-128"/>
        </a:defRPr>
      </a:lvl5pPr>
      <a:lvl6pPr marL="457200" algn="l" rtl="0" fontAlgn="base">
        <a:spcBef>
          <a:spcPct val="0"/>
        </a:spcBef>
        <a:spcAft>
          <a:spcPct val="0"/>
        </a:spcAft>
        <a:defRPr sz="4200">
          <a:solidFill>
            <a:schemeClr val="tx2"/>
          </a:solidFill>
          <a:latin typeface="Arial" charset="0"/>
        </a:defRPr>
      </a:lvl6pPr>
      <a:lvl7pPr marL="914400" algn="l" rtl="0" fontAlgn="base">
        <a:spcBef>
          <a:spcPct val="0"/>
        </a:spcBef>
        <a:spcAft>
          <a:spcPct val="0"/>
        </a:spcAft>
        <a:defRPr sz="4200">
          <a:solidFill>
            <a:schemeClr val="tx2"/>
          </a:solidFill>
          <a:latin typeface="Arial" charset="0"/>
        </a:defRPr>
      </a:lvl7pPr>
      <a:lvl8pPr marL="1371600" algn="l" rtl="0" fontAlgn="base">
        <a:spcBef>
          <a:spcPct val="0"/>
        </a:spcBef>
        <a:spcAft>
          <a:spcPct val="0"/>
        </a:spcAft>
        <a:defRPr sz="4200">
          <a:solidFill>
            <a:schemeClr val="tx2"/>
          </a:solidFill>
          <a:latin typeface="Arial" charset="0"/>
        </a:defRPr>
      </a:lvl8pPr>
      <a:lvl9pPr marL="1828800" algn="l" rtl="0" fontAlgn="base">
        <a:spcBef>
          <a:spcPct val="0"/>
        </a:spcBef>
        <a:spcAft>
          <a:spcPct val="0"/>
        </a:spcAft>
        <a:defRPr sz="4200">
          <a:solidFill>
            <a:schemeClr val="tx2"/>
          </a:solidFill>
          <a:latin typeface="Arial"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ＭＳ Ｐゴシック" charset="-128"/>
          <a:cs typeface="ＭＳ Ｐゴシック"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2973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9732" name="Rectangle 4"/>
          <p:cNvSpPr>
            <a:spLocks noGrp="1" noChangeArrowheads="1"/>
          </p:cNvSpPr>
          <p:nvPr>
            <p:ph type="ftr" sz="quarter" idx="3"/>
          </p:nvPr>
        </p:nvSpPr>
        <p:spPr bwMode="auto">
          <a:xfrm>
            <a:off x="6248400" y="66294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dirty="0" smtClean="0">
                <a:solidFill>
                  <a:srgbClr val="FFFFFF"/>
                </a:solidFill>
                <a:latin typeface="Times New Roman" charset="0"/>
              </a:rPr>
              <a:t>D. Cowen June, 2004</a:t>
            </a:r>
          </a:p>
        </p:txBody>
      </p:sp>
    </p:spTree>
  </p:cSld>
  <p:clrMap bg1="dk2" tx1="lt1" bg2="dk1" tx2="lt2" accent1="accent1" accent2="accent2" accent3="accent3" accent4="accent4" accent5="accent5" accent6="accent6" hlink="hlink" folHlink="folHlink"/>
  <p:sldLayoutIdLst>
    <p:sldLayoutId id="2147484127" r:id="rId1"/>
    <p:sldLayoutId id="2147484128" r:id="rId2"/>
    <p:sldLayoutId id="2147484129" r:id="rId3"/>
    <p:sldLayoutId id="2147484130" r:id="rId4"/>
    <p:sldLayoutId id="2147484131" r:id="rId5"/>
    <p:sldLayoutId id="2147484132" r:id="rId6"/>
    <p:sldLayoutId id="2147484133" r:id="rId7"/>
    <p:sldLayoutId id="2147484134" r:id="rId8"/>
    <p:sldLayoutId id="2147484135" r:id="rId9"/>
    <p:sldLayoutId id="2147484136" r:id="rId10"/>
    <p:sldLayoutId id="2147484137" r:id="rId11"/>
    <p:sldLayoutId id="2147484138" r:id="rId12"/>
  </p:sldLayoutIdLst>
  <p:transition advClick="0">
    <p:cut/>
  </p:transition>
  <p:hf sldNum="0" hdr="0" dt="0"/>
  <p:txStyles>
    <p:titleStyle>
      <a:lvl1pPr algn="ctr" rtl="0" fontAlgn="base">
        <a:spcBef>
          <a:spcPct val="0"/>
        </a:spcBef>
        <a:spcAft>
          <a:spcPct val="0"/>
        </a:spcAft>
        <a:defRPr sz="36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2pPr>
      <a:lvl3pPr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3pPr>
      <a:lvl4pPr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4pPr>
      <a:lvl5pPr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5pPr>
      <a:lvl6pPr marL="457200"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6pPr>
      <a:lvl7pPr marL="914400"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7pPr>
      <a:lvl8pPr marL="1371600"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8pPr>
      <a:lvl9pPr marL="1828800" algn="ctr" rtl="0" fontAlgn="base">
        <a:spcBef>
          <a:spcPct val="0"/>
        </a:spcBef>
        <a:spcAft>
          <a:spcPct val="0"/>
        </a:spcAft>
        <a:defRPr sz="3600">
          <a:solidFill>
            <a:schemeClr val="tx2"/>
          </a:solidFill>
          <a:effectLst>
            <a:outerShdw blurRad="38100" dist="38100" dir="2700000" algn="tl">
              <a:srgbClr val="000000"/>
            </a:outerShdw>
          </a:effectLst>
          <a:latin typeface="Arial Unicode MS" pitchFamily="34" charset="-128"/>
        </a:defRPr>
      </a:lvl9pPr>
    </p:titleStyle>
    <p:bodyStyle>
      <a:lvl1pPr marL="342900" indent="-342900" algn="l" rtl="0" fontAlgn="base">
        <a:spcBef>
          <a:spcPct val="20000"/>
        </a:spcBef>
        <a:spcAft>
          <a:spcPct val="0"/>
        </a:spcAft>
        <a:buClr>
          <a:schemeClr val="tx2"/>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 Id="rId4" Type="http://schemas.openxmlformats.org/officeDocument/2006/relationships/image" Target="../media/image37.jpeg"/></Relationships>
</file>

<file path=ppt/slides/_rels/slide36.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jpeg"/><Relationship Id="rId3" Type="http://schemas.openxmlformats.org/officeDocument/2006/relationships/image" Target="../media/image39.png"/><Relationship Id="rId7" Type="http://schemas.openxmlformats.org/officeDocument/2006/relationships/image" Target="../media/image43.jpeg"/><Relationship Id="rId12" Type="http://schemas.openxmlformats.org/officeDocument/2006/relationships/image" Target="../media/image48.jpeg"/><Relationship Id="rId2" Type="http://schemas.openxmlformats.org/officeDocument/2006/relationships/image" Target="../media/image38.jpeg"/><Relationship Id="rId1" Type="http://schemas.openxmlformats.org/officeDocument/2006/relationships/slideLayout" Target="../slideLayouts/slideLayout6.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jpe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image" Target="../media/image53.png"/><Relationship Id="rId1" Type="http://schemas.openxmlformats.org/officeDocument/2006/relationships/slideLayout" Target="../slideLayouts/slideLayout19.xml"/><Relationship Id="rId6" Type="http://schemas.openxmlformats.org/officeDocument/2006/relationships/image" Target="../media/image57.png"/><Relationship Id="rId11" Type="http://schemas.openxmlformats.org/officeDocument/2006/relationships/image" Target="../media/image62.jpe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xml"/><Relationship Id="rId4" Type="http://schemas.openxmlformats.org/officeDocument/2006/relationships/image" Target="../media/image70.png"/></Relationships>
</file>

<file path=ppt/slides/_rels/slide4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74.png"/><Relationship Id="rId4" Type="http://schemas.openxmlformats.org/officeDocument/2006/relationships/image" Target="../media/image73.png"/></Relationships>
</file>

<file path=ppt/slides/_rels/slide4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914400" y="1709738"/>
            <a:ext cx="7623175" cy="2024062"/>
          </a:xfrm>
        </p:spPr>
        <p:txBody>
          <a:bodyPr/>
          <a:lstStyle/>
          <a:p>
            <a:pPr algn="ctr" eaLnBrk="1" hangingPunct="1"/>
            <a:r>
              <a:rPr lang="en-US" sz="4000" dirty="0" smtClean="0">
                <a:ea typeface="ＭＳ Ｐゴシック" pitchFamily="34" charset="-128"/>
              </a:rPr>
              <a:t>The State of the NGAC 2011</a:t>
            </a:r>
            <a:r>
              <a:rPr lang="en-US" sz="3200" dirty="0" smtClean="0">
                <a:ea typeface="ＭＳ Ｐゴシック" pitchFamily="34" charset="-128"/>
              </a:rPr>
              <a:t/>
            </a:r>
            <a:br>
              <a:rPr lang="en-US" sz="3200" dirty="0" smtClean="0">
                <a:ea typeface="ＭＳ Ｐゴシック" pitchFamily="34" charset="-128"/>
              </a:rPr>
            </a:br>
            <a:r>
              <a:rPr lang="en-US" sz="3200" dirty="0" smtClean="0">
                <a:ea typeface="ＭＳ Ｐゴシック" pitchFamily="34" charset="-128"/>
              </a:rPr>
              <a:t/>
            </a:r>
            <a:br>
              <a:rPr lang="en-US" sz="3200" dirty="0" smtClean="0">
                <a:ea typeface="ＭＳ Ｐゴシック" pitchFamily="34" charset="-128"/>
              </a:rPr>
            </a:br>
            <a:r>
              <a:rPr lang="en-US" sz="2400" dirty="0" smtClean="0">
                <a:ea typeface="ＭＳ Ｐゴシック" pitchFamily="34" charset="-128"/>
              </a:rPr>
              <a:t>National Geospatial Advisory Committee</a:t>
            </a:r>
            <a:endParaRPr lang="en-US" sz="2400" dirty="0" smtClean="0">
              <a:latin typeface="Tahoma" pitchFamily="34" charset="0"/>
              <a:ea typeface="ＭＳ Ｐゴシック" pitchFamily="34" charset="-128"/>
            </a:endParaRPr>
          </a:p>
        </p:txBody>
      </p:sp>
      <p:sp>
        <p:nvSpPr>
          <p:cNvPr id="5123" name="Line 5"/>
          <p:cNvSpPr>
            <a:spLocks noChangeShapeType="1"/>
          </p:cNvSpPr>
          <p:nvPr/>
        </p:nvSpPr>
        <p:spPr bwMode="auto">
          <a:xfrm flipH="1">
            <a:off x="4724400" y="6248400"/>
            <a:ext cx="4038600" cy="0"/>
          </a:xfrm>
          <a:prstGeom prst="line">
            <a:avLst/>
          </a:prstGeom>
          <a:noFill/>
          <a:ln w="12700">
            <a:solidFill>
              <a:schemeClr val="accent1"/>
            </a:solidFill>
            <a:round/>
            <a:headEnd/>
            <a:tailEnd/>
          </a:ln>
        </p:spPr>
        <p:txBody>
          <a:bodyPr/>
          <a:lstStyle/>
          <a:p>
            <a:endParaRPr lang="en-US" dirty="0"/>
          </a:p>
        </p:txBody>
      </p:sp>
      <p:sp>
        <p:nvSpPr>
          <p:cNvPr id="5124" name="Text Box 9"/>
          <p:cNvSpPr txBox="1">
            <a:spLocks noChangeArrowheads="1"/>
          </p:cNvSpPr>
          <p:nvPr/>
        </p:nvSpPr>
        <p:spPr bwMode="auto">
          <a:xfrm>
            <a:off x="4648200" y="6324600"/>
            <a:ext cx="4214813" cy="304800"/>
          </a:xfrm>
          <a:prstGeom prst="rect">
            <a:avLst/>
          </a:prstGeom>
          <a:noFill/>
          <a:ln w="9525">
            <a:noFill/>
            <a:miter lim="800000"/>
            <a:headEnd/>
            <a:tailEnd/>
          </a:ln>
        </p:spPr>
        <p:txBody>
          <a:bodyPr wrap="none">
            <a:spAutoFit/>
          </a:bodyPr>
          <a:lstStyle/>
          <a:p>
            <a:r>
              <a:rPr lang="en-US" sz="1400" b="1" i="1" dirty="0">
                <a:solidFill>
                  <a:schemeClr val="hlink"/>
                </a:solidFill>
                <a:latin typeface="Verdana" pitchFamily="34" charset="0"/>
              </a:rPr>
              <a:t>National Geospatial Advisory Committee</a:t>
            </a:r>
          </a:p>
        </p:txBody>
      </p:sp>
      <p:sp>
        <p:nvSpPr>
          <p:cNvPr id="5125" name="Text Box 10"/>
          <p:cNvSpPr txBox="1">
            <a:spLocks noChangeArrowheads="1"/>
          </p:cNvSpPr>
          <p:nvPr/>
        </p:nvSpPr>
        <p:spPr bwMode="auto">
          <a:xfrm>
            <a:off x="6376719" y="4419600"/>
            <a:ext cx="1944956" cy="400110"/>
          </a:xfrm>
          <a:prstGeom prst="rect">
            <a:avLst/>
          </a:prstGeom>
          <a:noFill/>
          <a:ln w="9525">
            <a:noFill/>
            <a:miter lim="800000"/>
            <a:headEnd/>
            <a:tailEnd/>
          </a:ln>
        </p:spPr>
        <p:txBody>
          <a:bodyPr wrap="none">
            <a:spAutoFit/>
          </a:bodyPr>
          <a:lstStyle/>
          <a:p>
            <a:pPr algn="r"/>
            <a:r>
              <a:rPr lang="en-US" sz="2000" dirty="0" smtClean="0">
                <a:solidFill>
                  <a:schemeClr val="tx2"/>
                </a:solidFill>
              </a:rPr>
              <a:t>March 17, </a:t>
            </a:r>
            <a:r>
              <a:rPr lang="en-US" sz="2000" dirty="0">
                <a:solidFill>
                  <a:schemeClr val="tx2"/>
                </a:solidFill>
              </a:rPr>
              <a:t>2011</a:t>
            </a:r>
            <a:endParaRPr lang="en-US" sz="2000" dirty="0">
              <a:solidFill>
                <a:schemeClr val="tx2"/>
              </a:solidFill>
              <a:latin typeface="Verdana" pitchFamily="34" charset="0"/>
            </a:endParaRPr>
          </a:p>
        </p:txBody>
      </p:sp>
      <p:sp>
        <p:nvSpPr>
          <p:cNvPr id="5126" name="TextBox 5"/>
          <p:cNvSpPr txBox="1">
            <a:spLocks noChangeArrowheads="1"/>
          </p:cNvSpPr>
          <p:nvPr/>
        </p:nvSpPr>
        <p:spPr bwMode="auto">
          <a:xfrm>
            <a:off x="3657600" y="5029200"/>
            <a:ext cx="4495800" cy="830263"/>
          </a:xfrm>
          <a:prstGeom prst="rect">
            <a:avLst/>
          </a:prstGeom>
          <a:noFill/>
          <a:ln w="9525">
            <a:noFill/>
            <a:miter lim="800000"/>
            <a:headEnd/>
            <a:tailEnd/>
          </a:ln>
        </p:spPr>
        <p:txBody>
          <a:bodyPr>
            <a:spAutoFit/>
          </a:bodyPr>
          <a:lstStyle/>
          <a:p>
            <a:r>
              <a:rPr lang="en-US" dirty="0"/>
              <a:t>Dr. David Cowen, Chair</a:t>
            </a:r>
          </a:p>
          <a:p>
            <a:r>
              <a:rPr lang="en-US" dirty="0"/>
              <a:t>Dr. Jerry Johnston, Vice-Chair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t>Chair’s Personal Introduction </a:t>
            </a:r>
            <a:r>
              <a:rPr lang="en-US" dirty="0" smtClean="0">
                <a:solidFill>
                  <a:schemeClr val="tx1"/>
                </a:solidFill>
              </a:rPr>
              <a:t/>
            </a:r>
            <a:br>
              <a:rPr lang="en-US" dirty="0" smtClean="0">
                <a:solidFill>
                  <a:schemeClr val="tx1"/>
                </a:solidFill>
              </a:rPr>
            </a:br>
            <a:endParaRPr lang="en-US" dirty="0">
              <a:solidFill>
                <a:schemeClr val="tx1"/>
              </a:solidFill>
            </a:endParaRPr>
          </a:p>
        </p:txBody>
      </p:sp>
      <p:sp>
        <p:nvSpPr>
          <p:cNvPr id="6" name="Rectangle 1027"/>
          <p:cNvSpPr txBox="1">
            <a:spLocks noChangeArrowheads="1"/>
          </p:cNvSpPr>
          <p:nvPr/>
        </p:nvSpPr>
        <p:spPr>
          <a:xfrm>
            <a:off x="457200" y="1143000"/>
            <a:ext cx="8382000" cy="4724400"/>
          </a:xfrm>
          <a:prstGeom prst="rect">
            <a:avLst/>
          </a:prstGeom>
        </p:spPr>
        <p:txBody>
          <a:bodyPr/>
          <a:lstStyle/>
          <a:p>
            <a:pPr marL="365691" indent="-255984" defTabSz="914400">
              <a:spcBef>
                <a:spcPts val="400"/>
              </a:spcBef>
              <a:buClr>
                <a:srgbClr val="2DA2BF"/>
              </a:buClr>
              <a:buSzPct val="68000"/>
              <a:buFont typeface="Wingdings 3"/>
              <a:buChar char=""/>
            </a:pPr>
            <a:r>
              <a:rPr lang="en-US" sz="2400" dirty="0" smtClean="0"/>
              <a:t>Why are we here?</a:t>
            </a:r>
          </a:p>
          <a:p>
            <a:pPr marL="365691" indent="-255984" defTabSz="914400">
              <a:spcBef>
                <a:spcPts val="400"/>
              </a:spcBef>
              <a:buClr>
                <a:srgbClr val="2DA2BF"/>
              </a:buClr>
              <a:buSzPct val="68000"/>
              <a:buFont typeface="Wingdings 3"/>
              <a:buChar char=""/>
            </a:pPr>
            <a:r>
              <a:rPr lang="en-US" sz="2400" dirty="0" smtClean="0"/>
              <a:t>How did we get here?</a:t>
            </a:r>
          </a:p>
          <a:p>
            <a:pPr marL="365691" indent="-255984" defTabSz="914400">
              <a:spcBef>
                <a:spcPts val="400"/>
              </a:spcBef>
              <a:buClr>
                <a:srgbClr val="2DA2BF"/>
              </a:buClr>
              <a:buSzPct val="68000"/>
              <a:buFont typeface="Wingdings 3"/>
              <a:buChar char=""/>
            </a:pPr>
            <a:r>
              <a:rPr lang="en-US" sz="2400" dirty="0" smtClean="0"/>
              <a:t>Who are we?</a:t>
            </a:r>
          </a:p>
          <a:p>
            <a:pPr marL="365691" indent="-255984" defTabSz="914400">
              <a:spcBef>
                <a:spcPts val="400"/>
              </a:spcBef>
              <a:buClr>
                <a:srgbClr val="2DA2BF"/>
              </a:buClr>
              <a:buSzPct val="68000"/>
              <a:buFont typeface="Wingdings 3"/>
              <a:buChar char=""/>
            </a:pPr>
            <a:r>
              <a:rPr lang="en-US" sz="2400" dirty="0" smtClean="0"/>
              <a:t>What have we accomplished? </a:t>
            </a:r>
          </a:p>
          <a:p>
            <a:pPr marL="365691" indent="-255984" defTabSz="914400">
              <a:spcBef>
                <a:spcPts val="400"/>
              </a:spcBef>
              <a:buClr>
                <a:srgbClr val="2DA2BF"/>
              </a:buClr>
              <a:buSzPct val="68000"/>
              <a:buFont typeface="Wingdings 3"/>
              <a:buChar char=""/>
            </a:pPr>
            <a:r>
              <a:rPr lang="en-US" sz="2400" dirty="0" smtClean="0"/>
              <a:t>What’s on our agenda? </a:t>
            </a:r>
          </a:p>
          <a:p>
            <a:pPr marL="365691" indent="-255984" defTabSz="914400">
              <a:spcBef>
                <a:spcPts val="400"/>
              </a:spcBef>
              <a:buClr>
                <a:srgbClr val="2DA2BF"/>
              </a:buClr>
              <a:buSzPct val="68000"/>
              <a:buFont typeface="Wingdings 3"/>
              <a:buChar char=""/>
            </a:pPr>
            <a:r>
              <a:rPr lang="en-US" sz="2400" dirty="0" smtClean="0"/>
              <a:t>Who is Cowen ?</a:t>
            </a:r>
          </a:p>
          <a:p>
            <a:pPr marL="365691" indent="-255984" defTabSz="914400">
              <a:spcBef>
                <a:spcPts val="400"/>
              </a:spcBef>
              <a:buClr>
                <a:srgbClr val="2DA2BF"/>
              </a:buClr>
              <a:buSzPct val="68000"/>
              <a:buFont typeface="Wingdings 3"/>
              <a:buChar char=""/>
            </a:pPr>
            <a:r>
              <a:rPr lang="en-US" sz="2400" dirty="0" smtClean="0"/>
              <a:t>What are my personal issues and objectives? </a:t>
            </a:r>
          </a:p>
          <a:p>
            <a:pPr marL="365691" indent="-255984" defTabSz="914400">
              <a:spcBef>
                <a:spcPts val="400"/>
              </a:spcBef>
              <a:buClr>
                <a:srgbClr val="2DA2BF"/>
              </a:buClr>
              <a:buSzPct val="68000"/>
              <a:buFont typeface="Wingdings 3"/>
              <a:buChar char=""/>
            </a:pPr>
            <a:r>
              <a:rPr lang="en-US" sz="2400" dirty="0" smtClean="0"/>
              <a:t>Lets’ not forget parcels!</a:t>
            </a:r>
          </a:p>
          <a:p>
            <a:pPr marL="365691" indent="-255984" defTabSz="914400">
              <a:spcBef>
                <a:spcPts val="400"/>
              </a:spcBef>
              <a:buClr>
                <a:srgbClr val="2DA2BF"/>
              </a:buClr>
              <a:buSzPct val="68000"/>
            </a:pPr>
            <a:endParaRPr lang="en-US" sz="2400" dirty="0" smtClean="0">
              <a:solidFill>
                <a:prstClr val="white"/>
              </a:solidFill>
            </a:endParaRPr>
          </a:p>
          <a:p>
            <a:pPr marL="621675" lvl="1" indent="-228557" defTabSz="914400">
              <a:spcBef>
                <a:spcPts val="324"/>
              </a:spcBef>
              <a:buClr>
                <a:srgbClr val="2DA2BF"/>
              </a:buClr>
              <a:buFont typeface="Verdana"/>
              <a:buChar char="◦"/>
            </a:pPr>
            <a:endParaRPr lang="en-US" sz="2000" dirty="0" smtClean="0">
              <a:solidFill>
                <a:prstClr val="white"/>
              </a:solidFill>
            </a:endParaRPr>
          </a:p>
          <a:p>
            <a:pPr marL="621675" lvl="1" indent="-228557" defTabSz="914400">
              <a:spcBef>
                <a:spcPts val="324"/>
              </a:spcBef>
              <a:buClr>
                <a:srgbClr val="2DA2BF"/>
              </a:buClr>
              <a:buFont typeface="Verdana"/>
              <a:buChar char="◦"/>
            </a:pPr>
            <a:endParaRPr lang="en-US" sz="1600" dirty="0" smtClean="0">
              <a:solidFill>
                <a:prstClr val="white"/>
              </a:solidFill>
            </a:endParaRPr>
          </a:p>
          <a:p>
            <a:pPr marL="365691" indent="-255984" defTabSz="914400">
              <a:spcBef>
                <a:spcPts val="400"/>
              </a:spcBef>
              <a:buClr>
                <a:srgbClr val="2DA2BF"/>
              </a:buClr>
              <a:buSzPct val="68000"/>
              <a:buFont typeface="Wingdings" charset="2"/>
              <a:buNone/>
            </a:pPr>
            <a:endParaRPr lang="en-US" sz="1200" dirty="0" smtClean="0">
              <a:solidFill>
                <a:prstClr val="white"/>
              </a:solidFill>
            </a:endParaRPr>
          </a:p>
          <a:p>
            <a:pPr marL="365691" indent="-255984" defTabSz="914400">
              <a:spcBef>
                <a:spcPts val="400"/>
              </a:spcBef>
              <a:buClr>
                <a:srgbClr val="2DA2BF"/>
              </a:buClr>
              <a:buSzPct val="68000"/>
            </a:pPr>
            <a:endParaRPr lang="en-US" sz="1900" dirty="0" smtClean="0">
              <a:solidFill>
                <a:prstClr val="white"/>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a:xfrm>
            <a:off x="457200" y="304800"/>
            <a:ext cx="8229600" cy="762000"/>
          </a:xfrm>
        </p:spPr>
        <p:txBody>
          <a:bodyPr/>
          <a:lstStyle/>
          <a:p>
            <a:pPr eaLnBrk="1" hangingPunct="1"/>
            <a:r>
              <a:rPr lang="en-US" dirty="0" smtClean="0">
                <a:ea typeface="ＭＳ Ｐゴシック" pitchFamily="34" charset="-128"/>
              </a:rPr>
              <a:t>NGAC Purpose</a:t>
            </a:r>
          </a:p>
        </p:txBody>
      </p:sp>
      <p:sp>
        <p:nvSpPr>
          <p:cNvPr id="7171" name="Rectangle 1027"/>
          <p:cNvSpPr>
            <a:spLocks noGrp="1" noChangeArrowheads="1"/>
          </p:cNvSpPr>
          <p:nvPr>
            <p:ph type="body" idx="1"/>
          </p:nvPr>
        </p:nvSpPr>
        <p:spPr>
          <a:xfrm>
            <a:off x="457200" y="1371600"/>
            <a:ext cx="8382000" cy="4724400"/>
          </a:xfrm>
        </p:spPr>
        <p:txBody>
          <a:bodyPr/>
          <a:lstStyle/>
          <a:p>
            <a:pPr eaLnBrk="1" hangingPunct="1"/>
            <a:r>
              <a:rPr lang="en-US" sz="2400" dirty="0" smtClean="0">
                <a:ea typeface="ＭＳ Ｐゴシック" pitchFamily="34" charset="-128"/>
              </a:rPr>
              <a:t>will provide advice and recommendations on federal geospatial policy….</a:t>
            </a:r>
          </a:p>
          <a:p>
            <a:pPr eaLnBrk="1" hangingPunct="1">
              <a:buFont typeface="Wingdings" pitchFamily="2" charset="2"/>
              <a:buNone/>
            </a:pPr>
            <a:endParaRPr lang="en-US" sz="1200" dirty="0" smtClean="0">
              <a:ea typeface="ＭＳ Ｐゴシック" pitchFamily="34" charset="-128"/>
            </a:endParaRPr>
          </a:p>
          <a:p>
            <a:pPr eaLnBrk="1" hangingPunct="1"/>
            <a:r>
              <a:rPr lang="en-US" sz="2400" dirty="0" smtClean="0">
                <a:ea typeface="ＭＳ Ｐゴシック" pitchFamily="34" charset="-128"/>
              </a:rPr>
              <a:t>Under FACA rules, will function solely as an advisory body ….  on the development of the National Spatial Data Infrastructure (NSDI).</a:t>
            </a:r>
            <a:endParaRPr lang="en-US" sz="1900" dirty="0" smtClean="0">
              <a:ea typeface="ＭＳ Ｐゴシック" pitchFamily="34" charset="-128"/>
            </a:endParaRPr>
          </a:p>
        </p:txBody>
      </p:sp>
      <p:sp>
        <p:nvSpPr>
          <p:cNvPr id="7172" name="Text Box 1028"/>
          <p:cNvSpPr txBox="1">
            <a:spLocks noChangeArrowheads="1"/>
          </p:cNvSpPr>
          <p:nvPr/>
        </p:nvSpPr>
        <p:spPr bwMode="auto">
          <a:xfrm>
            <a:off x="7086600" y="5638800"/>
            <a:ext cx="1420813" cy="307975"/>
          </a:xfrm>
          <a:prstGeom prst="rect">
            <a:avLst/>
          </a:prstGeom>
          <a:noFill/>
          <a:ln w="9525">
            <a:noFill/>
            <a:miter lim="800000"/>
            <a:headEnd/>
            <a:tailEnd/>
          </a:ln>
        </p:spPr>
        <p:txBody>
          <a:bodyPr wrap="none">
            <a:spAutoFit/>
          </a:bodyPr>
          <a:lstStyle/>
          <a:p>
            <a:r>
              <a:rPr lang="en-US" sz="1400" dirty="0"/>
              <a:t>*NGAC Charter</a:t>
            </a:r>
            <a:endParaRPr lang="en-US"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dirty="0" smtClean="0">
                <a:ea typeface="ＭＳ Ｐゴシック" pitchFamily="34" charset="-128"/>
              </a:rPr>
              <a:t>NGAC Mission</a:t>
            </a:r>
          </a:p>
        </p:txBody>
      </p:sp>
      <p:sp>
        <p:nvSpPr>
          <p:cNvPr id="8195" name="Content Placeholder 2"/>
          <p:cNvSpPr>
            <a:spLocks noGrp="1"/>
          </p:cNvSpPr>
          <p:nvPr>
            <p:ph idx="1"/>
          </p:nvPr>
        </p:nvSpPr>
        <p:spPr/>
        <p:txBody>
          <a:bodyPr/>
          <a:lstStyle/>
          <a:p>
            <a:pPr eaLnBrk="1" hangingPunct="1">
              <a:buFont typeface="Wingdings" pitchFamily="2" charset="2"/>
              <a:buNone/>
            </a:pPr>
            <a:r>
              <a:rPr lang="en-US" sz="1800" b="1" i="1" dirty="0" smtClean="0">
                <a:ea typeface="ＭＳ Ｐゴシック" pitchFamily="34" charset="-128"/>
              </a:rPr>
              <a:t>	</a:t>
            </a:r>
            <a:r>
              <a:rPr lang="en-US" sz="2000" b="1" i="1" dirty="0" smtClean="0">
                <a:ea typeface="ＭＳ Ｐゴシック" pitchFamily="34" charset="-128"/>
              </a:rPr>
              <a:t>To provide strategies regarding the creation, management and dissemination of cohesive geospatial data, ….</a:t>
            </a:r>
            <a:endParaRPr lang="en-US" sz="1800" dirty="0" smtClean="0">
              <a:ea typeface="ＭＳ Ｐゴシック" pitchFamily="34" charset="-128"/>
            </a:endParaRPr>
          </a:p>
          <a:p>
            <a:pPr eaLnBrk="1" hangingPunct="1"/>
            <a:endParaRPr lang="en-US" dirty="0" smtClean="0">
              <a:ea typeface="ＭＳ Ｐゴシック" pitchFamily="34" charset="-128"/>
            </a:endParaRPr>
          </a:p>
        </p:txBody>
      </p:sp>
      <p:sp>
        <p:nvSpPr>
          <p:cNvPr id="8196" name="TextBox 3"/>
          <p:cNvSpPr txBox="1">
            <a:spLocks noChangeArrowheads="1"/>
          </p:cNvSpPr>
          <p:nvPr/>
        </p:nvSpPr>
        <p:spPr bwMode="auto">
          <a:xfrm>
            <a:off x="5791200" y="5715000"/>
            <a:ext cx="2705100" cy="307975"/>
          </a:xfrm>
          <a:prstGeom prst="rect">
            <a:avLst/>
          </a:prstGeom>
          <a:noFill/>
          <a:ln w="9525">
            <a:noFill/>
            <a:miter lim="800000"/>
            <a:headEnd/>
            <a:tailEnd/>
          </a:ln>
        </p:spPr>
        <p:txBody>
          <a:bodyPr wrap="none">
            <a:spAutoFit/>
          </a:bodyPr>
          <a:lstStyle/>
          <a:p>
            <a:r>
              <a:rPr lang="en-US" sz="1400" dirty="0"/>
              <a:t>* Adopted by NGAC, June 2008</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dirty="0" smtClean="0">
                <a:ea typeface="ＭＳ Ｐゴシック" pitchFamily="34" charset="-128"/>
              </a:rPr>
              <a:t>Strategic Vision</a:t>
            </a:r>
          </a:p>
        </p:txBody>
      </p:sp>
      <p:sp>
        <p:nvSpPr>
          <p:cNvPr id="9219" name="Content Placeholder 2"/>
          <p:cNvSpPr>
            <a:spLocks noGrp="1"/>
          </p:cNvSpPr>
          <p:nvPr>
            <p:ph idx="1"/>
          </p:nvPr>
        </p:nvSpPr>
        <p:spPr>
          <a:xfrm>
            <a:off x="457200" y="1600200"/>
            <a:ext cx="8229600" cy="4191000"/>
          </a:xfrm>
        </p:spPr>
        <p:txBody>
          <a:bodyPr/>
          <a:lstStyle/>
          <a:p>
            <a:pPr>
              <a:buFont typeface="Wingdings" pitchFamily="2" charset="2"/>
              <a:buNone/>
            </a:pPr>
            <a:r>
              <a:rPr lang="en-US" sz="4400" dirty="0" smtClean="0">
                <a:ea typeface="ＭＳ Ｐゴシック" pitchFamily="34" charset="-128"/>
              </a:rPr>
              <a:t>  "The Nation and its citizens value and are empowered by geospatial resources"</a:t>
            </a:r>
          </a:p>
        </p:txBody>
      </p:sp>
      <p:sp>
        <p:nvSpPr>
          <p:cNvPr id="9220" name="Rectangle 3"/>
          <p:cNvSpPr>
            <a:spLocks noChangeArrowheads="1"/>
          </p:cNvSpPr>
          <p:nvPr/>
        </p:nvSpPr>
        <p:spPr bwMode="auto">
          <a:xfrm>
            <a:off x="4419600" y="5486400"/>
            <a:ext cx="4148138" cy="400050"/>
          </a:xfrm>
          <a:prstGeom prst="rect">
            <a:avLst/>
          </a:prstGeom>
          <a:noFill/>
          <a:ln w="9525">
            <a:noFill/>
            <a:miter lim="800000"/>
            <a:headEnd/>
            <a:tailEnd/>
          </a:ln>
        </p:spPr>
        <p:txBody>
          <a:bodyPr wrap="none">
            <a:spAutoFit/>
          </a:bodyPr>
          <a:lstStyle/>
          <a:p>
            <a:r>
              <a:rPr lang="en-US" sz="2000" dirty="0"/>
              <a:t>* Adopted by NGAC, January 2009</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t>How did we get here? </a:t>
            </a:r>
            <a:br>
              <a:rPr lang="en-US" dirty="0" smtClean="0"/>
            </a:br>
            <a:endParaRPr lang="en-US" dirty="0"/>
          </a:p>
        </p:txBody>
      </p:sp>
      <p:sp>
        <p:nvSpPr>
          <p:cNvPr id="6" name="Rectangle 1027"/>
          <p:cNvSpPr txBox="1">
            <a:spLocks noChangeArrowheads="1"/>
          </p:cNvSpPr>
          <p:nvPr/>
        </p:nvSpPr>
        <p:spPr>
          <a:xfrm>
            <a:off x="457200" y="1371601"/>
            <a:ext cx="8382000" cy="4724400"/>
          </a:xfrm>
          <a:prstGeom prst="rect">
            <a:avLst/>
          </a:prstGeom>
        </p:spPr>
        <p:txBody>
          <a:bodyPr/>
          <a:lstStyle/>
          <a:p>
            <a:pPr marL="365691" marR="0" lvl="0" indent="-255984"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OMB</a:t>
            </a:r>
            <a:r>
              <a:rPr kumimoji="0" lang="en-US" sz="3200" b="0" i="0" u="none" strike="noStrike" kern="1200" cap="none" spc="0" normalizeH="0" noProof="0" dirty="0" smtClean="0">
                <a:ln>
                  <a:noFill/>
                </a:ln>
                <a:solidFill>
                  <a:schemeClr val="tx1"/>
                </a:solidFill>
                <a:effectLst/>
                <a:uLnTx/>
                <a:uFillTx/>
                <a:latin typeface="+mn-lt"/>
                <a:ea typeface="+mn-ea"/>
                <a:cs typeface="+mn-cs"/>
              </a:rPr>
              <a:t> A16 - 1953 </a:t>
            </a:r>
          </a:p>
          <a:p>
            <a:pPr marL="365691" marR="0" lvl="0" indent="-255984"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lang="en-US" sz="3200" baseline="0" dirty="0" smtClean="0"/>
              <a:t>Clinton</a:t>
            </a:r>
            <a:r>
              <a:rPr lang="en-US" sz="3200" dirty="0" smtClean="0"/>
              <a:t> Executive Order – 1994</a:t>
            </a:r>
          </a:p>
          <a:p>
            <a:pPr marL="822804" lvl="1" indent="-255984" defTabSz="914400">
              <a:spcBef>
                <a:spcPts val="400"/>
              </a:spcBef>
              <a:buClr>
                <a:schemeClr val="accent1"/>
              </a:buClr>
              <a:buSzPct val="68000"/>
              <a:buFont typeface="Wingdings 3"/>
              <a:buChar char=""/>
              <a:defRPr/>
            </a:pPr>
            <a:r>
              <a:rPr lang="en-US" sz="3200" dirty="0" smtClean="0"/>
              <a:t>NSDI </a:t>
            </a:r>
          </a:p>
          <a:p>
            <a:pPr marL="365691" indent="-255984" defTabSz="914400">
              <a:spcBef>
                <a:spcPts val="400"/>
              </a:spcBef>
              <a:buClr>
                <a:schemeClr val="accent1"/>
              </a:buClr>
              <a:buSzPct val="68000"/>
              <a:buFont typeface="Wingdings 3"/>
              <a:buChar char=""/>
              <a:defRPr/>
            </a:pPr>
            <a:r>
              <a:rPr lang="en-US" sz="3200" dirty="0" smtClean="0"/>
              <a:t> FGDC Governance Review – 2005 </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solidFill>
                  <a:schemeClr val="tx1"/>
                </a:solidFill>
              </a:rPr>
              <a:t>Evolution of OMB A-16 </a:t>
            </a:r>
            <a:br>
              <a:rPr lang="en-US" dirty="0" smtClean="0">
                <a:solidFill>
                  <a:schemeClr val="tx1"/>
                </a:solidFill>
              </a:rPr>
            </a:br>
            <a:r>
              <a:rPr lang="en-US" sz="3100" dirty="0" smtClean="0">
                <a:solidFill>
                  <a:schemeClr val="tx1"/>
                </a:solidFill>
              </a:rPr>
              <a:t>(Milo Robinson )</a:t>
            </a:r>
            <a:r>
              <a:rPr lang="en-US" dirty="0" smtClean="0">
                <a:solidFill>
                  <a:schemeClr val="tx1"/>
                </a:solidFill>
              </a:rPr>
              <a:t/>
            </a:r>
            <a:br>
              <a:rPr lang="en-US" dirty="0" smtClean="0">
                <a:solidFill>
                  <a:schemeClr val="tx1"/>
                </a:solidFill>
              </a:rPr>
            </a:br>
            <a:endParaRPr lang="en-US" dirty="0">
              <a:solidFill>
                <a:schemeClr val="tx1"/>
              </a:solidFill>
            </a:endParaRPr>
          </a:p>
        </p:txBody>
      </p:sp>
      <p:grpSp>
        <p:nvGrpSpPr>
          <p:cNvPr id="2" name="Group 9"/>
          <p:cNvGrpSpPr/>
          <p:nvPr/>
        </p:nvGrpSpPr>
        <p:grpSpPr>
          <a:xfrm>
            <a:off x="1905000" y="1447800"/>
            <a:ext cx="4495800" cy="4800600"/>
            <a:chOff x="1524000" y="1295400"/>
            <a:chExt cx="5029200" cy="5486400"/>
          </a:xfrm>
        </p:grpSpPr>
        <p:pic>
          <p:nvPicPr>
            <p:cNvPr id="11" name="Picture 2"/>
            <p:cNvPicPr>
              <a:picLocks noChangeAspect="1" noChangeArrowheads="1"/>
            </p:cNvPicPr>
            <p:nvPr/>
          </p:nvPicPr>
          <p:blipFill>
            <a:blip r:embed="rId2" cstate="print"/>
            <a:srcRect/>
            <a:stretch>
              <a:fillRect/>
            </a:stretch>
          </p:blipFill>
          <p:spPr bwMode="auto">
            <a:xfrm>
              <a:off x="1524000" y="1295400"/>
              <a:ext cx="5029200" cy="1042709"/>
            </a:xfrm>
            <a:prstGeom prst="rect">
              <a:avLst/>
            </a:prstGeom>
            <a:noFill/>
            <a:ln w="9525">
              <a:noFill/>
              <a:miter lim="800000"/>
              <a:headEnd/>
              <a:tailEnd/>
            </a:ln>
          </p:spPr>
        </p:pic>
        <p:pic>
          <p:nvPicPr>
            <p:cNvPr id="12" name="Picture 3"/>
            <p:cNvPicPr>
              <a:picLocks noChangeAspect="1" noChangeArrowheads="1"/>
            </p:cNvPicPr>
            <p:nvPr/>
          </p:nvPicPr>
          <p:blipFill>
            <a:blip r:embed="rId3" cstate="print"/>
            <a:srcRect/>
            <a:stretch>
              <a:fillRect/>
            </a:stretch>
          </p:blipFill>
          <p:spPr bwMode="auto">
            <a:xfrm>
              <a:off x="1524000" y="2238374"/>
              <a:ext cx="5029200" cy="4543426"/>
            </a:xfrm>
            <a:prstGeom prst="rect">
              <a:avLst/>
            </a:prstGeom>
            <a:noFill/>
            <a:ln w="9525">
              <a:noFill/>
              <a:miter lim="800000"/>
              <a:headEnd/>
              <a:tailEnd/>
            </a:ln>
          </p:spPr>
        </p:pic>
      </p:gr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457200" y="274638"/>
            <a:ext cx="8915400" cy="1143000"/>
          </a:xfrm>
        </p:spPr>
        <p:txBody>
          <a:bodyPr>
            <a:noAutofit/>
          </a:bodyPr>
          <a:lstStyle/>
          <a:p>
            <a:r>
              <a:rPr lang="en-US" sz="3600" dirty="0" smtClean="0"/>
              <a:t>1994 President Clinton - </a:t>
            </a:r>
            <a:r>
              <a:rPr lang="en-US" sz="2800" dirty="0" smtClean="0"/>
              <a:t>Coordinating Geographic Data Acquisition and Access: NSDI </a:t>
            </a:r>
            <a:endParaRPr lang="en-US" sz="2800" dirty="0">
              <a:solidFill>
                <a:schemeClr val="tx1"/>
              </a:solidFill>
            </a:endParaRPr>
          </a:p>
        </p:txBody>
      </p:sp>
      <p:sp>
        <p:nvSpPr>
          <p:cNvPr id="29" name="TextBox 28"/>
          <p:cNvSpPr txBox="1"/>
          <p:nvPr/>
        </p:nvSpPr>
        <p:spPr>
          <a:xfrm>
            <a:off x="304800" y="1923396"/>
            <a:ext cx="8229600" cy="3477859"/>
          </a:xfrm>
          <a:prstGeom prst="rect">
            <a:avLst/>
          </a:prstGeom>
          <a:noFill/>
        </p:spPr>
        <p:txBody>
          <a:bodyPr wrap="square" lIns="91422" tIns="45712" rIns="91422" bIns="45712"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en-US" sz="2400" i="1" kern="0" dirty="0" smtClean="0">
                <a:effectLst>
                  <a:outerShdw blurRad="38100" dist="38100" dir="2700000" algn="tl">
                    <a:srgbClr val="000000">
                      <a:alpha val="43137"/>
                    </a:srgbClr>
                  </a:outerShdw>
                </a:effectLst>
                <a:latin typeface="Arial" pitchFamily="34" charset="0"/>
                <a:ea typeface="ＭＳ Ｐゴシック" charset="-128"/>
                <a:cs typeface="Arial" pitchFamily="34" charset="0"/>
              </a:rPr>
              <a:t>“The FGDC shall seek to involve State, local, and tribal governments in the development and implementation of the initiatives contained in this order. </a:t>
            </a:r>
          </a:p>
          <a:p>
            <a:endParaRPr lang="en-US" i="1" kern="0" dirty="0" smtClean="0">
              <a:effectLst>
                <a:outerShdw blurRad="38100" dist="38100" dir="2700000" algn="tl">
                  <a:srgbClr val="000000">
                    <a:alpha val="43137"/>
                  </a:srgbClr>
                </a:outerShdw>
              </a:effectLst>
              <a:latin typeface="Arial" pitchFamily="34" charset="0"/>
              <a:ea typeface="ＭＳ Ｐゴシック" charset="-128"/>
              <a:cs typeface="Arial" pitchFamily="34" charset="0"/>
            </a:endParaRPr>
          </a:p>
          <a:p>
            <a:r>
              <a:rPr lang="en-US" sz="2400" i="1" kern="0" dirty="0" smtClean="0">
                <a:effectLst>
                  <a:outerShdw blurRad="38100" dist="38100" dir="2700000" algn="tl">
                    <a:srgbClr val="000000">
                      <a:alpha val="43137"/>
                    </a:srgbClr>
                  </a:outerShdw>
                </a:effectLst>
                <a:latin typeface="Arial" pitchFamily="34" charset="0"/>
                <a:ea typeface="ＭＳ Ｐゴシック" charset="-128"/>
                <a:cs typeface="Arial" pitchFamily="34" charset="0"/>
              </a:rPr>
              <a:t>The FGDC shall utilize the expertise of academia, the private sector, professional societies, and others as necessary to aid in the development and implementation of the objectives of this order.”</a:t>
            </a:r>
            <a:endParaRPr lang="en-US" sz="2400" i="1" dirty="0" smtClean="0">
              <a:effectLst>
                <a:outerShdw blurRad="38100" dist="38100" dir="2700000" algn="tl">
                  <a:srgbClr val="000000">
                    <a:alpha val="43137"/>
                  </a:srgbClr>
                </a:outerShdw>
              </a:effectLst>
              <a:latin typeface="Arial" pitchFamily="34" charset="0"/>
              <a:cs typeface="Arial" pitchFamily="34" charset="0"/>
            </a:endParaRPr>
          </a:p>
          <a:p>
            <a:endParaRPr lang="en-US" sz="2800" i="1" dirty="0">
              <a:solidFill>
                <a:prstClr val="white"/>
              </a:solidFill>
              <a:latin typeface="Arial Black"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Order 13563</a:t>
            </a:r>
            <a:br>
              <a:rPr lang="en-US" dirty="0" smtClean="0"/>
            </a:br>
            <a:r>
              <a:rPr lang="en-US" dirty="0" smtClean="0"/>
              <a:t>January 2011</a:t>
            </a:r>
            <a:endParaRPr lang="en-US" dirty="0"/>
          </a:p>
        </p:txBody>
      </p:sp>
      <p:sp>
        <p:nvSpPr>
          <p:cNvPr id="3" name="Rectangle 2"/>
          <p:cNvSpPr/>
          <p:nvPr/>
        </p:nvSpPr>
        <p:spPr>
          <a:xfrm>
            <a:off x="304800" y="2286000"/>
            <a:ext cx="8610600" cy="3785652"/>
          </a:xfrm>
          <a:prstGeom prst="rect">
            <a:avLst/>
          </a:prstGeom>
        </p:spPr>
        <p:txBody>
          <a:bodyPr wrap="square">
            <a:spAutoFit/>
          </a:bodyPr>
          <a:lstStyle/>
          <a:p>
            <a:r>
              <a:rPr lang="en-US" dirty="0" smtClean="0"/>
              <a:t>“With agencies that administer overlapping programs, collaborate with State, local, and tribal governments to standardize, streamline, and reduce reporting and planning</a:t>
            </a:r>
          </a:p>
          <a:p>
            <a:r>
              <a:rPr lang="en-US" dirty="0" smtClean="0"/>
              <a:t>requirements …</a:t>
            </a:r>
          </a:p>
          <a:p>
            <a:endParaRPr lang="en-US" dirty="0" smtClean="0"/>
          </a:p>
          <a:p>
            <a:r>
              <a:rPr lang="en-US" dirty="0" smtClean="0"/>
              <a:t>Facilitate cost-efficient modernization of State, local, and tribal information systems, drawing upon the collaboration of the Chief Information Officer in the OMB and the Chief Technology Officer in the Office of Science and Technology Policy.”</a:t>
            </a:r>
            <a:endParaRPr lang="en-US" dirty="0"/>
          </a:p>
        </p:txBody>
      </p:sp>
      <p:sp>
        <p:nvSpPr>
          <p:cNvPr id="4" name="Rectangle 3"/>
          <p:cNvSpPr/>
          <p:nvPr/>
        </p:nvSpPr>
        <p:spPr>
          <a:xfrm>
            <a:off x="1219200" y="1676400"/>
            <a:ext cx="6858000" cy="461665"/>
          </a:xfrm>
          <a:prstGeom prst="rect">
            <a:avLst/>
          </a:prstGeom>
        </p:spPr>
        <p:txBody>
          <a:bodyPr wrap="square">
            <a:spAutoFit/>
          </a:bodyPr>
          <a:lstStyle/>
          <a:p>
            <a:r>
              <a:rPr lang="en-US" dirty="0" smtClean="0"/>
              <a:t>THE WHITE HOUSE Memo February 28, 2011</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457200" y="381000"/>
            <a:ext cx="8915400" cy="1143000"/>
          </a:xfrm>
        </p:spPr>
        <p:txBody>
          <a:bodyPr>
            <a:noAutofit/>
          </a:bodyPr>
          <a:lstStyle/>
          <a:p>
            <a:r>
              <a:rPr lang="en-US" sz="3600" dirty="0" smtClean="0"/>
              <a:t>Framework 1997  </a:t>
            </a:r>
            <a:endParaRPr lang="en-US" sz="2800" dirty="0">
              <a:solidFill>
                <a:schemeClr val="tx1"/>
              </a:solidFill>
            </a:endParaRPr>
          </a:p>
        </p:txBody>
      </p:sp>
      <p:pic>
        <p:nvPicPr>
          <p:cNvPr id="252932" name="Picture 4"/>
          <p:cNvPicPr>
            <a:picLocks noChangeAspect="1" noChangeArrowheads="1"/>
          </p:cNvPicPr>
          <p:nvPr/>
        </p:nvPicPr>
        <p:blipFill>
          <a:blip r:embed="rId2" cstate="print"/>
          <a:srcRect l="2753" t="2286"/>
          <a:stretch>
            <a:fillRect/>
          </a:stretch>
        </p:blipFill>
        <p:spPr bwMode="auto">
          <a:xfrm>
            <a:off x="5181600" y="304800"/>
            <a:ext cx="793775" cy="960615"/>
          </a:xfrm>
          <a:prstGeom prst="rect">
            <a:avLst/>
          </a:prstGeom>
          <a:noFill/>
          <a:ln w="9525">
            <a:noFill/>
            <a:miter lim="800000"/>
            <a:headEnd/>
            <a:tailEnd/>
          </a:ln>
        </p:spPr>
      </p:pic>
      <p:pic>
        <p:nvPicPr>
          <p:cNvPr id="252930" name="Picture 2"/>
          <p:cNvPicPr>
            <a:picLocks noChangeAspect="1" noChangeArrowheads="1"/>
          </p:cNvPicPr>
          <p:nvPr/>
        </p:nvPicPr>
        <p:blipFill>
          <a:blip r:embed="rId3" cstate="print">
            <a:lum bright="-5000" contrast="12000"/>
          </a:blip>
          <a:srcRect r="932"/>
          <a:stretch>
            <a:fillRect/>
          </a:stretch>
        </p:blipFill>
        <p:spPr bwMode="auto">
          <a:xfrm>
            <a:off x="1371600" y="1219200"/>
            <a:ext cx="6553200" cy="4952476"/>
          </a:xfrm>
          <a:prstGeom prst="rect">
            <a:avLst/>
          </a:prstGeom>
          <a:ln>
            <a:headEnd/>
            <a:tailEnd/>
          </a:ln>
        </p:spPr>
        <p:style>
          <a:lnRef idx="1">
            <a:schemeClr val="accent1"/>
          </a:lnRef>
          <a:fillRef idx="2">
            <a:schemeClr val="accent1"/>
          </a:fillRef>
          <a:effectRef idx="1">
            <a:schemeClr val="accent1"/>
          </a:effectRef>
          <a:fontRef idx="minor">
            <a:schemeClr val="dk1"/>
          </a:fontRef>
        </p:style>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533400" y="274638"/>
            <a:ext cx="8915400" cy="1143000"/>
          </a:xfrm>
        </p:spPr>
        <p:txBody>
          <a:bodyPr>
            <a:noAutofit/>
          </a:bodyPr>
          <a:lstStyle/>
          <a:p>
            <a:r>
              <a:rPr lang="en-US" sz="3600" dirty="0" smtClean="0"/>
              <a:t>Next Generation SDI  </a:t>
            </a:r>
            <a:endParaRPr lang="en-US" sz="2800" dirty="0">
              <a:solidFill>
                <a:schemeClr val="tx1"/>
              </a:solidFill>
            </a:endParaRPr>
          </a:p>
        </p:txBody>
      </p:sp>
      <p:pic>
        <p:nvPicPr>
          <p:cNvPr id="5" name="Picture 2"/>
          <p:cNvPicPr>
            <a:picLocks noChangeAspect="1" noChangeArrowheads="1"/>
          </p:cNvPicPr>
          <p:nvPr/>
        </p:nvPicPr>
        <p:blipFill>
          <a:blip r:embed="rId2" cstate="print"/>
          <a:srcRect/>
          <a:stretch>
            <a:fillRect/>
          </a:stretch>
        </p:blipFill>
        <p:spPr bwMode="auto">
          <a:xfrm>
            <a:off x="685800" y="1219200"/>
            <a:ext cx="7543800" cy="4387573"/>
          </a:xfrm>
          <a:prstGeom prst="rect">
            <a:avLst/>
          </a:prstGeom>
          <a:noFill/>
          <a:ln w="9525">
            <a:solidFill>
              <a:schemeClr val="tx1"/>
            </a:solidFill>
            <a:miter lim="800000"/>
            <a:headEnd/>
            <a:tailEnd/>
          </a:ln>
          <a:effectLst/>
        </p:spPr>
      </p:pic>
      <p:sp>
        <p:nvSpPr>
          <p:cNvPr id="6" name="Rectangle 3"/>
          <p:cNvSpPr txBox="1">
            <a:spLocks noChangeArrowheads="1"/>
          </p:cNvSpPr>
          <p:nvPr/>
        </p:nvSpPr>
        <p:spPr>
          <a:xfrm>
            <a:off x="381000" y="5867400"/>
            <a:ext cx="8229600" cy="533400"/>
          </a:xfrm>
          <a:prstGeom prst="rect">
            <a:avLst/>
          </a:prstGeom>
          <a:noFill/>
          <a:ln>
            <a:solidFill>
              <a:schemeClr val="tx1"/>
            </a:solidFill>
          </a:ln>
        </p:spPr>
        <p:txBody>
          <a:bodyPr vert="horz" lIns="91422" tIns="45712" rIns="91422" bIns="45712"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900" b="1" i="0" u="none" strike="noStrike" kern="1200" cap="none" spc="0" normalizeH="0" baseline="0" noProof="0" dirty="0" smtClean="0">
                <a:ln>
                  <a:noFill/>
                </a:ln>
                <a:effectLst>
                  <a:outerShdw blurRad="31750" dist="25400" dir="5400000" algn="tl" rotWithShape="0">
                    <a:srgbClr val="000000">
                      <a:alpha val="25000"/>
                    </a:srgbClr>
                  </a:outerShdw>
                </a:effectLst>
                <a:uLnTx/>
                <a:uFillTx/>
                <a:latin typeface="+mj-lt"/>
                <a:ea typeface="+mj-ea"/>
                <a:cs typeface="+mj-cs"/>
              </a:rPr>
              <a:t>Rajabifard</a:t>
            </a:r>
            <a:r>
              <a:rPr kumimoji="0" lang="en-US" sz="9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A., A. </a:t>
            </a:r>
            <a:r>
              <a:rPr kumimoji="0" lang="en-US" sz="9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Binns</a:t>
            </a:r>
            <a:r>
              <a:rPr kumimoji="0" lang="en-US" sz="9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I. </a:t>
            </a:r>
            <a:r>
              <a:rPr kumimoji="0" lang="en-US" sz="9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Masser</a:t>
            </a:r>
            <a:r>
              <a:rPr kumimoji="0" lang="en-US" sz="9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and I. Williamson. 2006. The role of sub-national government and the private sector in future spatial data infrastructures. International Journal of Geographical Information Science 20(7):727 – 741.</a:t>
            </a:r>
            <a:r>
              <a:rPr kumimoji="0" lang="en-US" sz="14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a:t>
            </a:r>
            <a:endParaRPr kumimoji="0" lang="en-US" sz="41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Lots of Governance Models</a:t>
            </a:r>
            <a:endParaRPr lang="en-US" dirty="0"/>
          </a:p>
        </p:txBody>
      </p:sp>
      <p:pic>
        <p:nvPicPr>
          <p:cNvPr id="250882" name="Picture 2"/>
          <p:cNvPicPr>
            <a:picLocks noChangeAspect="1" noChangeArrowheads="1"/>
          </p:cNvPicPr>
          <p:nvPr/>
        </p:nvPicPr>
        <p:blipFill>
          <a:blip r:embed="rId2" cstate="print"/>
          <a:srcRect/>
          <a:stretch>
            <a:fillRect/>
          </a:stretch>
        </p:blipFill>
        <p:spPr bwMode="auto">
          <a:xfrm rot="20612309">
            <a:off x="457200" y="1295400"/>
            <a:ext cx="1930400" cy="1447800"/>
          </a:xfrm>
          <a:prstGeom prst="rect">
            <a:avLst/>
          </a:prstGeom>
          <a:noFill/>
          <a:ln w="9525">
            <a:noFill/>
            <a:miter lim="800000"/>
            <a:headEnd/>
            <a:tailEnd/>
          </a:ln>
        </p:spPr>
      </p:pic>
      <p:pic>
        <p:nvPicPr>
          <p:cNvPr id="250883" name="Picture 3"/>
          <p:cNvPicPr>
            <a:picLocks noChangeAspect="1" noChangeArrowheads="1"/>
          </p:cNvPicPr>
          <p:nvPr/>
        </p:nvPicPr>
        <p:blipFill>
          <a:blip r:embed="rId3" cstate="print"/>
          <a:srcRect/>
          <a:stretch>
            <a:fillRect/>
          </a:stretch>
        </p:blipFill>
        <p:spPr bwMode="auto">
          <a:xfrm rot="1202423">
            <a:off x="2779786" y="1509742"/>
            <a:ext cx="1951508" cy="1447800"/>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rot="1448146">
            <a:off x="244678" y="2823801"/>
            <a:ext cx="2243463" cy="1676400"/>
          </a:xfrm>
          <a:prstGeom prst="rect">
            <a:avLst/>
          </a:prstGeom>
          <a:noFill/>
          <a:ln w="9525">
            <a:noFill/>
            <a:miter lim="800000"/>
            <a:headEnd/>
            <a:tailEnd/>
          </a:ln>
        </p:spPr>
      </p:pic>
      <p:pic>
        <p:nvPicPr>
          <p:cNvPr id="8" name="Picture 2"/>
          <p:cNvPicPr>
            <a:picLocks noChangeAspect="1" noChangeArrowheads="1"/>
          </p:cNvPicPr>
          <p:nvPr/>
        </p:nvPicPr>
        <p:blipFill>
          <a:blip r:embed="rId5" cstate="print"/>
          <a:srcRect/>
          <a:stretch>
            <a:fillRect/>
          </a:stretch>
        </p:blipFill>
        <p:spPr bwMode="auto">
          <a:xfrm rot="20090060">
            <a:off x="1587853" y="2839165"/>
            <a:ext cx="2245247" cy="1727716"/>
          </a:xfrm>
          <a:prstGeom prst="rect">
            <a:avLst/>
          </a:prstGeom>
          <a:noFill/>
          <a:ln w="9525">
            <a:noFill/>
            <a:miter lim="800000"/>
            <a:headEnd/>
            <a:tailEnd/>
          </a:ln>
        </p:spPr>
      </p:pic>
      <p:pic>
        <p:nvPicPr>
          <p:cNvPr id="9" name="Picture 5"/>
          <p:cNvPicPr>
            <a:picLocks noChangeAspect="1" noChangeArrowheads="1"/>
          </p:cNvPicPr>
          <p:nvPr/>
        </p:nvPicPr>
        <p:blipFill>
          <a:blip r:embed="rId6" cstate="print"/>
          <a:srcRect/>
          <a:stretch>
            <a:fillRect/>
          </a:stretch>
        </p:blipFill>
        <p:spPr bwMode="auto">
          <a:xfrm>
            <a:off x="5715001" y="3352801"/>
            <a:ext cx="2652713" cy="1897538"/>
          </a:xfrm>
          <a:prstGeom prst="rect">
            <a:avLst/>
          </a:prstGeom>
          <a:noFill/>
          <a:ln w="9525">
            <a:noFill/>
            <a:miter lim="800000"/>
            <a:headEnd/>
            <a:tailEnd/>
          </a:ln>
          <a:effectLst/>
        </p:spPr>
      </p:pic>
      <p:pic>
        <p:nvPicPr>
          <p:cNvPr id="250885" name="Picture 5"/>
          <p:cNvPicPr>
            <a:picLocks noChangeAspect="1" noChangeArrowheads="1"/>
          </p:cNvPicPr>
          <p:nvPr/>
        </p:nvPicPr>
        <p:blipFill>
          <a:blip r:embed="rId7" cstate="print"/>
          <a:srcRect/>
          <a:stretch>
            <a:fillRect/>
          </a:stretch>
        </p:blipFill>
        <p:spPr bwMode="auto">
          <a:xfrm rot="20189331">
            <a:off x="6840373" y="5040628"/>
            <a:ext cx="2099744" cy="1459115"/>
          </a:xfrm>
          <a:prstGeom prst="rect">
            <a:avLst/>
          </a:prstGeom>
          <a:noFill/>
          <a:ln w="9525">
            <a:noFill/>
            <a:miter lim="800000"/>
            <a:headEnd/>
            <a:tailEnd/>
          </a:ln>
        </p:spPr>
      </p:pic>
      <p:pic>
        <p:nvPicPr>
          <p:cNvPr id="250886" name="Picture 6"/>
          <p:cNvPicPr>
            <a:picLocks noChangeAspect="1" noChangeArrowheads="1"/>
          </p:cNvPicPr>
          <p:nvPr/>
        </p:nvPicPr>
        <p:blipFill>
          <a:blip r:embed="rId8" cstate="print"/>
          <a:srcRect/>
          <a:stretch>
            <a:fillRect/>
          </a:stretch>
        </p:blipFill>
        <p:spPr bwMode="auto">
          <a:xfrm rot="20374560">
            <a:off x="193916" y="4955141"/>
            <a:ext cx="2025077" cy="1476175"/>
          </a:xfrm>
          <a:prstGeom prst="rect">
            <a:avLst/>
          </a:prstGeom>
          <a:noFill/>
          <a:ln w="9525">
            <a:noFill/>
            <a:miter lim="800000"/>
            <a:headEnd/>
            <a:tailEnd/>
          </a:ln>
        </p:spPr>
      </p:pic>
      <p:pic>
        <p:nvPicPr>
          <p:cNvPr id="250887" name="Picture 7"/>
          <p:cNvPicPr>
            <a:picLocks noChangeAspect="1" noChangeArrowheads="1"/>
          </p:cNvPicPr>
          <p:nvPr/>
        </p:nvPicPr>
        <p:blipFill>
          <a:blip r:embed="rId9" cstate="print"/>
          <a:srcRect/>
          <a:stretch>
            <a:fillRect/>
          </a:stretch>
        </p:blipFill>
        <p:spPr bwMode="auto">
          <a:xfrm rot="21135381">
            <a:off x="2019643" y="5018170"/>
            <a:ext cx="2133600" cy="1616302"/>
          </a:xfrm>
          <a:prstGeom prst="rect">
            <a:avLst/>
          </a:prstGeom>
          <a:noFill/>
          <a:ln w="9525">
            <a:noFill/>
            <a:miter lim="800000"/>
            <a:headEnd/>
            <a:tailEnd/>
          </a:ln>
        </p:spPr>
      </p:pic>
      <p:pic>
        <p:nvPicPr>
          <p:cNvPr id="250888" name="Picture 8"/>
          <p:cNvPicPr>
            <a:picLocks noChangeAspect="1" noChangeArrowheads="1"/>
          </p:cNvPicPr>
          <p:nvPr/>
        </p:nvPicPr>
        <p:blipFill>
          <a:blip r:embed="rId10" cstate="print"/>
          <a:srcRect/>
          <a:stretch>
            <a:fillRect/>
          </a:stretch>
        </p:blipFill>
        <p:spPr bwMode="auto">
          <a:xfrm rot="1433724">
            <a:off x="3661192" y="3566138"/>
            <a:ext cx="2144420" cy="1600200"/>
          </a:xfrm>
          <a:prstGeom prst="rect">
            <a:avLst/>
          </a:prstGeom>
          <a:noFill/>
          <a:ln w="9525">
            <a:noFill/>
            <a:miter lim="800000"/>
            <a:headEnd/>
            <a:tailEnd/>
          </a:ln>
        </p:spPr>
      </p:pic>
      <p:pic>
        <p:nvPicPr>
          <p:cNvPr id="250889" name="Picture 9"/>
          <p:cNvPicPr>
            <a:picLocks noChangeAspect="1" noChangeArrowheads="1"/>
          </p:cNvPicPr>
          <p:nvPr/>
        </p:nvPicPr>
        <p:blipFill>
          <a:blip r:embed="rId11" cstate="print"/>
          <a:srcRect/>
          <a:stretch>
            <a:fillRect/>
          </a:stretch>
        </p:blipFill>
        <p:spPr bwMode="auto">
          <a:xfrm rot="794629">
            <a:off x="4316248" y="5140489"/>
            <a:ext cx="2329159" cy="1405588"/>
          </a:xfrm>
          <a:prstGeom prst="rect">
            <a:avLst/>
          </a:prstGeom>
          <a:noFill/>
          <a:ln w="9525">
            <a:noFill/>
            <a:miter lim="800000"/>
            <a:headEnd/>
            <a:tailEnd/>
          </a:ln>
        </p:spPr>
      </p:pic>
      <p:pic>
        <p:nvPicPr>
          <p:cNvPr id="250890" name="Picture 10"/>
          <p:cNvPicPr>
            <a:picLocks noChangeAspect="1" noChangeArrowheads="1"/>
          </p:cNvPicPr>
          <p:nvPr/>
        </p:nvPicPr>
        <p:blipFill>
          <a:blip r:embed="rId12" cstate="print"/>
          <a:srcRect/>
          <a:stretch>
            <a:fillRect/>
          </a:stretch>
        </p:blipFill>
        <p:spPr bwMode="auto">
          <a:xfrm>
            <a:off x="4800601" y="1219200"/>
            <a:ext cx="2287053" cy="1981200"/>
          </a:xfrm>
          <a:prstGeom prst="rect">
            <a:avLst/>
          </a:prstGeom>
          <a:noFill/>
          <a:ln w="9525">
            <a:noFill/>
            <a:miter lim="800000"/>
            <a:headEnd/>
            <a:tailEnd/>
          </a:ln>
        </p:spPr>
      </p:pic>
      <p:pic>
        <p:nvPicPr>
          <p:cNvPr id="250884" name="Picture 4"/>
          <p:cNvPicPr>
            <a:picLocks noChangeAspect="1" noChangeArrowheads="1"/>
          </p:cNvPicPr>
          <p:nvPr/>
        </p:nvPicPr>
        <p:blipFill>
          <a:blip r:embed="rId13" cstate="print"/>
          <a:srcRect/>
          <a:stretch>
            <a:fillRect/>
          </a:stretch>
        </p:blipFill>
        <p:spPr bwMode="auto">
          <a:xfrm rot="20170459">
            <a:off x="6788740" y="1794816"/>
            <a:ext cx="2089092" cy="175853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0658" name="Picture 2"/>
          <p:cNvPicPr>
            <a:picLocks noChangeAspect="1" noChangeArrowheads="1"/>
          </p:cNvPicPr>
          <p:nvPr/>
        </p:nvPicPr>
        <p:blipFill>
          <a:blip r:embed="rId2" cstate="print"/>
          <a:srcRect/>
          <a:stretch>
            <a:fillRect/>
          </a:stretch>
        </p:blipFill>
        <p:spPr bwMode="auto">
          <a:xfrm>
            <a:off x="0" y="0"/>
            <a:ext cx="10229850" cy="7048500"/>
          </a:xfrm>
          <a:prstGeom prst="rect">
            <a:avLst/>
          </a:prstGeom>
          <a:noFill/>
          <a:ln w="9525">
            <a:noFill/>
            <a:miter lim="800000"/>
            <a:headEnd/>
            <a:tailEnd/>
          </a:ln>
        </p:spPr>
      </p:pic>
      <p:sp>
        <p:nvSpPr>
          <p:cNvPr id="4" name="TextBox 3"/>
          <p:cNvSpPr txBox="1"/>
          <p:nvPr/>
        </p:nvSpPr>
        <p:spPr>
          <a:xfrm>
            <a:off x="4343400" y="0"/>
            <a:ext cx="1338828" cy="646331"/>
          </a:xfrm>
          <a:prstGeom prst="rect">
            <a:avLst/>
          </a:prstGeom>
          <a:noFill/>
        </p:spPr>
        <p:txBody>
          <a:bodyPr wrap="none" rtlCol="0">
            <a:spAutoFit/>
          </a:bodyPr>
          <a:lstStyle/>
          <a:p>
            <a:r>
              <a:rPr lang="en-US" sz="3600" dirty="0" smtClean="0">
                <a:solidFill>
                  <a:srgbClr val="FFFF00"/>
                </a:solidFill>
              </a:rPr>
              <a:t>2003 </a:t>
            </a:r>
            <a:endParaRPr lang="en-US" sz="3600" dirty="0">
              <a:solidFill>
                <a:srgbClr val="FFFF00"/>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1682" name="Picture 2"/>
          <p:cNvPicPr>
            <a:picLocks noChangeAspect="1" noChangeArrowheads="1"/>
          </p:cNvPicPr>
          <p:nvPr/>
        </p:nvPicPr>
        <p:blipFill>
          <a:blip r:embed="rId2" cstate="print"/>
          <a:srcRect/>
          <a:stretch>
            <a:fillRect/>
          </a:stretch>
        </p:blipFill>
        <p:spPr bwMode="auto">
          <a:xfrm>
            <a:off x="0" y="1"/>
            <a:ext cx="9906000" cy="7972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0"/>
          </p:nvPr>
        </p:nvSpPr>
        <p:spPr/>
        <p:txBody>
          <a:bodyPr/>
          <a:lstStyle/>
          <a:p>
            <a:r>
              <a:rPr lang="en-US" dirty="0">
                <a:solidFill>
                  <a:srgbClr val="FFFFFF"/>
                </a:solidFill>
              </a:rPr>
              <a:t>D. Cowen June, 2004</a:t>
            </a:r>
          </a:p>
        </p:txBody>
      </p:sp>
      <p:sp>
        <p:nvSpPr>
          <p:cNvPr id="482306" name="Rectangle 2"/>
          <p:cNvSpPr>
            <a:spLocks noGrp="1" noChangeArrowheads="1"/>
          </p:cNvSpPr>
          <p:nvPr>
            <p:ph type="title"/>
          </p:nvPr>
        </p:nvSpPr>
        <p:spPr>
          <a:xfrm>
            <a:off x="685800" y="381000"/>
            <a:ext cx="7772400" cy="1143000"/>
          </a:xfrm>
        </p:spPr>
        <p:txBody>
          <a:bodyPr/>
          <a:lstStyle/>
          <a:p>
            <a:r>
              <a:rPr lang="en-US" sz="2800" dirty="0"/>
              <a:t>What every first responder (and the Census) should have – But Won’t!!!</a:t>
            </a:r>
            <a:br>
              <a:rPr lang="en-US" sz="2800" dirty="0"/>
            </a:br>
            <a:r>
              <a:rPr lang="en-US" sz="2800" i="1" dirty="0">
                <a:solidFill>
                  <a:schemeClr val="hlink"/>
                </a:solidFill>
              </a:rPr>
              <a:t>(The Census will have to spend taxpayer money to duplicate this data!)</a:t>
            </a:r>
          </a:p>
        </p:txBody>
      </p:sp>
      <p:pic>
        <p:nvPicPr>
          <p:cNvPr id="482307" name="Picture 3"/>
          <p:cNvPicPr>
            <a:picLocks noChangeAspect="1" noChangeArrowheads="1"/>
          </p:cNvPicPr>
          <p:nvPr/>
        </p:nvPicPr>
        <p:blipFill>
          <a:blip r:embed="rId3" cstate="print"/>
          <a:srcRect/>
          <a:stretch>
            <a:fillRect/>
          </a:stretch>
        </p:blipFill>
        <p:spPr bwMode="auto">
          <a:xfrm>
            <a:off x="1143000" y="1808163"/>
            <a:ext cx="6867525" cy="5049837"/>
          </a:xfrm>
          <a:prstGeom prst="rect">
            <a:avLst/>
          </a:prstGeom>
          <a:noFill/>
          <a:ln w="9525">
            <a:noFill/>
            <a:miter lim="800000"/>
            <a:headEnd/>
            <a:tailEnd/>
          </a:ln>
          <a:effectLst/>
        </p:spPr>
      </p:pic>
      <p:sp>
        <p:nvSpPr>
          <p:cNvPr id="482309" name="Text Box 5"/>
          <p:cNvSpPr txBox="1">
            <a:spLocks noChangeArrowheads="1"/>
          </p:cNvSpPr>
          <p:nvPr/>
        </p:nvSpPr>
        <p:spPr bwMode="auto">
          <a:xfrm>
            <a:off x="5715000" y="4495800"/>
            <a:ext cx="1708150" cy="366713"/>
          </a:xfrm>
          <a:prstGeom prst="rect">
            <a:avLst/>
          </a:prstGeom>
          <a:solidFill>
            <a:srgbClr val="FFFF99"/>
          </a:solidFill>
          <a:ln w="9525">
            <a:noFill/>
            <a:miter lim="800000"/>
            <a:headEnd type="none" w="sm" len="sm"/>
            <a:tailEnd type="none" w="sm" len="sm"/>
          </a:ln>
          <a:effectLst/>
        </p:spPr>
        <p:txBody>
          <a:bodyPr wrap="none">
            <a:spAutoFit/>
          </a:bodyPr>
          <a:lstStyle/>
          <a:p>
            <a:r>
              <a:rPr lang="en-US" sz="1800" dirty="0">
                <a:solidFill>
                  <a:srgbClr val="081D58"/>
                </a:solidFill>
                <a:latin typeface="Arial Unicode MS"/>
                <a:ea typeface="Arial Unicode MS" pitchFamily="34" charset="-128"/>
                <a:cs typeface="Arial Unicode MS" pitchFamily="34" charset="-128"/>
              </a:rPr>
              <a:t>Existing</a:t>
            </a:r>
            <a:r>
              <a:rPr lang="en-US" sz="1800" dirty="0">
                <a:solidFill>
                  <a:srgbClr val="FFFFFF"/>
                </a:solidFill>
                <a:latin typeface="Arial Unicode MS"/>
                <a:ea typeface="Arial Unicode MS" pitchFamily="34" charset="-128"/>
                <a:cs typeface="Arial Unicode MS" pitchFamily="34" charset="-128"/>
              </a:rPr>
              <a:t> </a:t>
            </a:r>
            <a:r>
              <a:rPr lang="en-US" sz="1800" dirty="0">
                <a:solidFill>
                  <a:srgbClr val="081D58"/>
                </a:solidFill>
                <a:latin typeface="Arial Unicode MS"/>
                <a:ea typeface="Arial Unicode MS" pitchFamily="34" charset="-128"/>
                <a:cs typeface="Arial Unicode MS" pitchFamily="34" charset="-128"/>
              </a:rPr>
              <a:t>Roads</a:t>
            </a:r>
          </a:p>
        </p:txBody>
      </p:sp>
      <p:sp>
        <p:nvSpPr>
          <p:cNvPr id="482310" name="Text Box 6"/>
          <p:cNvSpPr txBox="1">
            <a:spLocks noChangeArrowheads="1"/>
          </p:cNvSpPr>
          <p:nvPr/>
        </p:nvSpPr>
        <p:spPr bwMode="auto">
          <a:xfrm>
            <a:off x="457200" y="4191000"/>
            <a:ext cx="1885950" cy="366713"/>
          </a:xfrm>
          <a:prstGeom prst="rect">
            <a:avLst/>
          </a:prstGeom>
          <a:solidFill>
            <a:srgbClr val="FFFF99"/>
          </a:solidFill>
          <a:ln w="9525">
            <a:noFill/>
            <a:miter lim="800000"/>
            <a:headEnd type="none" w="sm" len="sm"/>
            <a:tailEnd type="none" w="sm" len="sm"/>
          </a:ln>
          <a:effectLst/>
        </p:spPr>
        <p:txBody>
          <a:bodyPr wrap="none">
            <a:spAutoFit/>
          </a:bodyPr>
          <a:lstStyle/>
          <a:p>
            <a:r>
              <a:rPr lang="en-US" sz="1800" dirty="0">
                <a:solidFill>
                  <a:srgbClr val="081D58"/>
                </a:solidFill>
                <a:latin typeface="Arial Unicode MS"/>
                <a:ea typeface="Arial Unicode MS" pitchFamily="34" charset="-128"/>
                <a:cs typeface="Arial Unicode MS" pitchFamily="34" charset="-128"/>
              </a:rPr>
              <a:t>Approved Roads</a:t>
            </a:r>
          </a:p>
        </p:txBody>
      </p:sp>
      <p:sp>
        <p:nvSpPr>
          <p:cNvPr id="482311" name="Text Box 7"/>
          <p:cNvSpPr txBox="1">
            <a:spLocks noChangeArrowheads="1"/>
          </p:cNvSpPr>
          <p:nvPr/>
        </p:nvSpPr>
        <p:spPr bwMode="auto">
          <a:xfrm>
            <a:off x="2971800" y="4876800"/>
            <a:ext cx="1936750" cy="366713"/>
          </a:xfrm>
          <a:prstGeom prst="rect">
            <a:avLst/>
          </a:prstGeom>
          <a:solidFill>
            <a:srgbClr val="FFFF99"/>
          </a:solidFill>
          <a:ln w="9525">
            <a:noFill/>
            <a:miter lim="800000"/>
            <a:headEnd type="none" w="sm" len="sm"/>
            <a:tailEnd type="none" w="sm" len="sm"/>
          </a:ln>
          <a:effectLst/>
        </p:spPr>
        <p:txBody>
          <a:bodyPr wrap="none">
            <a:spAutoFit/>
          </a:bodyPr>
          <a:lstStyle/>
          <a:p>
            <a:r>
              <a:rPr lang="en-US" sz="1800" dirty="0">
                <a:solidFill>
                  <a:srgbClr val="081D58"/>
                </a:solidFill>
                <a:latin typeface="Arial Unicode MS"/>
                <a:ea typeface="Arial Unicode MS" pitchFamily="34" charset="-128"/>
                <a:cs typeface="Arial Unicode MS" pitchFamily="34" charset="-128"/>
              </a:rPr>
              <a:t>Submitted</a:t>
            </a:r>
            <a:r>
              <a:rPr lang="en-US" sz="1800" dirty="0">
                <a:solidFill>
                  <a:srgbClr val="FFFFFF"/>
                </a:solidFill>
                <a:latin typeface="Arial Unicode MS"/>
                <a:ea typeface="Arial Unicode MS" pitchFamily="34" charset="-128"/>
                <a:cs typeface="Arial Unicode MS" pitchFamily="34" charset="-128"/>
              </a:rPr>
              <a:t> </a:t>
            </a:r>
            <a:r>
              <a:rPr lang="en-US" sz="1800" dirty="0">
                <a:solidFill>
                  <a:srgbClr val="081D58"/>
                </a:solidFill>
                <a:latin typeface="Arial Unicode MS"/>
                <a:ea typeface="Arial Unicode MS" pitchFamily="34" charset="-128"/>
                <a:cs typeface="Arial Unicode MS" pitchFamily="34" charset="-128"/>
              </a:rPr>
              <a:t>Roads</a:t>
            </a:r>
          </a:p>
        </p:txBody>
      </p:sp>
    </p:spTree>
  </p:cSld>
  <p:clrMapOvr>
    <a:masterClrMapping/>
  </p:clrMapOvr>
  <p:transition advClick="0">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a:bodyPr>
          <a:lstStyle/>
          <a:p>
            <a:r>
              <a:rPr lang="en-US" dirty="0" smtClean="0"/>
              <a:t>Proposed NSDI Structure - 2005 </a:t>
            </a:r>
            <a:endParaRPr lang="en-US" dirty="0"/>
          </a:p>
        </p:txBody>
      </p:sp>
      <p:pic>
        <p:nvPicPr>
          <p:cNvPr id="4" name="Picture 2" descr="diagram-copy"/>
          <p:cNvPicPr>
            <a:picLocks noChangeAspect="1" noChangeArrowheads="1"/>
          </p:cNvPicPr>
          <p:nvPr/>
        </p:nvPicPr>
        <p:blipFill>
          <a:blip r:embed="rId2" cstate="print"/>
          <a:srcRect/>
          <a:stretch>
            <a:fillRect/>
          </a:stretch>
        </p:blipFill>
        <p:spPr bwMode="auto">
          <a:xfrm>
            <a:off x="1666848" y="1676400"/>
            <a:ext cx="5876952" cy="4508174"/>
          </a:xfrm>
          <a:prstGeom prst="rect">
            <a:avLst/>
          </a:prstGeom>
          <a:noFill/>
          <a:ln w="9525">
            <a:noFill/>
            <a:miter lim="800000"/>
            <a:headEnd/>
            <a:tailEnd/>
          </a:ln>
        </p:spPr>
      </p:pic>
      <p:sp>
        <p:nvSpPr>
          <p:cNvPr id="5" name="Rectangle 4"/>
          <p:cNvSpPr/>
          <p:nvPr/>
        </p:nvSpPr>
        <p:spPr>
          <a:xfrm>
            <a:off x="1676400" y="1066800"/>
            <a:ext cx="5791200" cy="553998"/>
          </a:xfrm>
          <a:prstGeom prst="rect">
            <a:avLst/>
          </a:prstGeom>
        </p:spPr>
        <p:txBody>
          <a:bodyPr wrap="square">
            <a:spAutoFit/>
          </a:bodyPr>
          <a:lstStyle/>
          <a:p>
            <a:r>
              <a:rPr lang="en-US" sz="1500" b="1" kern="0" dirty="0" smtClean="0">
                <a:solidFill>
                  <a:srgbClr val="002060"/>
                </a:solidFill>
                <a:latin typeface="Arial"/>
              </a:rPr>
              <a:t>“</a:t>
            </a:r>
            <a:r>
              <a:rPr lang="en-US" sz="1500" kern="0" dirty="0" smtClean="0">
                <a:solidFill>
                  <a:srgbClr val="002060"/>
                </a:solidFill>
                <a:latin typeface="Arial"/>
              </a:rPr>
              <a:t>Establishing a National Geospatial Coordination Council (NGCC) composed of government and non-government representatives</a:t>
            </a:r>
            <a:r>
              <a:rPr lang="en-US" sz="1500" b="1" kern="0" dirty="0" smtClean="0">
                <a:solidFill>
                  <a:srgbClr val="002060"/>
                </a:solidFill>
                <a:latin typeface="Arial"/>
              </a:rPr>
              <a:t>”</a:t>
            </a:r>
            <a:endParaRPr lang="en-US" sz="1500" b="1" dirty="0">
              <a:solidFill>
                <a:srgbClr val="002060"/>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Current Model </a:t>
            </a:r>
            <a:endParaRPr lang="en-US" dirty="0"/>
          </a:p>
        </p:txBody>
      </p:sp>
      <p:pic>
        <p:nvPicPr>
          <p:cNvPr id="5" name="Picture 2"/>
          <p:cNvPicPr>
            <a:picLocks noChangeAspect="1" noChangeArrowheads="1"/>
          </p:cNvPicPr>
          <p:nvPr/>
        </p:nvPicPr>
        <p:blipFill>
          <a:blip r:embed="rId2" cstate="print"/>
          <a:srcRect/>
          <a:stretch>
            <a:fillRect/>
          </a:stretch>
        </p:blipFill>
        <p:spPr bwMode="auto">
          <a:xfrm>
            <a:off x="990600" y="1219200"/>
            <a:ext cx="6333792" cy="483645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solidFill>
                  <a:schemeClr val="tx1"/>
                </a:solidFill>
              </a:rPr>
              <a:t>Evolution of OMB A-16 </a:t>
            </a:r>
            <a:br>
              <a:rPr lang="en-US" dirty="0" smtClean="0">
                <a:solidFill>
                  <a:schemeClr val="tx1"/>
                </a:solidFill>
              </a:rPr>
            </a:br>
            <a:r>
              <a:rPr lang="en-US" sz="3100" dirty="0" smtClean="0">
                <a:solidFill>
                  <a:schemeClr val="tx1"/>
                </a:solidFill>
              </a:rPr>
              <a:t>November 2010</a:t>
            </a:r>
            <a:r>
              <a:rPr lang="en-US" dirty="0" smtClean="0">
                <a:solidFill>
                  <a:schemeClr val="tx1"/>
                </a:solidFill>
              </a:rPr>
              <a:t/>
            </a:r>
            <a:br>
              <a:rPr lang="en-US" dirty="0" smtClean="0">
                <a:solidFill>
                  <a:schemeClr val="tx1"/>
                </a:solidFill>
              </a:rPr>
            </a:br>
            <a:endParaRPr lang="en-US" dirty="0">
              <a:solidFill>
                <a:schemeClr val="tx1"/>
              </a:solidFill>
            </a:endParaRPr>
          </a:p>
        </p:txBody>
      </p:sp>
      <p:pic>
        <p:nvPicPr>
          <p:cNvPr id="503810" name="Picture 2"/>
          <p:cNvPicPr>
            <a:picLocks noChangeAspect="1" noChangeArrowheads="1"/>
          </p:cNvPicPr>
          <p:nvPr/>
        </p:nvPicPr>
        <p:blipFill>
          <a:blip r:embed="rId2" cstate="print"/>
          <a:srcRect/>
          <a:stretch>
            <a:fillRect/>
          </a:stretch>
        </p:blipFill>
        <p:spPr bwMode="auto">
          <a:xfrm>
            <a:off x="838200" y="1447800"/>
            <a:ext cx="7764162" cy="441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381000"/>
            <a:ext cx="8229600" cy="609600"/>
          </a:xfrm>
        </p:spPr>
        <p:txBody>
          <a:bodyPr/>
          <a:lstStyle/>
          <a:p>
            <a:pPr eaLnBrk="1" hangingPunct="1"/>
            <a:r>
              <a:rPr lang="en-US" sz="3200" dirty="0" smtClean="0">
                <a:ea typeface="ＭＳ Ｐゴシック" pitchFamily="34" charset="-128"/>
              </a:rPr>
              <a:t>Who are we?</a:t>
            </a:r>
            <a:endParaRPr lang="en-US" sz="2900" dirty="0" smtClean="0">
              <a:ea typeface="ＭＳ Ｐゴシック" pitchFamily="34" charset="-128"/>
            </a:endParaRPr>
          </a:p>
        </p:txBody>
      </p:sp>
      <p:sp>
        <p:nvSpPr>
          <p:cNvPr id="6147" name="Rectangle 3"/>
          <p:cNvSpPr>
            <a:spLocks noChangeArrowheads="1"/>
          </p:cNvSpPr>
          <p:nvPr/>
        </p:nvSpPr>
        <p:spPr bwMode="auto">
          <a:xfrm>
            <a:off x="0" y="1298575"/>
            <a:ext cx="184150" cy="457200"/>
          </a:xfrm>
          <a:prstGeom prst="rect">
            <a:avLst/>
          </a:prstGeom>
          <a:noFill/>
          <a:ln w="9525">
            <a:noFill/>
            <a:miter lim="800000"/>
            <a:headEnd/>
            <a:tailEnd/>
          </a:ln>
        </p:spPr>
        <p:txBody>
          <a:bodyPr wrap="none" anchor="ctr">
            <a:spAutoFit/>
          </a:bodyPr>
          <a:lstStyle/>
          <a:p>
            <a:endParaRPr lang="en-US" dirty="0">
              <a:latin typeface="Times New Roman" pitchFamily="18" charset="0"/>
            </a:endParaRPr>
          </a:p>
        </p:txBody>
      </p:sp>
      <p:graphicFrame>
        <p:nvGraphicFramePr>
          <p:cNvPr id="159788" name="Group 44"/>
          <p:cNvGraphicFramePr>
            <a:graphicFrameLocks noGrp="1"/>
          </p:cNvGraphicFramePr>
          <p:nvPr/>
        </p:nvGraphicFramePr>
        <p:xfrm>
          <a:off x="457200" y="1524000"/>
          <a:ext cx="7543800" cy="4541520"/>
        </p:xfrm>
        <a:graphic>
          <a:graphicData uri="http://schemas.openxmlformats.org/drawingml/2006/table">
            <a:tbl>
              <a:tblPr/>
              <a:tblGrid>
                <a:gridCol w="2514600"/>
                <a:gridCol w="2514600"/>
                <a:gridCol w="2514600"/>
              </a:tblGrid>
              <a:tr h="3594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David Cowen, Chair</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University of South Carolina</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000" b="1" i="0" u="none" strike="noStrike" cap="none" normalizeH="0" baseline="0" dirty="0" smtClean="0">
                          <a:ln>
                            <a:noFill/>
                          </a:ln>
                          <a:solidFill>
                            <a:schemeClr val="tx1"/>
                          </a:solidFill>
                          <a:effectLst/>
                          <a:latin typeface="Arial" charset="0"/>
                          <a:ea typeface="SimSun" pitchFamily="2" charset="-122"/>
                        </a:rPr>
                        <a:t>Randy Johnson</a:t>
                      </a:r>
                      <a:endParaRPr kumimoji="0" lang="en-US" altLang="zh-CN" sz="1000" b="0" i="0" u="none" strike="noStrike" cap="none" normalizeH="0" baseline="0" dirty="0" smtClean="0">
                        <a:ln>
                          <a:noFill/>
                        </a:ln>
                        <a:solidFill>
                          <a:schemeClr val="tx1"/>
                        </a:solidFill>
                        <a:effectLst/>
                        <a:latin typeface="Times New Roman" charset="0"/>
                        <a:ea typeface="SimSun"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smtClean="0">
                          <a:ln>
                            <a:noFill/>
                          </a:ln>
                          <a:solidFill>
                            <a:schemeClr val="tx1"/>
                          </a:solidFill>
                          <a:effectLst/>
                          <a:latin typeface="Arial" charset="0"/>
                          <a:ea typeface="SimSun" pitchFamily="2" charset="-122"/>
                        </a:rPr>
                        <a:t>Hennepin County, Minnesota</a:t>
                      </a:r>
                      <a:endParaRPr kumimoji="0" lang="en-US" altLang="zh-CN" sz="1000" b="0" i="0" u="none" strike="noStrike" cap="none" normalizeH="0" baseline="0" dirty="0" smtClean="0">
                        <a:ln>
                          <a:noFill/>
                        </a:ln>
                        <a:solidFill>
                          <a:schemeClr val="tx1"/>
                        </a:solidFill>
                        <a:effectLst/>
                        <a:latin typeface="Times New Roman" charset="0"/>
                        <a:ea typeface="SimSun" pitchFamily="2" charset="-122"/>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ea typeface="ＭＳ Ｐゴシック" charset="-128"/>
                        </a:rPr>
                        <a:t>Patrick Olson*</a:t>
                      </a:r>
                      <a:endParaRPr kumimoji="0" lang="en-US" sz="1000" b="0" i="1"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Aero-Metric, Inc.</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r>
              <a:tr h="3581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ea typeface="ＭＳ Ｐゴシック" charset="-128"/>
                        </a:rPr>
                        <a:t>Jerry Johnston, Vice Chair*</a:t>
                      </a:r>
                      <a:endParaRPr kumimoji="0" lang="en-US" sz="1000" b="0" i="1"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Environmental Protection Agency</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Barney Krucoff</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District of Columbia</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Jack Pellicci</a:t>
                      </a:r>
                      <a:endParaRPr kumimoji="0" lang="en-US" sz="1000" b="0" i="0" u="none" strike="noStrike" cap="none" normalizeH="0" baseline="0" dirty="0" smtClean="0">
                        <a:ln>
                          <a:noFill/>
                        </a:ln>
                        <a:solidFill>
                          <a:schemeClr val="tx1"/>
                        </a:solidFill>
                        <a:effectLst/>
                        <a:latin typeface="Aria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Intergraph Corporation </a:t>
                      </a:r>
                    </a:p>
                  </a:txBody>
                  <a:tcPr horzOverflow="overflow">
                    <a:lnL>
                      <a:noFill/>
                    </a:lnL>
                    <a:lnR>
                      <a:noFill/>
                    </a:lnR>
                    <a:lnT>
                      <a:noFill/>
                    </a:lnT>
                    <a:lnB>
                      <a:noFill/>
                    </a:lnB>
                    <a:lnTlToBr>
                      <a:noFill/>
                    </a:lnTlToBr>
                    <a:lnBlToTr>
                      <a:noFill/>
                    </a:lnBlToTr>
                    <a:noFill/>
                  </a:tcPr>
                </a:tc>
              </a:tr>
              <a:tr h="3594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Robert Austin</a:t>
                      </a:r>
                      <a:endParaRPr kumimoji="0" lang="en-US" sz="1000" b="0" i="0" u="none" strike="noStrike" cap="none" normalizeH="0" baseline="0" dirty="0" smtClean="0">
                        <a:ln>
                          <a:noFill/>
                        </a:ln>
                        <a:solidFill>
                          <a:schemeClr val="tx1"/>
                        </a:solidFill>
                        <a:effectLst/>
                        <a:latin typeface="Aria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City of Tampa, FL </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ea typeface="ＭＳ Ｐゴシック" charset="-128"/>
                        </a:rPr>
                        <a:t>Laurie Kurilla*</a:t>
                      </a:r>
                      <a:endParaRPr kumimoji="0" lang="en-US" sz="1000" b="0" i="1"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Ventura County, CA</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000" b="1" i="1" u="none" strike="noStrike" cap="none" normalizeH="0" baseline="0" dirty="0" smtClean="0">
                          <a:ln>
                            <a:noFill/>
                          </a:ln>
                          <a:solidFill>
                            <a:schemeClr val="tx1"/>
                          </a:solidFill>
                          <a:effectLst/>
                          <a:latin typeface="Arial" charset="0"/>
                          <a:ea typeface="SimSun" pitchFamily="2" charset="-122"/>
                        </a:rPr>
                        <a:t>Mark Reichardt*</a:t>
                      </a:r>
                      <a:endParaRPr kumimoji="0" lang="en-US" altLang="zh-CN" sz="1000" b="0" i="1" u="none" strike="noStrike" cap="none" normalizeH="0" baseline="0" dirty="0" smtClean="0">
                        <a:ln>
                          <a:noFill/>
                        </a:ln>
                        <a:solidFill>
                          <a:schemeClr val="tx1"/>
                        </a:solidFill>
                        <a:effectLst/>
                        <a:latin typeface="Times New Roman" charset="0"/>
                        <a:ea typeface="SimSun"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dirty="0" smtClean="0">
                          <a:ln>
                            <a:noFill/>
                          </a:ln>
                          <a:solidFill>
                            <a:schemeClr val="tx1"/>
                          </a:solidFill>
                          <a:effectLst/>
                          <a:latin typeface="Arial" charset="0"/>
                          <a:ea typeface="SimSun" pitchFamily="2" charset="-122"/>
                        </a:rPr>
                        <a:t>Open Geospatial Consortium</a:t>
                      </a:r>
                      <a:endParaRPr kumimoji="0" lang="en-US" altLang="zh-CN" sz="1000" b="0" i="0" u="none" strike="noStrike" cap="none" normalizeH="0" baseline="0" dirty="0" smtClean="0">
                        <a:ln>
                          <a:noFill/>
                        </a:ln>
                        <a:solidFill>
                          <a:schemeClr val="tx1"/>
                        </a:solidFill>
                        <a:effectLst/>
                        <a:latin typeface="Times New Roman" charset="0"/>
                        <a:ea typeface="SimSun" pitchFamily="2" charset="-122"/>
                      </a:endParaRPr>
                    </a:p>
                  </a:txBody>
                  <a:tcPr horzOverflow="overflow">
                    <a:lnL>
                      <a:noFill/>
                    </a:lnL>
                    <a:lnR>
                      <a:noFill/>
                    </a:lnR>
                    <a:lnT>
                      <a:noFill/>
                    </a:lnT>
                    <a:lnB>
                      <a:noFill/>
                    </a:lnB>
                    <a:lnTlToBr>
                      <a:noFill/>
                    </a:lnTlToBr>
                    <a:lnBlToTr>
                      <a:noFill/>
                    </a:lnBlToTr>
                    <a:noFill/>
                  </a:tcPr>
                </a:tc>
              </a:tr>
              <a:tr h="3594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Sophia Beym</a:t>
                      </a:r>
                      <a:endParaRPr kumimoji="0" lang="en-US" sz="1000" b="0" i="0" u="none" strike="noStrike" cap="none" normalizeH="0" baseline="0" dirty="0" smtClean="0">
                        <a:ln>
                          <a:noFill/>
                        </a:ln>
                        <a:solidFill>
                          <a:schemeClr val="tx1"/>
                        </a:solidFill>
                        <a:effectLst/>
                        <a:latin typeface="Aria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State of New Mexico </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Xavier Lopez</a:t>
                      </a:r>
                      <a:endParaRPr kumimoji="0" lang="en-US" sz="1000" b="0" i="0" u="none" strike="noStrike" cap="none" normalizeH="0" baseline="0" dirty="0" smtClean="0">
                        <a:ln>
                          <a:noFill/>
                        </a:ln>
                        <a:solidFill>
                          <a:schemeClr val="tx1"/>
                        </a:solidFill>
                        <a:effectLst/>
                        <a:latin typeface="Aria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Oracle USA </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Cynthia Salas</a:t>
                      </a:r>
                      <a:endParaRPr kumimoji="0" lang="en-US" sz="1000" b="0" i="0" u="none" strike="noStrike" cap="none" normalizeH="0" baseline="0" dirty="0" smtClean="0">
                        <a:ln>
                          <a:noFill/>
                        </a:ln>
                        <a:solidFill>
                          <a:schemeClr val="tx1"/>
                        </a:solidFill>
                        <a:effectLst/>
                        <a:latin typeface="Aria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CenterPoint Energy </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r>
              <a:tr h="3581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ea typeface="ＭＳ Ｐゴシック" charset="-128"/>
                        </a:rPr>
                        <a:t>Richard Clark*</a:t>
                      </a:r>
                      <a:endParaRPr kumimoji="0" lang="en-US" sz="1000" b="0" i="1"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State of Montana</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ea typeface="ＭＳ Ｐゴシック" charset="-128"/>
                        </a:rPr>
                        <a:t>E. Donald McKay*</a:t>
                      </a:r>
                      <a:endParaRPr kumimoji="0" lang="en-US" sz="1000" b="0" i="1"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State of Illinois</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Eugene Schiller</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S.W. Florida Water Management District</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r>
              <a:tr h="3594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ea typeface="ＭＳ Ｐゴシック" charset="-128"/>
                        </a:rPr>
                        <a:t>Jack Dangermond*</a:t>
                      </a:r>
                      <a:endParaRPr kumimoji="0" lang="en-US" sz="1000" b="0" i="1"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ESRI</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Anne Hale Miglarese*, </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Booz Allen Hamilton</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ea typeface="ＭＳ Ｐゴシック" charset="-128"/>
                        </a:rPr>
                        <a:t>Anthony Spicci*</a:t>
                      </a:r>
                      <a:endParaRPr kumimoji="0" lang="en-US" sz="1000" b="0" i="1"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State of Missouri</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r>
              <a:tr h="3594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David DiSera</a:t>
                      </a:r>
                      <a:endParaRPr kumimoji="0" lang="en-US" sz="1000" b="0" i="0" u="none" strike="noStrike" cap="none" normalizeH="0" baseline="0" dirty="0" smtClean="0">
                        <a:ln>
                          <a:noFill/>
                        </a:ln>
                        <a:solidFill>
                          <a:schemeClr val="tx1"/>
                        </a:solidFill>
                        <a:effectLst/>
                        <a:latin typeface="Aria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EMA, Inc.</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Kimberly Nelson</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Microsoft </a:t>
                      </a:r>
                      <a:r>
                        <a:rPr kumimoji="0" lang="en-US" sz="1000" b="0" i="0" u="none" strike="noStrike" cap="none" normalizeH="0" baseline="0" dirty="0" smtClean="0">
                          <a:ln>
                            <a:noFill/>
                          </a:ln>
                          <a:solidFill>
                            <a:schemeClr val="tx1"/>
                          </a:solidFill>
                          <a:effectLst/>
                          <a:latin typeface="Arial" charset="0"/>
                          <a:ea typeface="ＭＳ Ｐゴシック" charset="-128"/>
                        </a:rPr>
                        <a:t>Corporation</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ea typeface="ＭＳ Ｐゴシック" charset="-128"/>
                        </a:rPr>
                        <a:t>Gary Thompson*</a:t>
                      </a:r>
                      <a:endParaRPr kumimoji="0" lang="en-US" sz="1000" b="0" i="1"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State of North Carolina</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r>
              <a:tr h="3581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ea typeface="ＭＳ Ｐゴシック" charset="-128"/>
                        </a:rPr>
                        <a:t>Joanne Irene Gabrynowicz*</a:t>
                      </a:r>
                      <a:endParaRPr kumimoji="0" lang="en-US" sz="1000" b="0" i="1"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University of Mississippi</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ea typeface="ＭＳ Ｐゴシック" charset="-128"/>
                        </a:rPr>
                        <a:t>Timothy Nyerges*</a:t>
                      </a:r>
                      <a:endParaRPr kumimoji="0" lang="en-US" sz="1000" b="0" i="1"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University of Washington</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ea typeface="ＭＳ Ｐゴシック" charset="-128"/>
                        </a:rPr>
                        <a:t>Gene Trobia*</a:t>
                      </a:r>
                      <a:endParaRPr kumimoji="0" lang="en-US" sz="1000" b="0" i="1"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State of Arizona</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r>
              <a:tr h="3594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Kass Green </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Kass Green &amp; Associates</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Matthew O’Connell*</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GeoEye</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ea typeface="ＭＳ Ｐゴシック" charset="-128"/>
                        </a:rPr>
                        <a:t>David Wyatt*</a:t>
                      </a:r>
                      <a:endParaRPr kumimoji="0" lang="en-US" sz="1000" b="0" i="1" u="none" strike="noStrike" cap="none" normalizeH="0" baseline="0" dirty="0" smtClean="0">
                        <a:ln>
                          <a:noFill/>
                        </a:ln>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Eastern  Band of Cherokee Indians</a:t>
                      </a:r>
                      <a:endParaRPr kumimoji="0" lang="en-US" sz="1000" b="0" i="0" u="none" strike="noStrike" cap="none" normalizeH="0" baseline="0" dirty="0" smtClean="0">
                        <a:ln>
                          <a:noFill/>
                        </a:ln>
                        <a:solidFill>
                          <a:schemeClr val="tx1"/>
                        </a:solidFill>
                        <a:effectLst/>
                        <a:latin typeface="Times New Roman" charset="0"/>
                        <a:ea typeface="ＭＳ Ｐゴシック" charset="-128"/>
                      </a:endParaRPr>
                    </a:p>
                  </a:txBody>
                  <a:tcPr horzOverflow="overflow">
                    <a:lnL>
                      <a:noFill/>
                    </a:lnL>
                    <a:lnR>
                      <a:noFill/>
                    </a:lnR>
                    <a:lnT>
                      <a:noFill/>
                    </a:lnT>
                    <a:lnB>
                      <a:noFill/>
                    </a:lnB>
                    <a:lnTlToBr>
                      <a:noFill/>
                    </a:lnTlToBr>
                    <a:lnBlToTr>
                      <a:noFill/>
                    </a:lnBlToTr>
                    <a:noFill/>
                  </a:tcPr>
                </a:tc>
              </a:tr>
              <a:tr h="88352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000" b="0" i="0" u="none" strike="noStrike" cap="none" normalizeH="0" baseline="0" dirty="0" smtClean="0">
                        <a:ln>
                          <a:noFill/>
                        </a:ln>
                        <a:solidFill>
                          <a:schemeClr val="tx1"/>
                        </a:solidFill>
                        <a:effectLst/>
                        <a:latin typeface="Times New Roman" charset="0"/>
                        <a:ea typeface="SimSun" pitchFamily="2" charset="-122"/>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2"/>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a:t>
                      </a:r>
                      <a:r>
                        <a:rPr kumimoji="0" lang="en-US" sz="1000" b="1" i="1" u="none" strike="noStrike" cap="none" normalizeH="0" baseline="0" dirty="0" smtClean="0">
                          <a:ln>
                            <a:noFill/>
                          </a:ln>
                          <a:solidFill>
                            <a:schemeClr val="tx1"/>
                          </a:solidFill>
                          <a:effectLst/>
                          <a:latin typeface="Arial" charset="0"/>
                          <a:ea typeface="ＭＳ Ｐゴシック" charset="-128"/>
                        </a:rPr>
                        <a:t>New Appointees – February 2011</a:t>
                      </a: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2"/>
                        <a:buNone/>
                        <a:tabLst/>
                      </a:pPr>
                      <a:endParaRPr kumimoji="0" lang="en-US" sz="1000" b="1" i="0" u="none" strike="noStrike" cap="none" normalizeH="0" baseline="0" dirty="0" smtClean="0">
                        <a:ln>
                          <a:noFill/>
                        </a:ln>
                        <a:solidFill>
                          <a:schemeClr val="tx1"/>
                        </a:solidFill>
                        <a:effectLst/>
                        <a:latin typeface="Arial" charset="0"/>
                        <a:ea typeface="ＭＳ Ｐゴシック" charset="-128"/>
                      </a:endParaRP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2"/>
                        <a:buNone/>
                        <a:tabLst/>
                      </a:pPr>
                      <a:r>
                        <a:rPr kumimoji="0" lang="en-US" sz="1000" b="1" i="0" u="none" strike="noStrike" cap="none" normalizeH="0" baseline="0" dirty="0" smtClean="0">
                          <a:ln>
                            <a:noFill/>
                          </a:ln>
                          <a:solidFill>
                            <a:schemeClr val="tx1"/>
                          </a:solidFill>
                          <a:effectLst/>
                          <a:latin typeface="Arial" charset="0"/>
                          <a:ea typeface="ＭＳ Ｐゴシック" charset="-128"/>
                        </a:rPr>
                        <a:t>Ivan DeLoatch</a:t>
                      </a:r>
                      <a:endParaRPr kumimoji="0" lang="en-US" sz="1000" b="0" i="0" u="none" strike="noStrike" cap="none" normalizeH="0" baseline="0" dirty="0" smtClean="0">
                        <a:ln>
                          <a:noFill/>
                        </a:ln>
                        <a:solidFill>
                          <a:schemeClr val="tx1"/>
                        </a:solidFill>
                        <a:effectLst/>
                        <a:latin typeface="Arial" charset="0"/>
                        <a:ea typeface="ＭＳ Ｐゴシック" charset="-128"/>
                      </a:endParaRP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2"/>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NGAC Designated Federal Officer (DFO)</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2"/>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Federal Geographic Data Committee</a:t>
                      </a:r>
                    </a:p>
                    <a:p>
                      <a:pPr marL="0" marR="0" lvl="0" indent="0" algn="r" defTabSz="914400" rtl="0" eaLnBrk="1" fontAlgn="base" latinLnBrk="0" hangingPunct="1">
                        <a:lnSpc>
                          <a:spcPct val="100000"/>
                        </a:lnSpc>
                        <a:spcBef>
                          <a:spcPct val="20000"/>
                        </a:spcBef>
                        <a:spcAft>
                          <a:spcPct val="0"/>
                        </a:spcAft>
                        <a:buClr>
                          <a:schemeClr val="accent1"/>
                        </a:buClr>
                        <a:buSzPct val="65000"/>
                        <a:buFont typeface="Wingdings" charset="2"/>
                        <a:buNone/>
                        <a:tabLst/>
                      </a:pPr>
                      <a:r>
                        <a:rPr kumimoji="0" lang="en-US" sz="1000" b="0" i="0" u="none" strike="noStrike" cap="none" normalizeH="0" baseline="0" dirty="0" smtClean="0">
                          <a:ln>
                            <a:noFill/>
                          </a:ln>
                          <a:solidFill>
                            <a:schemeClr val="tx1"/>
                          </a:solidFill>
                          <a:effectLst/>
                          <a:latin typeface="Arial" charset="0"/>
                          <a:ea typeface="ＭＳ Ｐゴシック" charset="-128"/>
                        </a:rPr>
                        <a:t>     </a:t>
                      </a:r>
                    </a:p>
                  </a:txBody>
                  <a:tcPr horzOverflow="overflow">
                    <a:lnL>
                      <a:noFill/>
                    </a:lnL>
                    <a:lnR>
                      <a:noFill/>
                    </a:lnR>
                    <a:lnT>
                      <a:noFill/>
                    </a:lnT>
                    <a:lnB>
                      <a:noFill/>
                    </a:lnB>
                    <a:lnTlToBr>
                      <a:noFill/>
                    </a:lnTlToBr>
                    <a:lnBlToTr>
                      <a:noFill/>
                    </a:lnBlToTr>
                    <a:noFill/>
                  </a:tcPr>
                </a:tc>
              </a:tr>
            </a:tbl>
          </a:graphicData>
        </a:graphic>
      </p:graphicFrame>
      <p:sp>
        <p:nvSpPr>
          <p:cNvPr id="6179" name="Rectangle 39"/>
          <p:cNvSpPr>
            <a:spLocks noChangeArrowheads="1"/>
          </p:cNvSpPr>
          <p:nvPr/>
        </p:nvSpPr>
        <p:spPr bwMode="auto">
          <a:xfrm>
            <a:off x="0" y="5105400"/>
            <a:ext cx="184150" cy="457200"/>
          </a:xfrm>
          <a:prstGeom prst="rect">
            <a:avLst/>
          </a:prstGeom>
          <a:noFill/>
          <a:ln w="9525">
            <a:noFill/>
            <a:miter lim="800000"/>
            <a:headEnd/>
            <a:tailEnd/>
          </a:ln>
        </p:spPr>
        <p:txBody>
          <a:bodyPr wrap="none" anchor="ctr">
            <a:spAutoFit/>
          </a:bodyPr>
          <a:lstStyle/>
          <a:p>
            <a:endParaRPr lang="en-US" dirty="0">
              <a:latin typeface="Times New Roman" pitchFamily="18" charset="0"/>
            </a:endParaRPr>
          </a:p>
        </p:txBody>
      </p:sp>
      <p:sp>
        <p:nvSpPr>
          <p:cNvPr id="8" name="TextBox 7"/>
          <p:cNvSpPr txBox="1"/>
          <p:nvPr/>
        </p:nvSpPr>
        <p:spPr>
          <a:xfrm>
            <a:off x="1752600" y="914400"/>
            <a:ext cx="4875053" cy="461665"/>
          </a:xfrm>
          <a:prstGeom prst="rect">
            <a:avLst/>
          </a:prstGeom>
          <a:noFill/>
        </p:spPr>
        <p:txBody>
          <a:bodyPr wrap="none" rtlCol="0">
            <a:spAutoFit/>
          </a:bodyPr>
          <a:lstStyle/>
          <a:p>
            <a:r>
              <a:rPr lang="en-US" dirty="0" smtClean="0"/>
              <a:t>13 Public, 10 Private, 3 Academic</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6"/>
          <p:cNvSpPr>
            <a:spLocks noChangeArrowheads="1"/>
          </p:cNvSpPr>
          <p:nvPr/>
        </p:nvSpPr>
        <p:spPr bwMode="auto">
          <a:xfrm>
            <a:off x="0" y="5181600"/>
            <a:ext cx="2743200" cy="1676400"/>
          </a:xfrm>
          <a:prstGeom prst="rect">
            <a:avLst/>
          </a:prstGeom>
          <a:solidFill>
            <a:schemeClr val="bg1"/>
          </a:solidFill>
          <a:ln w="9525">
            <a:noFill/>
            <a:round/>
            <a:headEnd/>
            <a:tailEnd/>
          </a:ln>
        </p:spPr>
        <p:txBody>
          <a:bodyPr wrap="none"/>
          <a:lstStyle/>
          <a:p>
            <a:pPr algn="ctr"/>
            <a:endParaRPr lang="en-US" sz="4400" dirty="0">
              <a:latin typeface="Tahoma" pitchFamily="34" charset="0"/>
            </a:endParaRPr>
          </a:p>
        </p:txBody>
      </p:sp>
      <p:sp>
        <p:nvSpPr>
          <p:cNvPr id="1028" name="TextBox 7"/>
          <p:cNvSpPr txBox="1">
            <a:spLocks noChangeArrowheads="1"/>
          </p:cNvSpPr>
          <p:nvPr/>
        </p:nvSpPr>
        <p:spPr bwMode="auto">
          <a:xfrm>
            <a:off x="2124822" y="381000"/>
            <a:ext cx="4856266" cy="584775"/>
          </a:xfrm>
          <a:prstGeom prst="rect">
            <a:avLst/>
          </a:prstGeom>
          <a:noFill/>
          <a:ln w="9525">
            <a:noFill/>
            <a:miter lim="800000"/>
            <a:headEnd/>
            <a:tailEnd/>
          </a:ln>
        </p:spPr>
        <p:txBody>
          <a:bodyPr wrap="none">
            <a:spAutoFit/>
          </a:bodyPr>
          <a:lstStyle/>
          <a:p>
            <a:pPr algn="ctr"/>
            <a:r>
              <a:rPr lang="en-US" sz="3200" dirty="0" smtClean="0">
                <a:latin typeface="Tahoma" pitchFamily="34" charset="0"/>
              </a:rPr>
              <a:t>Where do we come from?</a:t>
            </a:r>
            <a:endParaRPr lang="en-US" sz="3200" dirty="0">
              <a:latin typeface="Tahoma" pitchFamily="34" charset="0"/>
            </a:endParaRPr>
          </a:p>
        </p:txBody>
      </p:sp>
      <p:grpSp>
        <p:nvGrpSpPr>
          <p:cNvPr id="1029" name="Group 32"/>
          <p:cNvGrpSpPr>
            <a:grpSpLocks/>
          </p:cNvGrpSpPr>
          <p:nvPr/>
        </p:nvGrpSpPr>
        <p:grpSpPr bwMode="auto">
          <a:xfrm>
            <a:off x="914400" y="1295400"/>
            <a:ext cx="7442200" cy="5334000"/>
            <a:chOff x="480" y="624"/>
            <a:chExt cx="4928" cy="3696"/>
          </a:xfrm>
        </p:grpSpPr>
        <p:graphicFrame>
          <p:nvGraphicFramePr>
            <p:cNvPr id="1026" name="Object 2"/>
            <p:cNvGraphicFramePr>
              <a:graphicFrameLocks noChangeAspect="1"/>
            </p:cNvGraphicFramePr>
            <p:nvPr/>
          </p:nvGraphicFramePr>
          <p:xfrm>
            <a:off x="480" y="624"/>
            <a:ext cx="4928" cy="3696"/>
          </p:xfrm>
          <a:graphic>
            <a:graphicData uri="http://schemas.openxmlformats.org/presentationml/2006/ole">
              <p:oleObj spid="_x0000_s1026" name="Acrobat Document" r:id="rId4" imgW="7542857" imgH="5830114" progId="AcroExch.Document.7">
                <p:embed/>
              </p:oleObj>
            </a:graphicData>
          </a:graphic>
        </p:graphicFrame>
        <p:sp>
          <p:nvSpPr>
            <p:cNvPr id="13" name="5-Point Star 12"/>
            <p:cNvSpPr/>
            <p:nvPr/>
          </p:nvSpPr>
          <p:spPr bwMode="auto">
            <a:xfrm>
              <a:off x="1104" y="2640"/>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33" name="5-Point Star 32"/>
            <p:cNvSpPr/>
            <p:nvPr/>
          </p:nvSpPr>
          <p:spPr bwMode="auto">
            <a:xfrm>
              <a:off x="3072" y="1632"/>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34" name="5-Point Star 33"/>
            <p:cNvSpPr/>
            <p:nvPr/>
          </p:nvSpPr>
          <p:spPr bwMode="auto">
            <a:xfrm>
              <a:off x="3504" y="2064"/>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35" name="5-Point Star 34"/>
            <p:cNvSpPr/>
            <p:nvPr/>
          </p:nvSpPr>
          <p:spPr bwMode="auto">
            <a:xfrm>
              <a:off x="1824" y="1488"/>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36" name="5-Point Star 35"/>
            <p:cNvSpPr/>
            <p:nvPr/>
          </p:nvSpPr>
          <p:spPr bwMode="auto">
            <a:xfrm>
              <a:off x="1152" y="1248"/>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38" name="5-Point Star 37"/>
            <p:cNvSpPr/>
            <p:nvPr/>
          </p:nvSpPr>
          <p:spPr bwMode="auto">
            <a:xfrm>
              <a:off x="4416" y="2208"/>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41" name="5-Point Star 40"/>
            <p:cNvSpPr/>
            <p:nvPr/>
          </p:nvSpPr>
          <p:spPr bwMode="auto">
            <a:xfrm>
              <a:off x="3456" y="1824"/>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43" name="5-Point Star 42"/>
            <p:cNvSpPr/>
            <p:nvPr/>
          </p:nvSpPr>
          <p:spPr bwMode="auto">
            <a:xfrm>
              <a:off x="960" y="2496"/>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44" name="5-Point Star 43"/>
            <p:cNvSpPr/>
            <p:nvPr/>
          </p:nvSpPr>
          <p:spPr bwMode="auto">
            <a:xfrm>
              <a:off x="4512" y="2208"/>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45" name="5-Point Star 44"/>
            <p:cNvSpPr/>
            <p:nvPr/>
          </p:nvSpPr>
          <p:spPr bwMode="auto">
            <a:xfrm>
              <a:off x="4608" y="2208"/>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46" name="5-Point Star 45"/>
            <p:cNvSpPr/>
            <p:nvPr/>
          </p:nvSpPr>
          <p:spPr bwMode="auto">
            <a:xfrm>
              <a:off x="4704" y="2208"/>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47" name="5-Point Star 46"/>
            <p:cNvSpPr/>
            <p:nvPr/>
          </p:nvSpPr>
          <p:spPr bwMode="auto">
            <a:xfrm>
              <a:off x="4704" y="2304"/>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20" name="5-Point Star 19"/>
            <p:cNvSpPr/>
            <p:nvPr/>
          </p:nvSpPr>
          <p:spPr bwMode="auto">
            <a:xfrm>
              <a:off x="1008" y="3312"/>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21" name="5-Point Star 20"/>
            <p:cNvSpPr/>
            <p:nvPr/>
          </p:nvSpPr>
          <p:spPr bwMode="auto">
            <a:xfrm>
              <a:off x="1680" y="2688"/>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22" name="5-Point Star 21"/>
            <p:cNvSpPr/>
            <p:nvPr/>
          </p:nvSpPr>
          <p:spPr bwMode="auto">
            <a:xfrm>
              <a:off x="4512" y="2304"/>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23" name="5-Point Star 22"/>
            <p:cNvSpPr/>
            <p:nvPr/>
          </p:nvSpPr>
          <p:spPr bwMode="auto">
            <a:xfrm>
              <a:off x="4608" y="2304"/>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24" name="5-Point Star 23"/>
            <p:cNvSpPr/>
            <p:nvPr/>
          </p:nvSpPr>
          <p:spPr bwMode="auto">
            <a:xfrm>
              <a:off x="4224" y="3360"/>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25" name="5-Point Star 24"/>
            <p:cNvSpPr/>
            <p:nvPr/>
          </p:nvSpPr>
          <p:spPr bwMode="auto">
            <a:xfrm>
              <a:off x="4224" y="3264"/>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26" name="5-Point Star 25"/>
            <p:cNvSpPr/>
            <p:nvPr/>
          </p:nvSpPr>
          <p:spPr bwMode="auto">
            <a:xfrm>
              <a:off x="3504" y="2880"/>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27" name="5-Point Star 26"/>
            <p:cNvSpPr/>
            <p:nvPr/>
          </p:nvSpPr>
          <p:spPr bwMode="auto">
            <a:xfrm>
              <a:off x="3360" y="2400"/>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29" name="5-Point Star 28"/>
            <p:cNvSpPr/>
            <p:nvPr/>
          </p:nvSpPr>
          <p:spPr bwMode="auto">
            <a:xfrm>
              <a:off x="4272" y="2736"/>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30" name="5-Point Star 29"/>
            <p:cNvSpPr/>
            <p:nvPr/>
          </p:nvSpPr>
          <p:spPr bwMode="auto">
            <a:xfrm>
              <a:off x="864" y="2160"/>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31" name="5-Point Star 30"/>
            <p:cNvSpPr/>
            <p:nvPr/>
          </p:nvSpPr>
          <p:spPr bwMode="auto">
            <a:xfrm>
              <a:off x="4416" y="2544"/>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32" name="5-Point Star 31"/>
            <p:cNvSpPr/>
            <p:nvPr/>
          </p:nvSpPr>
          <p:spPr bwMode="auto">
            <a:xfrm>
              <a:off x="4752" y="1680"/>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37" name="5-Point Star 36"/>
            <p:cNvSpPr/>
            <p:nvPr/>
          </p:nvSpPr>
          <p:spPr bwMode="auto">
            <a:xfrm>
              <a:off x="2112" y="2640"/>
              <a:ext cx="96" cy="96"/>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grpSp>
      <p:sp>
        <p:nvSpPr>
          <p:cNvPr id="1030" name="Rectangle 33"/>
          <p:cNvSpPr>
            <a:spLocks noChangeArrowheads="1"/>
          </p:cNvSpPr>
          <p:nvPr/>
        </p:nvSpPr>
        <p:spPr bwMode="auto">
          <a:xfrm>
            <a:off x="8534400" y="6019800"/>
            <a:ext cx="228600" cy="533400"/>
          </a:xfrm>
          <a:prstGeom prst="rect">
            <a:avLst/>
          </a:prstGeom>
          <a:solidFill>
            <a:schemeClr val="bg1"/>
          </a:solidFill>
          <a:ln w="9525">
            <a:noFill/>
            <a:miter lim="800000"/>
            <a:headEnd/>
            <a:tailEnd/>
          </a:ln>
        </p:spPr>
        <p:txBody>
          <a:bodyPr wrap="none" anchor="ctr"/>
          <a:lstStyle/>
          <a:p>
            <a:endParaRPr lang="en-US" dirty="0"/>
          </a:p>
        </p:txBody>
      </p:sp>
      <p:sp>
        <p:nvSpPr>
          <p:cNvPr id="39" name="5-Point Star 38"/>
          <p:cNvSpPr/>
          <p:nvPr/>
        </p:nvSpPr>
        <p:spPr bwMode="auto">
          <a:xfrm>
            <a:off x="4495800" y="5105400"/>
            <a:ext cx="152400" cy="152400"/>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
        <p:nvSpPr>
          <p:cNvPr id="48" name="5-Point Star 47"/>
          <p:cNvSpPr/>
          <p:nvPr/>
        </p:nvSpPr>
        <p:spPr bwMode="auto">
          <a:xfrm>
            <a:off x="6858000" y="4038600"/>
            <a:ext cx="152400" cy="152400"/>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wrap="none"/>
          <a:lstStyle/>
          <a:p>
            <a:pPr algn="ctr">
              <a:defRPr/>
            </a:pPr>
            <a:endParaRPr lang="en-US" sz="4400" dirty="0">
              <a:latin typeface="Tahoma" pitchFamily="34"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304800"/>
            <a:ext cx="8229600" cy="762000"/>
          </a:xfrm>
        </p:spPr>
        <p:txBody>
          <a:bodyPr/>
          <a:lstStyle/>
          <a:p>
            <a:pPr eaLnBrk="1" hangingPunct="1"/>
            <a:r>
              <a:rPr lang="en-US" dirty="0" smtClean="0">
                <a:ea typeface="ＭＳ Ｐゴシック" pitchFamily="34" charset="-128"/>
              </a:rPr>
              <a:t>How are we organized?</a:t>
            </a:r>
          </a:p>
        </p:txBody>
      </p:sp>
      <p:graphicFrame>
        <p:nvGraphicFramePr>
          <p:cNvPr id="5" name="Table 4"/>
          <p:cNvGraphicFramePr>
            <a:graphicFrameLocks noGrp="1"/>
          </p:cNvGraphicFramePr>
          <p:nvPr/>
        </p:nvGraphicFramePr>
        <p:xfrm>
          <a:off x="990600" y="990600"/>
          <a:ext cx="6705600" cy="5029200"/>
        </p:xfrm>
        <a:graphic>
          <a:graphicData uri="http://schemas.openxmlformats.org/drawingml/2006/table">
            <a:tbl>
              <a:tblPr/>
              <a:tblGrid>
                <a:gridCol w="3352800"/>
                <a:gridCol w="1862666"/>
                <a:gridCol w="1490134"/>
              </a:tblGrid>
              <a:tr h="152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ea typeface="ＭＳ Ｐゴシック" charset="-128"/>
                        </a:rPr>
                        <a:t>Subcommittee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9769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ea typeface="ＭＳ Ｐゴシック" charset="-128"/>
                        </a:rPr>
                        <a:t>Chair(s)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9769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ea typeface="ＭＳ Ｐゴシック" charset="-128"/>
                        </a:rPr>
                        <a:t>Status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97692"/>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Intergovernmental - Geo Platform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Johnston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Active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Geospatial Workforce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DiSera/Ahearn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Active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Emerging Technologies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Nelson/Lopez</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Active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Partnerships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6D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Johnston/Schiller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6D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Hiatus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6DC"/>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Communications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6D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Green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6D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Hiatus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6DC"/>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The National Map</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6D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Carroll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6D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Hiatus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6DC"/>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Parcel Data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6D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Cowen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6D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Hiatus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6DC"/>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GIS Best Practices – Local Gov’t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Krucoff/Austin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Completed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Governance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Goreham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Completed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Economic Stimulus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Nelson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Completed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Transition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O’Connell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Completed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Vision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Nagy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Completed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Changing Landscape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Cowen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Completed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r>
              <a:tr h="2895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Mission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Krucoff</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ＭＳ Ｐゴシック" charset="-128"/>
                        </a:rPr>
                        <a:t>Completed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EE"/>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t>What have we accomplished ?</a:t>
            </a:r>
            <a:br>
              <a:rPr lang="en-US" dirty="0" smtClean="0"/>
            </a:br>
            <a:endParaRPr lang="en-US" dirty="0"/>
          </a:p>
        </p:txBody>
      </p:sp>
      <p:sp>
        <p:nvSpPr>
          <p:cNvPr id="6" name="Rectangle 1027"/>
          <p:cNvSpPr txBox="1">
            <a:spLocks noChangeArrowheads="1"/>
          </p:cNvSpPr>
          <p:nvPr/>
        </p:nvSpPr>
        <p:spPr>
          <a:xfrm>
            <a:off x="457200" y="1371601"/>
            <a:ext cx="8382000" cy="4724400"/>
          </a:xfrm>
          <a:prstGeom prst="rect">
            <a:avLst/>
          </a:prstGeom>
        </p:spPr>
        <p:txBody>
          <a:bodyPr/>
          <a:lstStyle/>
          <a:p>
            <a:pPr marL="365691" indent="-255984" defTabSz="914400">
              <a:spcBef>
                <a:spcPts val="400"/>
              </a:spcBef>
              <a:buClr>
                <a:srgbClr val="2DA2BF"/>
              </a:buClr>
              <a:buSzPct val="68000"/>
              <a:buFont typeface="Wingdings 3"/>
              <a:buChar char=""/>
              <a:defRPr/>
            </a:pPr>
            <a:r>
              <a:rPr lang="en-US" sz="2400" dirty="0" smtClean="0"/>
              <a:t>Created a visible, high level forum</a:t>
            </a:r>
          </a:p>
          <a:p>
            <a:pPr marL="365691" indent="-255984" defTabSz="914400">
              <a:spcBef>
                <a:spcPts val="400"/>
              </a:spcBef>
              <a:buClr>
                <a:srgbClr val="2DA2BF"/>
              </a:buClr>
              <a:buSzPct val="68000"/>
              <a:buFont typeface="Wingdings 3"/>
              <a:buChar char=""/>
              <a:defRPr/>
            </a:pPr>
            <a:r>
              <a:rPr lang="en-US" sz="2400" dirty="0" smtClean="0"/>
              <a:t>Developed effective operational procedures &amp; subcommittees</a:t>
            </a:r>
          </a:p>
          <a:p>
            <a:pPr marL="365691" indent="-255984" defTabSz="914400">
              <a:spcBef>
                <a:spcPts val="400"/>
              </a:spcBef>
              <a:buClr>
                <a:srgbClr val="2DA2BF"/>
              </a:buClr>
              <a:buSzPct val="68000"/>
              <a:buFont typeface="Wingdings 3"/>
              <a:buChar char=""/>
              <a:defRPr/>
            </a:pPr>
            <a:r>
              <a:rPr lang="en-US" sz="2400" dirty="0" smtClean="0"/>
              <a:t>Gotten the attention of the administration </a:t>
            </a:r>
          </a:p>
          <a:p>
            <a:pPr marL="365691" indent="-255984" defTabSz="914400">
              <a:spcBef>
                <a:spcPts val="400"/>
              </a:spcBef>
              <a:buClr>
                <a:srgbClr val="2DA2BF"/>
              </a:buClr>
              <a:buSzPct val="68000"/>
              <a:buFont typeface="Wingdings 3"/>
              <a:buChar char=""/>
              <a:defRPr/>
            </a:pPr>
            <a:r>
              <a:rPr lang="en-US" sz="2400" dirty="0" smtClean="0"/>
              <a:t>Focused on actions to address key issues </a:t>
            </a:r>
          </a:p>
          <a:p>
            <a:pPr marL="365691" indent="-255984" defTabSz="914400">
              <a:spcBef>
                <a:spcPts val="400"/>
              </a:spcBef>
              <a:buClr>
                <a:srgbClr val="2DA2BF"/>
              </a:buClr>
              <a:buSzPct val="68000"/>
              <a:buFont typeface="Wingdings 3"/>
              <a:buChar char=""/>
              <a:defRPr/>
            </a:pPr>
            <a:r>
              <a:rPr lang="en-US" dirty="0" smtClean="0"/>
              <a:t>Generated valuable products </a:t>
            </a:r>
            <a:endParaRPr lang="en-US" sz="2400" dirty="0" smtClean="0"/>
          </a:p>
          <a:p>
            <a:pPr marL="365691" indent="-255984" defTabSz="914400">
              <a:spcBef>
                <a:spcPts val="400"/>
              </a:spcBef>
              <a:buClr>
                <a:srgbClr val="2DA2BF"/>
              </a:buClr>
              <a:buSzPct val="68000"/>
              <a:buFont typeface="Wingdings 3"/>
              <a:buChar char=""/>
              <a:defRPr/>
            </a:pPr>
            <a:endParaRPr lang="en-US" sz="2400" dirty="0" smtClean="0">
              <a:solidFill>
                <a:schemeClr val="tx2"/>
              </a:solidFill>
            </a:endParaRPr>
          </a:p>
          <a:p>
            <a:pPr marL="365691" indent="-255984" defTabSz="914400">
              <a:spcBef>
                <a:spcPts val="400"/>
              </a:spcBef>
              <a:buClr>
                <a:srgbClr val="2DA2BF"/>
              </a:buClr>
              <a:buSzPct val="68000"/>
              <a:defRPr/>
            </a:pPr>
            <a:endParaRPr lang="en-US" sz="2400" dirty="0" smtClean="0">
              <a:solidFill>
                <a:schemeClr val="tx2"/>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t>What have we accomplished ?</a:t>
            </a:r>
            <a:br>
              <a:rPr lang="en-US" dirty="0" smtClean="0"/>
            </a:br>
            <a:endParaRPr lang="en-US" dirty="0"/>
          </a:p>
        </p:txBody>
      </p:sp>
      <p:sp>
        <p:nvSpPr>
          <p:cNvPr id="6" name="Rectangle 1027"/>
          <p:cNvSpPr txBox="1">
            <a:spLocks noChangeArrowheads="1"/>
          </p:cNvSpPr>
          <p:nvPr/>
        </p:nvSpPr>
        <p:spPr>
          <a:xfrm>
            <a:off x="457200" y="838200"/>
            <a:ext cx="8382000" cy="4724400"/>
          </a:xfrm>
          <a:prstGeom prst="rect">
            <a:avLst/>
          </a:prstGeom>
        </p:spPr>
        <p:txBody>
          <a:bodyPr/>
          <a:lstStyle/>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r>
              <a:rPr lang="en-US" sz="2400" dirty="0" smtClean="0">
                <a:solidFill>
                  <a:srgbClr val="002060"/>
                </a:solidFill>
              </a:rPr>
              <a:t>Built a strong foundation for the NGAC</a:t>
            </a:r>
          </a:p>
          <a:p>
            <a:pPr marL="822804" lvl="1" indent="-255984" defTabSz="914400">
              <a:spcBef>
                <a:spcPts val="400"/>
              </a:spcBef>
              <a:buClr>
                <a:srgbClr val="2DA2BF"/>
              </a:buClr>
              <a:buSzPct val="68000"/>
              <a:buFont typeface="Wingdings 3"/>
              <a:buChar char=""/>
              <a:defRPr/>
            </a:pPr>
            <a:r>
              <a:rPr lang="en-US" sz="2000" dirty="0" smtClean="0">
                <a:solidFill>
                  <a:srgbClr val="002060"/>
                </a:solidFill>
              </a:rPr>
              <a:t>Adopted the NGAC Bylaws</a:t>
            </a:r>
          </a:p>
          <a:p>
            <a:pPr marL="822804" lvl="1" indent="-255984" defTabSz="914400">
              <a:spcBef>
                <a:spcPts val="400"/>
              </a:spcBef>
              <a:buClr>
                <a:srgbClr val="2DA2BF"/>
              </a:buClr>
              <a:buSzPct val="68000"/>
              <a:buFont typeface="Wingdings 3"/>
              <a:buChar char=""/>
              <a:defRPr/>
            </a:pPr>
            <a:r>
              <a:rPr lang="en-US" sz="2000" dirty="0" smtClean="0">
                <a:solidFill>
                  <a:srgbClr val="002060"/>
                </a:solidFill>
              </a:rPr>
              <a:t>Created the NGAC Mission Statement</a:t>
            </a:r>
          </a:p>
          <a:p>
            <a:pPr marL="822804" lvl="1" indent="-255984" defTabSz="914400">
              <a:spcBef>
                <a:spcPts val="400"/>
              </a:spcBef>
              <a:buClr>
                <a:srgbClr val="2DA2BF"/>
              </a:buClr>
              <a:buSzPct val="68000"/>
              <a:buFont typeface="Wingdings 3"/>
              <a:buChar char=""/>
              <a:defRPr/>
            </a:pPr>
            <a:r>
              <a:rPr lang="en-US" sz="2000" dirty="0" smtClean="0">
                <a:solidFill>
                  <a:srgbClr val="002060"/>
                </a:solidFill>
              </a:rPr>
              <a:t>Crafted and approved NGAC Strategic Vision</a:t>
            </a:r>
          </a:p>
          <a:p>
            <a:pPr marL="365691" indent="-255984" defTabSz="914400">
              <a:spcBef>
                <a:spcPts val="400"/>
              </a:spcBef>
              <a:buClr>
                <a:srgbClr val="2DA2BF"/>
              </a:buClr>
              <a:buSzPct val="68000"/>
              <a:buFont typeface="Wingdings 3"/>
              <a:buChar char=""/>
              <a:defRPr/>
            </a:pPr>
            <a:r>
              <a:rPr lang="en-US" sz="2400" dirty="0" smtClean="0">
                <a:solidFill>
                  <a:srgbClr val="002060"/>
                </a:solidFill>
              </a:rPr>
              <a:t>Original Guidance</a:t>
            </a:r>
          </a:p>
          <a:p>
            <a:pPr marL="822804" lvl="1" indent="-255984" defTabSz="914400">
              <a:spcBef>
                <a:spcPts val="400"/>
              </a:spcBef>
              <a:buClr>
                <a:srgbClr val="2DA2BF"/>
              </a:buClr>
              <a:buSzPct val="68000"/>
              <a:buFont typeface="Wingdings 3"/>
              <a:buChar char=""/>
              <a:defRPr/>
            </a:pPr>
            <a:r>
              <a:rPr lang="en-US" sz="2000" dirty="0" smtClean="0">
                <a:solidFill>
                  <a:srgbClr val="002060"/>
                </a:solidFill>
              </a:rPr>
              <a:t>Formed Subcommittees to address guidance</a:t>
            </a:r>
          </a:p>
          <a:p>
            <a:pPr marL="822804" lvl="1" indent="-255984" defTabSz="914400">
              <a:spcBef>
                <a:spcPts val="400"/>
              </a:spcBef>
              <a:buClr>
                <a:srgbClr val="2DA2BF"/>
              </a:buClr>
              <a:buSzPct val="68000"/>
              <a:buFont typeface="Wingdings 3"/>
              <a:buChar char=""/>
              <a:defRPr/>
            </a:pPr>
            <a:r>
              <a:rPr lang="en-US" sz="2000" dirty="0" smtClean="0">
                <a:solidFill>
                  <a:srgbClr val="002060"/>
                </a:solidFill>
              </a:rPr>
              <a:t> Endorsed</a:t>
            </a:r>
          </a:p>
          <a:p>
            <a:pPr marL="1279918" lvl="2" indent="-255984" defTabSz="914400">
              <a:spcBef>
                <a:spcPts val="400"/>
              </a:spcBef>
              <a:buClr>
                <a:srgbClr val="2DA2BF"/>
              </a:buClr>
              <a:buSzPct val="68000"/>
              <a:buFont typeface="Wingdings 3"/>
              <a:buChar char=""/>
              <a:defRPr/>
            </a:pPr>
            <a:r>
              <a:rPr lang="en-US" sz="2000" dirty="0" smtClean="0">
                <a:solidFill>
                  <a:srgbClr val="002060"/>
                </a:solidFill>
              </a:rPr>
              <a:t>Recommendations on Parcels</a:t>
            </a:r>
          </a:p>
          <a:p>
            <a:pPr marL="1279918" lvl="2" indent="-255984" defTabSz="914400">
              <a:spcBef>
                <a:spcPts val="400"/>
              </a:spcBef>
              <a:buClr>
                <a:srgbClr val="2DA2BF"/>
              </a:buClr>
              <a:buSzPct val="68000"/>
              <a:buFont typeface="Wingdings 3"/>
              <a:buChar char=""/>
              <a:defRPr/>
            </a:pPr>
            <a:r>
              <a:rPr lang="en-US" sz="2000" dirty="0" smtClean="0">
                <a:solidFill>
                  <a:srgbClr val="002060"/>
                </a:solidFill>
              </a:rPr>
              <a:t>FGDC Record of Decision on IFTN</a:t>
            </a:r>
          </a:p>
          <a:p>
            <a:pPr marL="1279918" lvl="2" indent="-255984" defTabSz="914400">
              <a:spcBef>
                <a:spcPts val="400"/>
              </a:spcBef>
              <a:buClr>
                <a:srgbClr val="2DA2BF"/>
              </a:buClr>
              <a:buSzPct val="68000"/>
              <a:buFont typeface="Wingdings 3"/>
              <a:buChar char=""/>
              <a:defRPr/>
            </a:pPr>
            <a:r>
              <a:rPr lang="en-US" sz="2000" dirty="0" smtClean="0">
                <a:solidFill>
                  <a:srgbClr val="002060"/>
                </a:solidFill>
              </a:rPr>
              <a:t>Provided feedback / advice  on The National Map </a:t>
            </a:r>
          </a:p>
          <a:p>
            <a:pPr marL="365691" indent="-255984" defTabSz="914400">
              <a:spcBef>
                <a:spcPts val="400"/>
              </a:spcBef>
              <a:buClr>
                <a:srgbClr val="2DA2BF"/>
              </a:buClr>
              <a:buSzPct val="68000"/>
              <a:buFont typeface="Wingdings 3"/>
              <a:buChar char=""/>
              <a:defRPr/>
            </a:pPr>
            <a:r>
              <a:rPr lang="en-US" sz="2400" dirty="0" smtClean="0">
                <a:solidFill>
                  <a:srgbClr val="002060"/>
                </a:solidFill>
              </a:rPr>
              <a:t>Made recommendations </a:t>
            </a:r>
            <a:r>
              <a:rPr lang="en-US" sz="2400" dirty="0" smtClean="0">
                <a:solidFill>
                  <a:prstClr val="white"/>
                </a:solidFill>
              </a:rPr>
              <a:t>to FGDC on Economic Stimulus </a:t>
            </a: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1279918" lvl="2" indent="-255984" defTabSz="914400">
              <a:spcBef>
                <a:spcPts val="400"/>
              </a:spcBef>
              <a:buClr>
                <a:srgbClr val="2DA2BF"/>
              </a:buClr>
              <a:buSzPct val="68000"/>
              <a:buFont typeface="Wingdings 3"/>
              <a:buChar char=""/>
              <a:defRPr/>
            </a:pPr>
            <a:endParaRPr lang="en-US" sz="2400" dirty="0" smtClean="0">
              <a:solidFill>
                <a:prstClr val="white"/>
              </a:solidFill>
            </a:endParaRPr>
          </a:p>
          <a:p>
            <a:pPr marL="822804" lvl="1" indent="-255984" defTabSz="914400">
              <a:spcBef>
                <a:spcPts val="400"/>
              </a:spcBef>
              <a:buClr>
                <a:srgbClr val="2DA2BF"/>
              </a:buClr>
              <a:buSzPct val="68000"/>
              <a:buFont typeface="Wingdings 3"/>
              <a:buChar char=""/>
              <a:defRPr/>
            </a:pPr>
            <a:endParaRPr lang="en-US" sz="2400" dirty="0" smtClean="0">
              <a:solidFill>
                <a:prstClr val="white"/>
              </a:solidFill>
            </a:endParaRPr>
          </a:p>
          <a:p>
            <a:pPr marL="822804" lvl="1" indent="-255984" defTabSz="914400">
              <a:spcBef>
                <a:spcPts val="400"/>
              </a:spcBef>
              <a:buClr>
                <a:srgbClr val="2DA2BF"/>
              </a:buClr>
              <a:buSzPct val="68000"/>
              <a:buFont typeface="Wingdings 3"/>
              <a:buChar char=""/>
              <a:defRPr/>
            </a:pPr>
            <a:r>
              <a:rPr lang="en-US" sz="2400" dirty="0" smtClean="0">
                <a:solidFill>
                  <a:prstClr val="white"/>
                </a:solidFill>
              </a:rPr>
              <a:t> </a:t>
            </a: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dirty="0" smtClean="0">
                <a:ea typeface="ＭＳ Ｐゴシック" pitchFamily="34" charset="-128"/>
              </a:rPr>
              <a:t>NGAC Guidance 2008 - 2009 </a:t>
            </a:r>
          </a:p>
        </p:txBody>
      </p:sp>
      <p:sp>
        <p:nvSpPr>
          <p:cNvPr id="10243" name="Content Placeholder 2"/>
          <p:cNvSpPr>
            <a:spLocks noGrp="1"/>
          </p:cNvSpPr>
          <p:nvPr>
            <p:ph idx="1"/>
          </p:nvPr>
        </p:nvSpPr>
        <p:spPr>
          <a:xfrm>
            <a:off x="228600" y="1143000"/>
            <a:ext cx="8686800" cy="4876800"/>
          </a:xfrm>
        </p:spPr>
        <p:txBody>
          <a:bodyPr/>
          <a:lstStyle/>
          <a:p>
            <a:pPr>
              <a:buFont typeface="Wingdings" pitchFamily="2" charset="2"/>
              <a:buNone/>
            </a:pPr>
            <a:r>
              <a:rPr lang="en-US" sz="2800" b="1" dirty="0" smtClean="0">
                <a:ea typeface="ＭＳ Ｐゴシック" pitchFamily="34" charset="-128"/>
              </a:rPr>
              <a:t>Focus Areas </a:t>
            </a:r>
          </a:p>
          <a:p>
            <a:r>
              <a:rPr lang="en-US" sz="2800" dirty="0" smtClean="0">
                <a:ea typeface="ＭＳ Ｐゴシック" pitchFamily="34" charset="-128"/>
              </a:rPr>
              <a:t>Advancing the National Spatial Data Infrastructure</a:t>
            </a:r>
          </a:p>
          <a:p>
            <a:pPr lvl="1"/>
            <a:r>
              <a:rPr lang="en-US" sz="2400" dirty="0" smtClean="0">
                <a:ea typeface="ＭＳ Ｐゴシック" pitchFamily="34" charset="-128"/>
              </a:rPr>
              <a:t>NSDI - Future Roles and Responsibilities of Key Players </a:t>
            </a:r>
          </a:p>
          <a:p>
            <a:r>
              <a:rPr lang="en-US" sz="2800" dirty="0" smtClean="0">
                <a:ea typeface="ＭＳ Ｐゴシック" pitchFamily="34" charset="-128"/>
              </a:rPr>
              <a:t>Public-Private Partnerships</a:t>
            </a:r>
          </a:p>
          <a:p>
            <a:pPr lvl="1"/>
            <a:r>
              <a:rPr lang="en-US" sz="2400" dirty="0" smtClean="0">
                <a:ea typeface="ＭＳ Ｐゴシック" pitchFamily="34" charset="-128"/>
              </a:rPr>
              <a:t>Investment Strategy </a:t>
            </a:r>
          </a:p>
          <a:p>
            <a:r>
              <a:rPr lang="en-US" sz="2800" dirty="0" smtClean="0">
                <a:ea typeface="ＭＳ Ｐゴシック" pitchFamily="34" charset="-128"/>
              </a:rPr>
              <a:t>Management of Federal Geospatial Resources</a:t>
            </a:r>
          </a:p>
          <a:p>
            <a:pPr lvl="1"/>
            <a:r>
              <a:rPr lang="en-US" sz="2400" dirty="0" smtClean="0">
                <a:ea typeface="ＭＳ Ｐゴシック" pitchFamily="34" charset="-128"/>
              </a:rPr>
              <a:t>OMB Circular A-16 </a:t>
            </a:r>
          </a:p>
          <a:p>
            <a:r>
              <a:rPr lang="en-US" sz="2800" dirty="0" smtClean="0">
                <a:ea typeface="ＭＳ Ｐゴシック" pitchFamily="34" charset="-128"/>
              </a:rPr>
              <a:t>Data Initiatives</a:t>
            </a:r>
          </a:p>
          <a:p>
            <a:pPr lvl="1"/>
            <a:r>
              <a:rPr lang="en-US" sz="2400" dirty="0" smtClean="0">
                <a:ea typeface="ＭＳ Ｐゴシック" pitchFamily="34" charset="-128"/>
              </a:rPr>
              <a:t>Imagery for the Nation, The National Map, National Land Parcel Data</a:t>
            </a:r>
          </a:p>
          <a:p>
            <a:pPr lvl="1">
              <a:buFont typeface="Wingdings" pitchFamily="2" charset="2"/>
              <a:buNone/>
            </a:pPr>
            <a:endParaRPr lang="en-US" sz="2800" dirty="0" smtClean="0">
              <a:ea typeface="ＭＳ Ｐゴシック" pitchFamily="34" charset="-128"/>
            </a:endParaRPr>
          </a:p>
          <a:p>
            <a:pPr>
              <a:buFont typeface="Wingdings" pitchFamily="2" charset="2"/>
              <a:buNone/>
            </a:pPr>
            <a:endParaRPr lang="en-US" sz="2000" dirty="0" smtClean="0">
              <a:ea typeface="ＭＳ Ｐゴシック" pitchFamily="34" charset="-128"/>
            </a:endParaRPr>
          </a:p>
          <a:p>
            <a:endParaRPr lang="en-US" dirty="0" smtClean="0">
              <a:ea typeface="ＭＳ Ｐゴシック"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solidFill>
                  <a:schemeClr val="tx1"/>
                </a:solidFill>
              </a:rPr>
              <a:t>What have we accomplished ?</a:t>
            </a:r>
            <a:br>
              <a:rPr lang="en-US" dirty="0" smtClean="0">
                <a:solidFill>
                  <a:schemeClr val="tx1"/>
                </a:solidFill>
              </a:rPr>
            </a:br>
            <a:endParaRPr lang="en-US" dirty="0">
              <a:solidFill>
                <a:schemeClr val="tx1"/>
              </a:solidFill>
            </a:endParaRPr>
          </a:p>
        </p:txBody>
      </p:sp>
      <p:sp>
        <p:nvSpPr>
          <p:cNvPr id="6" name="Rectangle 1027"/>
          <p:cNvSpPr txBox="1">
            <a:spLocks noChangeArrowheads="1"/>
          </p:cNvSpPr>
          <p:nvPr/>
        </p:nvSpPr>
        <p:spPr>
          <a:xfrm>
            <a:off x="457200" y="1371601"/>
            <a:ext cx="8382000" cy="4724400"/>
          </a:xfrm>
          <a:prstGeom prst="rect">
            <a:avLst/>
          </a:prstGeom>
        </p:spPr>
        <p:txBody>
          <a:bodyPr/>
          <a:lstStyle/>
          <a:p>
            <a:pPr marL="365691" indent="-255984" defTabSz="914400">
              <a:spcBef>
                <a:spcPts val="400"/>
              </a:spcBef>
              <a:buClr>
                <a:srgbClr val="2DA2BF"/>
              </a:buClr>
              <a:buSzPct val="68000"/>
              <a:buFont typeface="Wingdings 3"/>
              <a:buChar char=""/>
              <a:defRPr/>
            </a:pPr>
            <a:r>
              <a:rPr lang="en-US" sz="2400" dirty="0" smtClean="0">
                <a:solidFill>
                  <a:srgbClr val="002060"/>
                </a:solidFill>
              </a:rPr>
              <a:t>Drafted Economic Recovery: Lessons Learned for the Geospatial Community</a:t>
            </a:r>
          </a:p>
          <a:p>
            <a:pPr marL="365691" indent="-255984" defTabSz="914400">
              <a:spcBef>
                <a:spcPts val="400"/>
              </a:spcBef>
              <a:buClr>
                <a:srgbClr val="2DA2BF"/>
              </a:buClr>
              <a:buSzPct val="68000"/>
              <a:buFont typeface="Wingdings 3"/>
              <a:buChar char=""/>
              <a:defRPr/>
            </a:pPr>
            <a:r>
              <a:rPr lang="en-US" sz="2400" dirty="0" smtClean="0">
                <a:solidFill>
                  <a:srgbClr val="002060"/>
                </a:solidFill>
                <a:ea typeface="ＭＳ Ｐゴシック" pitchFamily="34" charset="-128"/>
              </a:rPr>
              <a:t>Reviewed and commented on OMB Circular A-16 Draft Supplemental Guidance</a:t>
            </a:r>
          </a:p>
          <a:p>
            <a:pPr marL="365691" indent="-255984" defTabSz="914400">
              <a:spcBef>
                <a:spcPts val="400"/>
              </a:spcBef>
              <a:buClr>
                <a:srgbClr val="2DA2BF"/>
              </a:buClr>
              <a:buSzPct val="68000"/>
              <a:buFont typeface="Wingdings 3"/>
              <a:buChar char=""/>
              <a:defRPr/>
            </a:pPr>
            <a:r>
              <a:rPr lang="en-US" sz="2400" dirty="0" smtClean="0">
                <a:solidFill>
                  <a:srgbClr val="002060"/>
                </a:solidFill>
              </a:rPr>
              <a:t>Featured Spotlight Sessions to Understand Critical Issues impacting the Geospatial Community</a:t>
            </a:r>
          </a:p>
          <a:p>
            <a:pPr marL="822804" lvl="1" indent="-255984" defTabSz="914400">
              <a:spcBef>
                <a:spcPts val="400"/>
              </a:spcBef>
              <a:buClr>
                <a:srgbClr val="2DA2BF"/>
              </a:buClr>
              <a:buSzPct val="68000"/>
              <a:buFont typeface="Wingdings 3"/>
              <a:buChar char=""/>
              <a:defRPr/>
            </a:pPr>
            <a:r>
              <a:rPr lang="en-US" sz="2400" dirty="0" smtClean="0">
                <a:solidFill>
                  <a:srgbClr val="002060"/>
                </a:solidFill>
              </a:rPr>
              <a:t>Metrics</a:t>
            </a:r>
          </a:p>
          <a:p>
            <a:pPr marL="822804" lvl="1" indent="-255984" defTabSz="914400">
              <a:spcBef>
                <a:spcPts val="400"/>
              </a:spcBef>
              <a:buClr>
                <a:srgbClr val="2DA2BF"/>
              </a:buClr>
              <a:buSzPct val="68000"/>
              <a:buFont typeface="Wingdings 3"/>
              <a:buChar char=""/>
              <a:defRPr/>
            </a:pPr>
            <a:r>
              <a:rPr lang="en-US" sz="2400" dirty="0" smtClean="0">
                <a:solidFill>
                  <a:srgbClr val="002060"/>
                </a:solidFill>
              </a:rPr>
              <a:t>Geospatial Platform</a:t>
            </a:r>
          </a:p>
          <a:p>
            <a:pPr marL="822804" lvl="1" indent="-255984" defTabSz="914400">
              <a:spcBef>
                <a:spcPts val="400"/>
              </a:spcBef>
              <a:buClr>
                <a:srgbClr val="2DA2BF"/>
              </a:buClr>
              <a:buSzPct val="68000"/>
              <a:buFont typeface="Wingdings 3"/>
              <a:buChar char=""/>
              <a:defRPr/>
            </a:pPr>
            <a:r>
              <a:rPr lang="en-US" sz="2400" dirty="0" smtClean="0">
                <a:solidFill>
                  <a:srgbClr val="002060"/>
                </a:solidFill>
              </a:rPr>
              <a:t>Geospatial Workforce Development</a:t>
            </a:r>
          </a:p>
          <a:p>
            <a:pPr marL="822804" lvl="1" indent="-255984" defTabSz="914400">
              <a:spcBef>
                <a:spcPts val="400"/>
              </a:spcBef>
              <a:buClr>
                <a:srgbClr val="2DA2BF"/>
              </a:buClr>
              <a:buSzPct val="68000"/>
              <a:buFont typeface="Wingdings 3"/>
              <a:buChar char=""/>
              <a:defRPr/>
            </a:pPr>
            <a:r>
              <a:rPr lang="en-US" sz="2400" dirty="0" smtClean="0">
                <a:solidFill>
                  <a:srgbClr val="002060"/>
                </a:solidFill>
              </a:rPr>
              <a:t>Interagency Data Sharing &amp; Collaboration</a:t>
            </a: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1279918" lvl="2" indent="-255984" defTabSz="914400">
              <a:spcBef>
                <a:spcPts val="400"/>
              </a:spcBef>
              <a:buClr>
                <a:srgbClr val="2DA2BF"/>
              </a:buClr>
              <a:buSzPct val="68000"/>
              <a:buFont typeface="Wingdings 3"/>
              <a:buChar char=""/>
              <a:defRPr/>
            </a:pPr>
            <a:endParaRPr lang="en-US" sz="2400" dirty="0" smtClean="0">
              <a:solidFill>
                <a:prstClr val="white"/>
              </a:solidFill>
            </a:endParaRPr>
          </a:p>
          <a:p>
            <a:pPr marL="822804" lvl="1" indent="-255984" defTabSz="914400">
              <a:spcBef>
                <a:spcPts val="400"/>
              </a:spcBef>
              <a:buClr>
                <a:srgbClr val="2DA2BF"/>
              </a:buClr>
              <a:buSzPct val="68000"/>
              <a:buFont typeface="Wingdings 3"/>
              <a:buChar char=""/>
              <a:defRPr/>
            </a:pPr>
            <a:endParaRPr lang="en-US" sz="2400" dirty="0" smtClean="0">
              <a:solidFill>
                <a:prstClr val="white"/>
              </a:solidFill>
            </a:endParaRPr>
          </a:p>
          <a:p>
            <a:pPr marL="822804" lvl="1" indent="-255984" defTabSz="914400">
              <a:spcBef>
                <a:spcPts val="400"/>
              </a:spcBef>
              <a:buClr>
                <a:srgbClr val="2DA2BF"/>
              </a:buClr>
              <a:buSzPct val="68000"/>
              <a:buFont typeface="Wingdings 3"/>
              <a:buChar char=""/>
              <a:defRPr/>
            </a:pPr>
            <a:r>
              <a:rPr lang="en-US" sz="2400" dirty="0" smtClean="0">
                <a:solidFill>
                  <a:prstClr val="white"/>
                </a:solidFill>
              </a:rPr>
              <a:t> </a:t>
            </a: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a:xfrm>
            <a:off x="457200" y="381000"/>
            <a:ext cx="8229600" cy="684213"/>
          </a:xfrm>
        </p:spPr>
        <p:txBody>
          <a:bodyPr/>
          <a:lstStyle/>
          <a:p>
            <a:pPr eaLnBrk="1" hangingPunct="1"/>
            <a:r>
              <a:rPr lang="en-US" sz="4000" dirty="0" smtClean="0">
                <a:ea typeface="ＭＳ Ｐゴシック" pitchFamily="34" charset="-128"/>
              </a:rPr>
              <a:t>Key NGAC Products </a:t>
            </a:r>
            <a:endParaRPr lang="en-US" sz="3800" dirty="0" smtClean="0">
              <a:latin typeface="Tahoma" pitchFamily="34" charset="0"/>
              <a:ea typeface="ＭＳ Ｐゴシック" pitchFamily="34" charset="-128"/>
            </a:endParaRPr>
          </a:p>
        </p:txBody>
      </p:sp>
      <p:graphicFrame>
        <p:nvGraphicFramePr>
          <p:cNvPr id="2050" name="Object 2"/>
          <p:cNvGraphicFramePr>
            <a:graphicFrameLocks noChangeAspect="1"/>
          </p:cNvGraphicFramePr>
          <p:nvPr/>
        </p:nvGraphicFramePr>
        <p:xfrm>
          <a:off x="914400" y="1447800"/>
          <a:ext cx="3048000" cy="3970338"/>
        </p:xfrm>
        <a:graphic>
          <a:graphicData uri="http://schemas.openxmlformats.org/presentationml/2006/ole">
            <p:oleObj spid="_x0000_s2050" name="Acrobat Document" r:id="rId4" imgW="5829300" imgH="7543800" progId="AcroExch.Document.7">
              <p:embed/>
            </p:oleObj>
          </a:graphicData>
        </a:graphic>
      </p:graphicFrame>
      <p:sp>
        <p:nvSpPr>
          <p:cNvPr id="2053" name="TextBox 5"/>
          <p:cNvSpPr txBox="1">
            <a:spLocks noChangeArrowheads="1"/>
          </p:cNvSpPr>
          <p:nvPr/>
        </p:nvSpPr>
        <p:spPr bwMode="auto">
          <a:xfrm>
            <a:off x="1371600" y="5486400"/>
            <a:ext cx="1741488" cy="584200"/>
          </a:xfrm>
          <a:prstGeom prst="rect">
            <a:avLst/>
          </a:prstGeom>
          <a:noFill/>
          <a:ln w="9525">
            <a:noFill/>
            <a:miter lim="800000"/>
            <a:headEnd/>
            <a:tailEnd/>
          </a:ln>
        </p:spPr>
        <p:txBody>
          <a:bodyPr wrap="none">
            <a:spAutoFit/>
          </a:bodyPr>
          <a:lstStyle/>
          <a:p>
            <a:pPr algn="ctr"/>
            <a:r>
              <a:rPr lang="en-US" sz="1600" dirty="0">
                <a:solidFill>
                  <a:schemeClr val="tx2"/>
                </a:solidFill>
                <a:latin typeface="Calibri" pitchFamily="34" charset="0"/>
              </a:rPr>
              <a:t>NGAC Transition </a:t>
            </a:r>
          </a:p>
          <a:p>
            <a:pPr algn="ctr"/>
            <a:r>
              <a:rPr lang="en-US" sz="1600" dirty="0">
                <a:solidFill>
                  <a:schemeClr val="tx2"/>
                </a:solidFill>
                <a:latin typeface="Calibri" pitchFamily="34" charset="0"/>
              </a:rPr>
              <a:t>Recommendations</a:t>
            </a:r>
          </a:p>
        </p:txBody>
      </p:sp>
      <p:graphicFrame>
        <p:nvGraphicFramePr>
          <p:cNvPr id="2051" name="Object 3"/>
          <p:cNvGraphicFramePr>
            <a:graphicFrameLocks noChangeAspect="1"/>
          </p:cNvGraphicFramePr>
          <p:nvPr/>
        </p:nvGraphicFramePr>
        <p:xfrm>
          <a:off x="4876800" y="1447800"/>
          <a:ext cx="3062288" cy="3962400"/>
        </p:xfrm>
        <a:graphic>
          <a:graphicData uri="http://schemas.openxmlformats.org/presentationml/2006/ole">
            <p:oleObj spid="_x0000_s2051" name="Acrobat Document" r:id="rId5" imgW="5829300" imgH="7543800" progId="AcroExch.Document.7">
              <p:embed/>
            </p:oleObj>
          </a:graphicData>
        </a:graphic>
      </p:graphicFrame>
      <p:sp>
        <p:nvSpPr>
          <p:cNvPr id="2054" name="TextBox 7"/>
          <p:cNvSpPr txBox="1">
            <a:spLocks noChangeArrowheads="1"/>
          </p:cNvSpPr>
          <p:nvPr/>
        </p:nvSpPr>
        <p:spPr bwMode="auto">
          <a:xfrm>
            <a:off x="5029200" y="5486400"/>
            <a:ext cx="2847975" cy="584200"/>
          </a:xfrm>
          <a:prstGeom prst="rect">
            <a:avLst/>
          </a:prstGeom>
          <a:noFill/>
          <a:ln w="9525">
            <a:noFill/>
            <a:miter lim="800000"/>
            <a:headEnd/>
            <a:tailEnd/>
          </a:ln>
        </p:spPr>
        <p:txBody>
          <a:bodyPr wrap="none">
            <a:spAutoFit/>
          </a:bodyPr>
          <a:lstStyle/>
          <a:p>
            <a:pPr algn="ctr"/>
            <a:r>
              <a:rPr lang="en-US" sz="1600" dirty="0">
                <a:solidFill>
                  <a:schemeClr val="tx2"/>
                </a:solidFill>
                <a:latin typeface="Calibri" pitchFamily="34" charset="0"/>
              </a:rPr>
              <a:t>Changing Geospatial Landscape </a:t>
            </a:r>
          </a:p>
          <a:p>
            <a:pPr algn="ctr"/>
            <a:r>
              <a:rPr lang="en-US" sz="1600" dirty="0">
                <a:solidFill>
                  <a:schemeClr val="tx2"/>
                </a:solidFill>
                <a:latin typeface="Calibri" pitchFamily="34" charset="0"/>
              </a:rPr>
              <a:t>White Paper</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381000"/>
            <a:ext cx="8229600" cy="684213"/>
          </a:xfrm>
        </p:spPr>
        <p:txBody>
          <a:bodyPr/>
          <a:lstStyle/>
          <a:p>
            <a:pPr eaLnBrk="1" hangingPunct="1"/>
            <a:r>
              <a:rPr lang="en-US" sz="4000" dirty="0" smtClean="0">
                <a:ea typeface="ＭＳ Ｐゴシック" pitchFamily="34" charset="-128"/>
              </a:rPr>
              <a:t>Key NGAC Products </a:t>
            </a:r>
            <a:endParaRPr lang="en-US" sz="3800" dirty="0" smtClean="0">
              <a:latin typeface="Tahoma" pitchFamily="34" charset="0"/>
              <a:ea typeface="ＭＳ Ｐゴシック" pitchFamily="34" charset="-128"/>
            </a:endParaRPr>
          </a:p>
        </p:txBody>
      </p:sp>
      <p:sp>
        <p:nvSpPr>
          <p:cNvPr id="16387" name="TextBox 5"/>
          <p:cNvSpPr txBox="1">
            <a:spLocks noChangeArrowheads="1"/>
          </p:cNvSpPr>
          <p:nvPr/>
        </p:nvSpPr>
        <p:spPr bwMode="auto">
          <a:xfrm>
            <a:off x="5029200" y="5715000"/>
            <a:ext cx="3506788" cy="338138"/>
          </a:xfrm>
          <a:prstGeom prst="rect">
            <a:avLst/>
          </a:prstGeom>
          <a:noFill/>
          <a:ln w="9525">
            <a:noFill/>
            <a:miter lim="800000"/>
            <a:headEnd/>
            <a:tailEnd/>
          </a:ln>
        </p:spPr>
        <p:txBody>
          <a:bodyPr wrap="none">
            <a:spAutoFit/>
          </a:bodyPr>
          <a:lstStyle/>
          <a:p>
            <a:pPr algn="ctr"/>
            <a:r>
              <a:rPr lang="en-US" sz="1600" dirty="0">
                <a:solidFill>
                  <a:schemeClr val="tx2"/>
                </a:solidFill>
                <a:latin typeface="Calibri" pitchFamily="34" charset="0"/>
              </a:rPr>
              <a:t>GIS Best Practices for Local Government</a:t>
            </a:r>
          </a:p>
        </p:txBody>
      </p:sp>
      <p:sp>
        <p:nvSpPr>
          <p:cNvPr id="16388" name="TextBox 7"/>
          <p:cNvSpPr txBox="1">
            <a:spLocks noChangeArrowheads="1"/>
          </p:cNvSpPr>
          <p:nvPr/>
        </p:nvSpPr>
        <p:spPr bwMode="auto">
          <a:xfrm>
            <a:off x="685800" y="5715000"/>
            <a:ext cx="3429000" cy="338138"/>
          </a:xfrm>
          <a:prstGeom prst="rect">
            <a:avLst/>
          </a:prstGeom>
          <a:noFill/>
          <a:ln w="9525">
            <a:noFill/>
            <a:miter lim="800000"/>
            <a:headEnd/>
            <a:tailEnd/>
          </a:ln>
        </p:spPr>
        <p:txBody>
          <a:bodyPr>
            <a:spAutoFit/>
          </a:bodyPr>
          <a:lstStyle/>
          <a:p>
            <a:pPr algn="ctr"/>
            <a:r>
              <a:rPr lang="en-US" sz="1600" dirty="0">
                <a:solidFill>
                  <a:schemeClr val="tx2"/>
                </a:solidFill>
                <a:latin typeface="Calibri" pitchFamily="34" charset="0"/>
              </a:rPr>
              <a:t>Geospatial Policy Benefits Statement</a:t>
            </a:r>
          </a:p>
        </p:txBody>
      </p:sp>
      <p:pic>
        <p:nvPicPr>
          <p:cNvPr id="16389" name="Picture 6" descr="GIS BP.tiff"/>
          <p:cNvPicPr>
            <a:picLocks noChangeAspect="1"/>
          </p:cNvPicPr>
          <p:nvPr/>
        </p:nvPicPr>
        <p:blipFill>
          <a:blip r:embed="rId3" cstate="print"/>
          <a:srcRect/>
          <a:stretch>
            <a:fillRect/>
          </a:stretch>
        </p:blipFill>
        <p:spPr bwMode="auto">
          <a:xfrm>
            <a:off x="5029200" y="1387475"/>
            <a:ext cx="3276600" cy="3946525"/>
          </a:xfrm>
          <a:prstGeom prst="rect">
            <a:avLst/>
          </a:prstGeom>
          <a:noFill/>
          <a:ln w="9525">
            <a:noFill/>
            <a:miter lim="800000"/>
            <a:headEnd/>
            <a:tailEnd/>
          </a:ln>
        </p:spPr>
      </p:pic>
      <p:pic>
        <p:nvPicPr>
          <p:cNvPr id="16390" name="Picture 7" descr="Geo Policy Benefits.tiff"/>
          <p:cNvPicPr>
            <a:picLocks noChangeAspect="1"/>
          </p:cNvPicPr>
          <p:nvPr/>
        </p:nvPicPr>
        <p:blipFill>
          <a:blip r:embed="rId4" cstate="print"/>
          <a:srcRect/>
          <a:stretch>
            <a:fillRect/>
          </a:stretch>
        </p:blipFill>
        <p:spPr bwMode="auto">
          <a:xfrm>
            <a:off x="838200" y="1371600"/>
            <a:ext cx="3130550" cy="3962400"/>
          </a:xfrm>
          <a:prstGeom prst="rect">
            <a:avLst/>
          </a:prstGeom>
          <a:noFill/>
          <a:ln w="9525">
            <a:noFill/>
            <a:miter lim="800000"/>
            <a:headEnd/>
            <a:tailEnd/>
          </a:ln>
        </p:spPr>
      </p:pic>
      <p:sp>
        <p:nvSpPr>
          <p:cNvPr id="8" name="Rectangle 7"/>
          <p:cNvSpPr/>
          <p:nvPr/>
        </p:nvSpPr>
        <p:spPr>
          <a:xfrm>
            <a:off x="762000" y="1295400"/>
            <a:ext cx="3276600" cy="4191000"/>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Rectangle 9"/>
          <p:cNvSpPr/>
          <p:nvPr/>
        </p:nvSpPr>
        <p:spPr>
          <a:xfrm>
            <a:off x="5029200" y="1295400"/>
            <a:ext cx="3276600" cy="4191000"/>
          </a:xfrm>
          <a:prstGeom prst="rect">
            <a:avLst/>
          </a:pr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t>What’s on our agenda ?</a:t>
            </a:r>
            <a:br>
              <a:rPr lang="en-US" dirty="0" smtClean="0"/>
            </a:br>
            <a:endParaRPr lang="en-US" dirty="0"/>
          </a:p>
        </p:txBody>
      </p:sp>
      <p:sp>
        <p:nvSpPr>
          <p:cNvPr id="6" name="Rectangle 1027"/>
          <p:cNvSpPr txBox="1">
            <a:spLocks noChangeArrowheads="1"/>
          </p:cNvSpPr>
          <p:nvPr/>
        </p:nvSpPr>
        <p:spPr>
          <a:xfrm>
            <a:off x="457200" y="1066800"/>
            <a:ext cx="8382000" cy="4724400"/>
          </a:xfrm>
          <a:prstGeom prst="rect">
            <a:avLst/>
          </a:prstGeom>
        </p:spPr>
        <p:txBody>
          <a:bodyPr/>
          <a:lstStyle/>
          <a:p>
            <a:pPr marL="365691" indent="-255984" defTabSz="914400">
              <a:spcBef>
                <a:spcPts val="400"/>
              </a:spcBef>
              <a:buClr>
                <a:srgbClr val="2DA2BF"/>
              </a:buClr>
              <a:buSzPct val="68000"/>
              <a:buFont typeface="Wingdings 3"/>
              <a:buChar char=""/>
              <a:defRPr/>
            </a:pPr>
            <a:r>
              <a:rPr lang="en-US" sz="2000" dirty="0" smtClean="0">
                <a:ea typeface="ＭＳ Ｐゴシック" pitchFamily="34" charset="-128"/>
              </a:rPr>
              <a:t>Emerging Technologies Subcommittee – Initial focus on Cloud Computing – White Paper on “Geospatial Future”</a:t>
            </a:r>
          </a:p>
          <a:p>
            <a:pPr marL="365691" indent="-255984" defTabSz="914400">
              <a:spcBef>
                <a:spcPts val="400"/>
              </a:spcBef>
              <a:buClr>
                <a:srgbClr val="2DA2BF"/>
              </a:buClr>
              <a:buSzPct val="68000"/>
              <a:buFont typeface="Wingdings 3"/>
              <a:buChar char=""/>
              <a:defRPr/>
            </a:pPr>
            <a:endParaRPr lang="en-US" sz="2000" dirty="0" smtClean="0">
              <a:ea typeface="ＭＳ Ｐゴシック" pitchFamily="34" charset="-128"/>
            </a:endParaRPr>
          </a:p>
          <a:p>
            <a:pPr marL="365691" indent="-255984" defTabSz="914400">
              <a:spcBef>
                <a:spcPts val="400"/>
              </a:spcBef>
              <a:buClr>
                <a:srgbClr val="2DA2BF"/>
              </a:buClr>
              <a:buSzPct val="68000"/>
              <a:buFont typeface="Wingdings 3"/>
              <a:buChar char=""/>
              <a:defRPr/>
            </a:pPr>
            <a:r>
              <a:rPr lang="en-US" sz="2000" dirty="0" smtClean="0">
                <a:ea typeface="ＭＳ Ｐゴシック" pitchFamily="34" charset="-128"/>
              </a:rPr>
              <a:t>Geospatial Workforce Subcommittee – Spotlight Session at the December meeting and continuing work</a:t>
            </a:r>
          </a:p>
          <a:p>
            <a:pPr marL="365691" indent="-255984" defTabSz="914400">
              <a:spcBef>
                <a:spcPts val="400"/>
              </a:spcBef>
              <a:buClr>
                <a:srgbClr val="2DA2BF"/>
              </a:buClr>
              <a:buSzPct val="68000"/>
              <a:buFont typeface="Wingdings 3"/>
              <a:buChar char=""/>
              <a:defRPr/>
            </a:pPr>
            <a:endParaRPr lang="en-US" sz="2000" dirty="0" smtClean="0">
              <a:ea typeface="ＭＳ Ｐゴシック" pitchFamily="34" charset="-128"/>
            </a:endParaRPr>
          </a:p>
          <a:p>
            <a:pPr marL="365691" indent="-255984" defTabSz="914400">
              <a:spcBef>
                <a:spcPts val="400"/>
              </a:spcBef>
              <a:buClr>
                <a:srgbClr val="2DA2BF"/>
              </a:buClr>
              <a:buSzPct val="68000"/>
              <a:buFont typeface="Wingdings 3"/>
              <a:buChar char=""/>
              <a:defRPr/>
            </a:pPr>
            <a:r>
              <a:rPr lang="en-US" sz="2000" dirty="0" smtClean="0">
                <a:ea typeface="ＭＳ Ｐゴシック" pitchFamily="34" charset="-128"/>
              </a:rPr>
              <a:t>Intergovernmental Subcommittee: Geospatial Platform  –  Providing ongoing feedback &amp; advice</a:t>
            </a:r>
          </a:p>
          <a:p>
            <a:pPr marL="365691" indent="-255984" defTabSz="914400">
              <a:spcBef>
                <a:spcPts val="400"/>
              </a:spcBef>
              <a:buClr>
                <a:srgbClr val="2DA2BF"/>
              </a:buClr>
              <a:buSzPct val="68000"/>
              <a:buFont typeface="Wingdings 3"/>
              <a:buChar char=""/>
              <a:defRPr/>
            </a:pPr>
            <a:endParaRPr lang="en-US" sz="2000" dirty="0" smtClean="0">
              <a:ea typeface="ＭＳ Ｐゴシック" pitchFamily="34" charset="-128"/>
            </a:endParaRPr>
          </a:p>
          <a:p>
            <a:pPr marL="365691" indent="-255984" defTabSz="914400">
              <a:spcBef>
                <a:spcPts val="400"/>
              </a:spcBef>
              <a:buClr>
                <a:srgbClr val="2DA2BF"/>
              </a:buClr>
              <a:buSzPct val="68000"/>
              <a:buFont typeface="Wingdings 3"/>
              <a:buChar char=""/>
              <a:defRPr/>
            </a:pPr>
            <a:r>
              <a:rPr lang="en-US" sz="2000" dirty="0" smtClean="0">
                <a:ea typeface="ＭＳ Ｐゴシック" pitchFamily="34" charset="-128"/>
              </a:rPr>
              <a:t>GIS Best Practices for Local Government and its companion – NGAC’s most recent products</a:t>
            </a:r>
          </a:p>
          <a:p>
            <a:pPr marL="365691" indent="-255984" defTabSz="914400">
              <a:spcBef>
                <a:spcPts val="400"/>
              </a:spcBef>
              <a:buClr>
                <a:srgbClr val="2DA2BF"/>
              </a:buClr>
              <a:buSzPct val="68000"/>
              <a:buFont typeface="Wingdings 3"/>
              <a:buChar char=""/>
              <a:defRPr/>
            </a:pPr>
            <a:endParaRPr lang="en-US" sz="2000" dirty="0" smtClean="0">
              <a:ea typeface="ＭＳ Ｐゴシック" pitchFamily="34" charset="-128"/>
            </a:endParaRPr>
          </a:p>
          <a:p>
            <a:pPr marL="365691" indent="-255984" defTabSz="914400">
              <a:spcBef>
                <a:spcPts val="400"/>
              </a:spcBef>
              <a:buClr>
                <a:srgbClr val="2DA2BF"/>
              </a:buClr>
              <a:buSzPct val="68000"/>
              <a:buFont typeface="Wingdings 3"/>
              <a:buChar char=""/>
              <a:defRPr/>
            </a:pPr>
            <a:r>
              <a:rPr lang="en-US" sz="2000" dirty="0" smtClean="0">
                <a:ea typeface="ＭＳ Ｐゴシック" pitchFamily="34" charset="-128"/>
              </a:rPr>
              <a:t>Geolocation</a:t>
            </a:r>
            <a:r>
              <a:rPr lang="en-US" sz="2000" dirty="0" smtClean="0">
                <a:ea typeface="ＭＳ Ｐゴシック" pitchFamily="34" charset="-128"/>
              </a:rPr>
              <a:t> Policy – Continuing dialogue</a:t>
            </a: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1279918" lvl="2" indent="-255984" defTabSz="914400">
              <a:spcBef>
                <a:spcPts val="400"/>
              </a:spcBef>
              <a:buClr>
                <a:srgbClr val="2DA2BF"/>
              </a:buClr>
              <a:buSzPct val="68000"/>
              <a:buFont typeface="Wingdings 3"/>
              <a:buChar char=""/>
              <a:defRPr/>
            </a:pPr>
            <a:endParaRPr lang="en-US" sz="2400" dirty="0" smtClean="0">
              <a:solidFill>
                <a:prstClr val="white"/>
              </a:solidFill>
            </a:endParaRPr>
          </a:p>
          <a:p>
            <a:pPr marL="822804" lvl="1" indent="-255984" defTabSz="914400">
              <a:spcBef>
                <a:spcPts val="400"/>
              </a:spcBef>
              <a:buClr>
                <a:srgbClr val="2DA2BF"/>
              </a:buClr>
              <a:buSzPct val="68000"/>
              <a:buFont typeface="Wingdings 3"/>
              <a:buChar char=""/>
              <a:defRPr/>
            </a:pPr>
            <a:endParaRPr lang="en-US" sz="2400" dirty="0" smtClean="0">
              <a:solidFill>
                <a:prstClr val="white"/>
              </a:solidFill>
            </a:endParaRPr>
          </a:p>
          <a:p>
            <a:pPr marL="822804" lvl="1" indent="-255984" defTabSz="914400">
              <a:spcBef>
                <a:spcPts val="400"/>
              </a:spcBef>
              <a:buClr>
                <a:srgbClr val="2DA2BF"/>
              </a:buClr>
              <a:buSzPct val="68000"/>
              <a:buFont typeface="Wingdings 3"/>
              <a:buChar char=""/>
              <a:defRPr/>
            </a:pPr>
            <a:r>
              <a:rPr lang="en-US" sz="2400" dirty="0" smtClean="0">
                <a:solidFill>
                  <a:prstClr val="white"/>
                </a:solidFill>
              </a:rPr>
              <a:t> </a:t>
            </a: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t>What’s on our agenda </a:t>
            </a:r>
            <a:r>
              <a:rPr lang="en-US" dirty="0" smtClean="0">
                <a:solidFill>
                  <a:schemeClr val="tx1"/>
                </a:solidFill>
              </a:rPr>
              <a:t>?</a:t>
            </a:r>
            <a:br>
              <a:rPr lang="en-US" dirty="0" smtClean="0">
                <a:solidFill>
                  <a:schemeClr val="tx1"/>
                </a:solidFill>
              </a:rPr>
            </a:br>
            <a:endParaRPr lang="en-US" dirty="0">
              <a:solidFill>
                <a:schemeClr val="tx1"/>
              </a:solidFill>
            </a:endParaRPr>
          </a:p>
        </p:txBody>
      </p:sp>
      <p:sp>
        <p:nvSpPr>
          <p:cNvPr id="6" name="Rectangle 1027"/>
          <p:cNvSpPr txBox="1">
            <a:spLocks noChangeArrowheads="1"/>
          </p:cNvSpPr>
          <p:nvPr/>
        </p:nvSpPr>
        <p:spPr>
          <a:xfrm>
            <a:off x="457200" y="1371601"/>
            <a:ext cx="8382000" cy="4724400"/>
          </a:xfrm>
          <a:prstGeom prst="rect">
            <a:avLst/>
          </a:prstGeom>
        </p:spPr>
        <p:txBody>
          <a:bodyPr/>
          <a:lstStyle/>
          <a:p>
            <a:pPr marL="365691" indent="-255984" defTabSz="914400">
              <a:spcBef>
                <a:spcPts val="400"/>
              </a:spcBef>
              <a:buClr>
                <a:srgbClr val="2DA2BF"/>
              </a:buClr>
              <a:buSzPct val="68000"/>
              <a:buFont typeface="Wingdings 3"/>
              <a:buChar char=""/>
              <a:defRPr/>
            </a:pPr>
            <a:r>
              <a:rPr lang="en-US" sz="2400" dirty="0" smtClean="0">
                <a:solidFill>
                  <a:schemeClr val="tx2"/>
                </a:solidFill>
                <a:ea typeface="ＭＳ Ｐゴシック" pitchFamily="34" charset="-128"/>
              </a:rPr>
              <a:t>Guidance 2011</a:t>
            </a:r>
          </a:p>
          <a:p>
            <a:pPr marL="822804" lvl="1" indent="-255984" defTabSz="914400">
              <a:spcBef>
                <a:spcPts val="400"/>
              </a:spcBef>
              <a:buClr>
                <a:srgbClr val="2DA2BF"/>
              </a:buClr>
              <a:buSzPct val="68000"/>
              <a:buFont typeface="Wingdings 3"/>
              <a:buChar char=""/>
              <a:defRPr/>
            </a:pPr>
            <a:r>
              <a:rPr lang="en-US" sz="2400" dirty="0" smtClean="0">
                <a:ea typeface="ＭＳ Ｐゴシック" pitchFamily="34" charset="-128"/>
              </a:rPr>
              <a:t>Innovative Strategies for Geospatial Programs and Partnerships</a:t>
            </a:r>
          </a:p>
          <a:p>
            <a:pPr marL="822804" lvl="1" indent="-255984" defTabSz="914400">
              <a:spcBef>
                <a:spcPts val="400"/>
              </a:spcBef>
              <a:buClr>
                <a:srgbClr val="2DA2BF"/>
              </a:buClr>
              <a:buSzPct val="68000"/>
              <a:buFont typeface="Wingdings 3"/>
              <a:buChar char=""/>
              <a:defRPr/>
            </a:pPr>
            <a:r>
              <a:rPr lang="en-US" sz="2400" dirty="0" smtClean="0">
                <a:ea typeface="ＭＳ Ｐゴシック" pitchFamily="34" charset="-128"/>
              </a:rPr>
              <a:t>Geospatial Workforce Development</a:t>
            </a:r>
          </a:p>
          <a:p>
            <a:pPr marL="822804" lvl="1" indent="-255984" defTabSz="914400">
              <a:spcBef>
                <a:spcPts val="400"/>
              </a:spcBef>
              <a:buClr>
                <a:srgbClr val="2DA2BF"/>
              </a:buClr>
              <a:buSzPct val="68000"/>
              <a:buFont typeface="Wingdings 3"/>
              <a:buChar char=""/>
              <a:defRPr/>
            </a:pPr>
            <a:r>
              <a:rPr lang="en-US" sz="2400" dirty="0" smtClean="0">
                <a:ea typeface="ＭＳ Ｐゴシック" pitchFamily="34" charset="-128"/>
              </a:rPr>
              <a:t>Emerging Technologies</a:t>
            </a:r>
          </a:p>
          <a:p>
            <a:pPr marL="822804" lvl="1" indent="-255984" defTabSz="914400">
              <a:spcBef>
                <a:spcPts val="400"/>
              </a:spcBef>
              <a:buClr>
                <a:srgbClr val="2DA2BF"/>
              </a:buClr>
              <a:buSzPct val="68000"/>
              <a:buFont typeface="Wingdings 3"/>
              <a:buChar char=""/>
              <a:defRPr/>
            </a:pPr>
            <a:r>
              <a:rPr lang="en-US" sz="2400" dirty="0" smtClean="0">
                <a:ea typeface="ＭＳ Ｐゴシック" pitchFamily="34" charset="-128"/>
              </a:rPr>
              <a:t>Geospatial Partnerships with Tribal Governments</a:t>
            </a:r>
          </a:p>
          <a:p>
            <a:pPr marL="822804" lvl="1" indent="-255984" defTabSz="914400">
              <a:spcBef>
                <a:spcPts val="400"/>
              </a:spcBef>
              <a:buClr>
                <a:srgbClr val="2DA2BF"/>
              </a:buClr>
              <a:buSzPct val="68000"/>
              <a:buFont typeface="Wingdings 3"/>
              <a:buChar char=""/>
              <a:defRPr/>
            </a:pPr>
            <a:r>
              <a:rPr lang="en-US" sz="2400" dirty="0" smtClean="0">
                <a:ea typeface="ＭＳ Ｐゴシック" pitchFamily="34" charset="-128"/>
              </a:rPr>
              <a:t>Feedback on Specific Programs/Initiatives</a:t>
            </a:r>
          </a:p>
          <a:p>
            <a:pPr marL="822804" lvl="1" indent="-255984" defTabSz="914400">
              <a:spcBef>
                <a:spcPts val="400"/>
              </a:spcBef>
              <a:buClr>
                <a:srgbClr val="2DA2BF"/>
              </a:buClr>
              <a:buSzPct val="68000"/>
              <a:buFont typeface="Wingdings 3"/>
              <a:buChar char=""/>
              <a:defRPr/>
            </a:pPr>
            <a:endParaRPr lang="en-US" sz="2400" dirty="0" smtClean="0">
              <a:solidFill>
                <a:prstClr val="white"/>
              </a:solidFill>
              <a:ea typeface="ＭＳ Ｐゴシック" pitchFamily="34" charset="-128"/>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1279918" lvl="2" indent="-255984" defTabSz="914400">
              <a:spcBef>
                <a:spcPts val="400"/>
              </a:spcBef>
              <a:buClr>
                <a:srgbClr val="2DA2BF"/>
              </a:buClr>
              <a:buSzPct val="68000"/>
              <a:buFont typeface="Wingdings 3"/>
              <a:buChar char=""/>
              <a:defRPr/>
            </a:pPr>
            <a:endParaRPr lang="en-US" sz="2400" dirty="0" smtClean="0">
              <a:solidFill>
                <a:prstClr val="white"/>
              </a:solidFill>
            </a:endParaRPr>
          </a:p>
          <a:p>
            <a:pPr marL="822804" lvl="1" indent="-255984" defTabSz="914400">
              <a:spcBef>
                <a:spcPts val="400"/>
              </a:spcBef>
              <a:buClr>
                <a:srgbClr val="2DA2BF"/>
              </a:buClr>
              <a:buSzPct val="68000"/>
              <a:buFont typeface="Wingdings 3"/>
              <a:buChar char=""/>
              <a:defRPr/>
            </a:pPr>
            <a:endParaRPr lang="en-US" sz="2400" dirty="0" smtClean="0">
              <a:solidFill>
                <a:prstClr val="white"/>
              </a:solidFill>
            </a:endParaRPr>
          </a:p>
          <a:p>
            <a:pPr marL="822804" lvl="1" indent="-255984" defTabSz="914400">
              <a:spcBef>
                <a:spcPts val="400"/>
              </a:spcBef>
              <a:buClr>
                <a:srgbClr val="2DA2BF"/>
              </a:buClr>
              <a:buSzPct val="68000"/>
              <a:buFont typeface="Wingdings 3"/>
              <a:buChar char=""/>
              <a:defRPr/>
            </a:pPr>
            <a:r>
              <a:rPr lang="en-US" sz="2400" dirty="0" smtClean="0">
                <a:solidFill>
                  <a:prstClr val="white"/>
                </a:solidFill>
              </a:rPr>
              <a:t> </a:t>
            </a: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t>NGAC Guidance 2011</a:t>
            </a:r>
            <a:br>
              <a:rPr lang="en-US" dirty="0" smtClean="0"/>
            </a:br>
            <a:endParaRPr lang="en-US" dirty="0"/>
          </a:p>
        </p:txBody>
      </p:sp>
      <p:sp>
        <p:nvSpPr>
          <p:cNvPr id="4" name="Content Placeholder 2"/>
          <p:cNvSpPr txBox="1">
            <a:spLocks/>
          </p:cNvSpPr>
          <p:nvPr/>
        </p:nvSpPr>
        <p:spPr>
          <a:xfrm>
            <a:off x="457200" y="1371600"/>
            <a:ext cx="8077200" cy="4495800"/>
          </a:xfrm>
          <a:prstGeom prst="rect">
            <a:avLst/>
          </a:prstGeom>
        </p:spPr>
        <p:txBody>
          <a:bodyPr/>
          <a:lstStyle/>
          <a:p>
            <a:pPr marL="365691" indent="-255984" defTabSz="914400">
              <a:spcBef>
                <a:spcPts val="400"/>
              </a:spcBef>
              <a:buClr>
                <a:srgbClr val="2DA2BF"/>
              </a:buClr>
              <a:buSzPct val="68000"/>
              <a:buFont typeface="Wingdings" pitchFamily="2" charset="2"/>
              <a:buNone/>
            </a:pPr>
            <a:r>
              <a:rPr lang="en-US" sz="2800" dirty="0" smtClean="0">
                <a:ea typeface="ＭＳ Ｐゴシック" pitchFamily="34" charset="-128"/>
              </a:rPr>
              <a:t>Focus Areas</a:t>
            </a:r>
          </a:p>
          <a:p>
            <a:pPr marL="822804" lvl="1" indent="-255984" defTabSz="914400">
              <a:spcBef>
                <a:spcPts val="400"/>
              </a:spcBef>
              <a:buClr>
                <a:srgbClr val="2DA2BF"/>
              </a:buClr>
              <a:buSzPct val="68000"/>
              <a:buFont typeface="Wingdings 3"/>
              <a:buChar char=""/>
            </a:pPr>
            <a:r>
              <a:rPr lang="en-US" sz="2800" dirty="0" smtClean="0">
                <a:ea typeface="ＭＳ Ｐゴシック" pitchFamily="34" charset="-128"/>
              </a:rPr>
              <a:t>Geospatial Platform</a:t>
            </a:r>
          </a:p>
          <a:p>
            <a:pPr marL="822804" lvl="1" indent="-255984" defTabSz="914400">
              <a:spcBef>
                <a:spcPts val="400"/>
              </a:spcBef>
              <a:buClr>
                <a:srgbClr val="2DA2BF"/>
              </a:buClr>
              <a:buSzPct val="68000"/>
              <a:buFont typeface="Wingdings 3"/>
              <a:buChar char=""/>
            </a:pPr>
            <a:r>
              <a:rPr lang="en-US" sz="2800" dirty="0" smtClean="0">
                <a:ea typeface="ＭＳ Ｐゴシック" pitchFamily="34" charset="-128"/>
              </a:rPr>
              <a:t>Place-based Policies</a:t>
            </a:r>
          </a:p>
          <a:p>
            <a:pPr marL="822804" lvl="1" indent="-255984" defTabSz="914400">
              <a:spcBef>
                <a:spcPts val="400"/>
              </a:spcBef>
              <a:buClr>
                <a:srgbClr val="2DA2BF"/>
              </a:buClr>
              <a:buSzPct val="68000"/>
              <a:buFont typeface="Wingdings 3"/>
              <a:buChar char=""/>
            </a:pPr>
            <a:r>
              <a:rPr lang="en-US" sz="2800" dirty="0" smtClean="0">
                <a:ea typeface="ＭＳ Ｐゴシック" pitchFamily="34" charset="-128"/>
              </a:rPr>
              <a:t>Emerging Technology</a:t>
            </a:r>
          </a:p>
          <a:p>
            <a:pPr marL="822804" lvl="1" indent="-255984" defTabSz="914400">
              <a:spcBef>
                <a:spcPts val="400"/>
              </a:spcBef>
              <a:buClr>
                <a:srgbClr val="2DA2BF"/>
              </a:buClr>
              <a:buSzPct val="68000"/>
              <a:buFont typeface="Wingdings 3"/>
              <a:buChar char=""/>
            </a:pPr>
            <a:r>
              <a:rPr lang="en-US" sz="2800" dirty="0" smtClean="0">
                <a:ea typeface="ＭＳ Ｐゴシック" pitchFamily="34" charset="-128"/>
              </a:rPr>
              <a:t>Broadband Mapping</a:t>
            </a:r>
          </a:p>
          <a:p>
            <a:pPr marL="822804" lvl="1" indent="-255984" defTabSz="914400">
              <a:spcBef>
                <a:spcPts val="400"/>
              </a:spcBef>
              <a:buClr>
                <a:srgbClr val="2DA2BF"/>
              </a:buClr>
              <a:buSzPct val="68000"/>
              <a:buFont typeface="Wingdings 3"/>
              <a:buChar char=""/>
            </a:pPr>
            <a:r>
              <a:rPr lang="en-US" sz="2800" dirty="0" smtClean="0">
                <a:ea typeface="ＭＳ Ｐゴシック" pitchFamily="34" charset="-128"/>
              </a:rPr>
              <a:t>Geospatial Workforce</a:t>
            </a:r>
          </a:p>
          <a:p>
            <a:pPr marL="822804" lvl="1" indent="-255984" defTabSz="914400">
              <a:spcBef>
                <a:spcPts val="400"/>
              </a:spcBef>
              <a:buClr>
                <a:srgbClr val="2DA2BF"/>
              </a:buClr>
              <a:buSzPct val="68000"/>
              <a:buFont typeface="Wingdings 3"/>
              <a:buChar char=""/>
            </a:pPr>
            <a:r>
              <a:rPr lang="en-US" sz="2800" dirty="0" smtClean="0">
                <a:ea typeface="ＭＳ Ｐゴシック" pitchFamily="34" charset="-128"/>
              </a:rPr>
              <a:t>National </a:t>
            </a:r>
            <a:r>
              <a:rPr lang="en-US" sz="2800" dirty="0" smtClean="0">
                <a:ea typeface="ＭＳ Ｐゴシック" pitchFamily="34" charset="-128"/>
              </a:rPr>
              <a:t>Basemap</a:t>
            </a:r>
            <a:r>
              <a:rPr lang="en-US" sz="2800" dirty="0" smtClean="0">
                <a:ea typeface="ＭＳ Ｐゴシック" pitchFamily="34" charset="-128"/>
              </a:rPr>
              <a:t>/National GIS</a:t>
            </a:r>
          </a:p>
          <a:p>
            <a:pPr marL="822804" lvl="1" indent="-255984" defTabSz="914400">
              <a:spcBef>
                <a:spcPts val="400"/>
              </a:spcBef>
              <a:buClr>
                <a:srgbClr val="2DA2BF"/>
              </a:buClr>
              <a:buSzPct val="68000"/>
              <a:buFont typeface="Wingdings 3"/>
              <a:buChar char=""/>
            </a:pPr>
            <a:r>
              <a:rPr lang="en-US" sz="2800" dirty="0" smtClean="0">
                <a:ea typeface="ＭＳ Ｐゴシック" pitchFamily="34" charset="-128"/>
              </a:rPr>
              <a:t>Partnerships</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a:bodyPr>
          <a:lstStyle/>
          <a:p>
            <a:r>
              <a:rPr lang="en-US" dirty="0" smtClean="0">
                <a:ea typeface="ＭＳ Ｐゴシック" pitchFamily="34" charset="-128"/>
              </a:rPr>
              <a:t>Approach: NGAC Guidance 2011 </a:t>
            </a:r>
            <a:endParaRPr lang="en-US" dirty="0">
              <a:solidFill>
                <a:schemeClr val="tx1"/>
              </a:solidFill>
            </a:endParaRPr>
          </a:p>
        </p:txBody>
      </p:sp>
      <p:sp>
        <p:nvSpPr>
          <p:cNvPr id="6" name="Rectangle 1027"/>
          <p:cNvSpPr txBox="1">
            <a:spLocks noChangeArrowheads="1"/>
          </p:cNvSpPr>
          <p:nvPr/>
        </p:nvSpPr>
        <p:spPr>
          <a:xfrm>
            <a:off x="457200" y="1371601"/>
            <a:ext cx="8382000" cy="4724400"/>
          </a:xfrm>
          <a:prstGeom prst="rect">
            <a:avLst/>
          </a:prstGeom>
        </p:spPr>
        <p:txBody>
          <a:bodyPr/>
          <a:lstStyle/>
          <a:p>
            <a:pPr marL="365691" indent="-255984" defTabSz="914400">
              <a:spcBef>
                <a:spcPts val="400"/>
              </a:spcBef>
              <a:buClr>
                <a:srgbClr val="2DA2BF"/>
              </a:buClr>
              <a:buSzPct val="68000"/>
              <a:buFont typeface="Wingdings 3"/>
              <a:buChar char=""/>
              <a:defRPr/>
            </a:pPr>
            <a:endParaRPr lang="en-US" sz="2400" dirty="0" smtClean="0">
              <a:solidFill>
                <a:prstClr val="white"/>
              </a:solidFill>
              <a:ea typeface="ＭＳ Ｐゴシック" pitchFamily="34" charset="-128"/>
            </a:endParaRPr>
          </a:p>
          <a:p>
            <a:pPr marL="365691" indent="-255984" defTabSz="914400">
              <a:spcBef>
                <a:spcPts val="400"/>
              </a:spcBef>
              <a:buClr>
                <a:srgbClr val="2DA2BF"/>
              </a:buClr>
              <a:buSzPct val="68000"/>
              <a:buFont typeface="Wingdings 3"/>
              <a:buChar char=""/>
              <a:defRPr/>
            </a:pPr>
            <a:r>
              <a:rPr lang="en-US" sz="2400" dirty="0" smtClean="0">
                <a:ea typeface="ＭＳ Ｐゴシック" pitchFamily="34" charset="-128"/>
              </a:rPr>
              <a:t>Collaboratively frame each focus area through discussions with </a:t>
            </a:r>
            <a:r>
              <a:rPr lang="en-US" sz="2400" dirty="0" smtClean="0">
                <a:ea typeface="ＭＳ Ｐゴシック" pitchFamily="34" charset="-128"/>
              </a:rPr>
              <a:t>ExCom</a:t>
            </a:r>
            <a:r>
              <a:rPr lang="en-US" sz="2400" dirty="0" smtClean="0">
                <a:ea typeface="ＭＳ Ｐゴシック" pitchFamily="34" charset="-128"/>
              </a:rPr>
              <a:t> and members</a:t>
            </a:r>
          </a:p>
          <a:p>
            <a:pPr marL="365691" indent="-255984" defTabSz="914400">
              <a:spcBef>
                <a:spcPts val="400"/>
              </a:spcBef>
              <a:buClr>
                <a:srgbClr val="2DA2BF"/>
              </a:buClr>
              <a:buSzPct val="68000"/>
              <a:buFont typeface="Wingdings 3"/>
              <a:buChar char=""/>
              <a:defRPr/>
            </a:pPr>
            <a:r>
              <a:rPr lang="en-US" sz="2400" dirty="0" smtClean="0">
                <a:ea typeface="ＭＳ Ｐゴシック" pitchFamily="34" charset="-128"/>
              </a:rPr>
              <a:t>Define the scope of each focus area</a:t>
            </a:r>
          </a:p>
          <a:p>
            <a:pPr marL="365691" indent="-255984" defTabSz="914400">
              <a:spcBef>
                <a:spcPts val="400"/>
              </a:spcBef>
              <a:buClr>
                <a:srgbClr val="2DA2BF"/>
              </a:buClr>
              <a:buSzPct val="68000"/>
              <a:buFont typeface="Wingdings 3"/>
              <a:buChar char=""/>
              <a:defRPr/>
            </a:pPr>
            <a:r>
              <a:rPr lang="en-US" sz="2400" dirty="0" smtClean="0">
                <a:ea typeface="ＭＳ Ｐゴシック" pitchFamily="34" charset="-128"/>
              </a:rPr>
              <a:t>Develop a strategy to address each focus area - NGAC, research, subcommittee, or task team</a:t>
            </a:r>
          </a:p>
          <a:p>
            <a:pPr marL="365691" indent="-255984" defTabSz="914400">
              <a:spcBef>
                <a:spcPts val="400"/>
              </a:spcBef>
              <a:buClr>
                <a:srgbClr val="2DA2BF"/>
              </a:buClr>
              <a:buSzPct val="68000"/>
              <a:buFont typeface="Wingdings 3"/>
              <a:buChar char=""/>
              <a:defRPr/>
            </a:pPr>
            <a:r>
              <a:rPr lang="en-US" sz="2400" dirty="0" smtClean="0">
                <a:ea typeface="ＭＳ Ｐゴシック" pitchFamily="34" charset="-128"/>
              </a:rPr>
              <a:t>Develop a project outline or plan including deliverables and timeframes (later timeframe</a:t>
            </a:r>
            <a:endParaRPr lang="en-US" sz="2400" dirty="0" smtClean="0">
              <a:solidFill>
                <a:prstClr val="white"/>
              </a:solidFill>
              <a:ea typeface="ＭＳ Ｐゴシック" pitchFamily="34" charset="-128"/>
            </a:endParaRPr>
          </a:p>
          <a:p>
            <a:pPr marL="822804" lvl="1" indent="-255984" defTabSz="914400">
              <a:spcBef>
                <a:spcPts val="400"/>
              </a:spcBef>
              <a:buClr>
                <a:srgbClr val="2DA2BF"/>
              </a:buClr>
              <a:buSzPct val="68000"/>
              <a:buFont typeface="Wingdings 3"/>
              <a:buChar char=""/>
              <a:defRPr/>
            </a:pPr>
            <a:endParaRPr lang="en-US" sz="2400" dirty="0" smtClean="0">
              <a:solidFill>
                <a:prstClr val="white"/>
              </a:solidFill>
              <a:ea typeface="ＭＳ Ｐゴシック" pitchFamily="34" charset="-128"/>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1279918" lvl="2" indent="-255984" defTabSz="914400">
              <a:spcBef>
                <a:spcPts val="400"/>
              </a:spcBef>
              <a:buClr>
                <a:srgbClr val="2DA2BF"/>
              </a:buClr>
              <a:buSzPct val="68000"/>
              <a:buFont typeface="Wingdings 3"/>
              <a:buChar char=""/>
              <a:defRPr/>
            </a:pPr>
            <a:endParaRPr lang="en-US" sz="2400" dirty="0" smtClean="0">
              <a:solidFill>
                <a:prstClr val="white"/>
              </a:solidFill>
            </a:endParaRPr>
          </a:p>
          <a:p>
            <a:pPr marL="822804" lvl="1" indent="-255984" defTabSz="914400">
              <a:spcBef>
                <a:spcPts val="400"/>
              </a:spcBef>
              <a:buClr>
                <a:srgbClr val="2DA2BF"/>
              </a:buClr>
              <a:buSzPct val="68000"/>
              <a:buFont typeface="Wingdings 3"/>
              <a:buChar char=""/>
              <a:defRPr/>
            </a:pPr>
            <a:endParaRPr lang="en-US" sz="2400" dirty="0" smtClean="0">
              <a:solidFill>
                <a:prstClr val="white"/>
              </a:solidFill>
            </a:endParaRPr>
          </a:p>
          <a:p>
            <a:pPr marL="822804" lvl="1" indent="-255984" defTabSz="914400">
              <a:spcBef>
                <a:spcPts val="400"/>
              </a:spcBef>
              <a:buClr>
                <a:srgbClr val="2DA2BF"/>
              </a:buClr>
              <a:buSzPct val="68000"/>
              <a:buFont typeface="Wingdings 3"/>
              <a:buChar char=""/>
              <a:defRPr/>
            </a:pPr>
            <a:r>
              <a:rPr lang="en-US" sz="2400" dirty="0" smtClean="0">
                <a:solidFill>
                  <a:prstClr val="white"/>
                </a:solidFill>
              </a:rPr>
              <a:t> </a:t>
            </a: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Cowen?</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533400" y="304800"/>
            <a:ext cx="8229600" cy="1143000"/>
          </a:xfrm>
        </p:spPr>
        <p:txBody>
          <a:bodyPr>
            <a:normAutofit fontScale="90000"/>
          </a:bodyPr>
          <a:lstStyle/>
          <a:p>
            <a:r>
              <a:rPr lang="en-US" dirty="0" smtClean="0"/>
              <a:t>Personal Profile</a:t>
            </a:r>
            <a:br>
              <a:rPr lang="en-US" dirty="0" smtClean="0"/>
            </a:br>
            <a:endParaRPr lang="en-US" dirty="0"/>
          </a:p>
        </p:txBody>
      </p:sp>
      <p:sp>
        <p:nvSpPr>
          <p:cNvPr id="6" name="Rectangle 1027"/>
          <p:cNvSpPr txBox="1">
            <a:spLocks noChangeArrowheads="1"/>
          </p:cNvSpPr>
          <p:nvPr/>
        </p:nvSpPr>
        <p:spPr>
          <a:xfrm>
            <a:off x="457200" y="1219200"/>
            <a:ext cx="8382000" cy="5410200"/>
          </a:xfrm>
          <a:prstGeom prst="rect">
            <a:avLst/>
          </a:prstGeom>
        </p:spPr>
        <p:txBody>
          <a:bodyPr/>
          <a:lstStyle/>
          <a:p>
            <a:pPr marL="621675" lvl="1" indent="-228557" defTabSz="914400">
              <a:spcBef>
                <a:spcPts val="324"/>
              </a:spcBef>
              <a:buClr>
                <a:srgbClr val="2DA2BF"/>
              </a:buClr>
              <a:buFont typeface="Wingdings" pitchFamily="2" charset="2"/>
              <a:buChar char="§"/>
            </a:pPr>
            <a:r>
              <a:rPr lang="en-US" dirty="0" smtClean="0"/>
              <a:t>Research</a:t>
            </a:r>
          </a:p>
          <a:p>
            <a:pPr marL="859373" lvl="2" indent="-228557" defTabSz="914400">
              <a:spcBef>
                <a:spcPts val="350"/>
              </a:spcBef>
              <a:buClr>
                <a:srgbClr val="DA1F28"/>
              </a:buClr>
              <a:buSzPct val="100000"/>
              <a:buFont typeface="Wingdings" pitchFamily="2" charset="2"/>
              <a:buChar char="§"/>
            </a:pPr>
            <a:r>
              <a:rPr lang="en-US" sz="1600" dirty="0" smtClean="0"/>
              <a:t>First GIS in 1968</a:t>
            </a:r>
          </a:p>
          <a:p>
            <a:pPr marL="859373" lvl="2" indent="-228557" defTabSz="914400">
              <a:spcBef>
                <a:spcPts val="350"/>
              </a:spcBef>
              <a:buClr>
                <a:srgbClr val="DA1F28"/>
              </a:buClr>
              <a:buSzPct val="100000"/>
              <a:buFont typeface="Wingdings" pitchFamily="2" charset="2"/>
              <a:buChar char="§"/>
            </a:pPr>
            <a:r>
              <a:rPr lang="en-US" sz="1600" dirty="0" smtClean="0"/>
              <a:t>Latest – 3D model of campus </a:t>
            </a:r>
          </a:p>
          <a:p>
            <a:pPr marL="859373" lvl="2" indent="-228557" defTabSz="914400">
              <a:spcBef>
                <a:spcPts val="350"/>
              </a:spcBef>
              <a:buClr>
                <a:srgbClr val="DA1F28"/>
              </a:buClr>
              <a:buSzPct val="100000"/>
              <a:buFont typeface="Wingdings" pitchFamily="2" charset="2"/>
              <a:buChar char="§"/>
            </a:pPr>
            <a:r>
              <a:rPr lang="en-US" sz="1600" dirty="0" smtClean="0"/>
              <a:t>NASA, DOE, State / Local </a:t>
            </a:r>
          </a:p>
          <a:p>
            <a:pPr marL="621675" lvl="1" indent="-228557" defTabSz="914400">
              <a:spcBef>
                <a:spcPts val="324"/>
              </a:spcBef>
              <a:buClr>
                <a:srgbClr val="2DA2BF"/>
              </a:buClr>
              <a:buFont typeface="Wingdings" pitchFamily="2" charset="2"/>
              <a:buChar char="§"/>
            </a:pPr>
            <a:r>
              <a:rPr lang="en-US" dirty="0" smtClean="0"/>
              <a:t>Administration-</a:t>
            </a:r>
            <a:r>
              <a:rPr lang="en-US" sz="2000" dirty="0" smtClean="0"/>
              <a:t> </a:t>
            </a:r>
          </a:p>
          <a:p>
            <a:pPr marL="1078875" lvl="2" indent="-228557">
              <a:spcBef>
                <a:spcPts val="324"/>
              </a:spcBef>
              <a:buClr>
                <a:srgbClr val="2DA2BF"/>
              </a:buClr>
              <a:buFont typeface="Wingdings" pitchFamily="2" charset="2"/>
              <a:buChar char="§"/>
            </a:pPr>
            <a:r>
              <a:rPr lang="en-US" sz="2000" dirty="0" smtClean="0"/>
              <a:t>College computing Lab,</a:t>
            </a:r>
          </a:p>
          <a:p>
            <a:pPr marL="1078875" lvl="2" indent="-228557">
              <a:spcBef>
                <a:spcPts val="324"/>
              </a:spcBef>
              <a:buClr>
                <a:srgbClr val="2DA2BF"/>
              </a:buClr>
              <a:buFont typeface="Wingdings" pitchFamily="2" charset="2"/>
              <a:buChar char="§"/>
            </a:pPr>
            <a:r>
              <a:rPr lang="en-US" sz="2000" dirty="0" smtClean="0"/>
              <a:t> VP for computing, </a:t>
            </a:r>
          </a:p>
          <a:p>
            <a:pPr marL="1078875" lvl="2" indent="-228557">
              <a:spcBef>
                <a:spcPts val="324"/>
              </a:spcBef>
              <a:buClr>
                <a:srgbClr val="2DA2BF"/>
              </a:buClr>
              <a:buFont typeface="Wingdings" pitchFamily="2" charset="2"/>
              <a:buChar char="§"/>
            </a:pPr>
            <a:r>
              <a:rPr lang="en-US" sz="2000" dirty="0" smtClean="0"/>
              <a:t>Dept Chair (top 10) </a:t>
            </a:r>
          </a:p>
          <a:p>
            <a:pPr marL="621675" lvl="1" indent="-228557" defTabSz="914400">
              <a:spcBef>
                <a:spcPts val="324"/>
              </a:spcBef>
              <a:buClr>
                <a:srgbClr val="2DA2BF"/>
              </a:buClr>
              <a:buFont typeface="Wingdings" pitchFamily="2" charset="2"/>
              <a:buChar char="§"/>
            </a:pPr>
            <a:r>
              <a:rPr lang="en-US" dirty="0" smtClean="0"/>
              <a:t>Teaching – 14 PhDs and 50 MS </a:t>
            </a:r>
          </a:p>
          <a:p>
            <a:pPr marL="621675" lvl="1" indent="-228557" defTabSz="914400">
              <a:spcBef>
                <a:spcPts val="324"/>
              </a:spcBef>
              <a:buClr>
                <a:srgbClr val="2DA2BF"/>
              </a:buClr>
              <a:buFont typeface="Wingdings" pitchFamily="2" charset="2"/>
              <a:buChar char="§"/>
            </a:pPr>
            <a:r>
              <a:rPr lang="en-US" dirty="0" smtClean="0"/>
              <a:t>Public Policy </a:t>
            </a:r>
          </a:p>
          <a:p>
            <a:pPr marL="1078789" lvl="2" indent="-228557" defTabSz="914400">
              <a:spcBef>
                <a:spcPts val="324"/>
              </a:spcBef>
              <a:buClr>
                <a:srgbClr val="2DA2BF"/>
              </a:buClr>
              <a:buFont typeface="Wingdings" pitchFamily="2" charset="2"/>
              <a:buChar char="§"/>
            </a:pPr>
            <a:r>
              <a:rPr lang="en-US" sz="2000" dirty="0" smtClean="0"/>
              <a:t>State GIS coordination,</a:t>
            </a:r>
          </a:p>
          <a:p>
            <a:pPr marL="1078789" lvl="2" indent="-228557" defTabSz="914400">
              <a:spcBef>
                <a:spcPts val="324"/>
              </a:spcBef>
              <a:buClr>
                <a:srgbClr val="2DA2BF"/>
              </a:buClr>
              <a:buFont typeface="Wingdings" pitchFamily="2" charset="2"/>
              <a:buChar char="§"/>
            </a:pPr>
            <a:r>
              <a:rPr lang="en-US" sz="2000" dirty="0" smtClean="0"/>
              <a:t> Mapping Science Committee,</a:t>
            </a:r>
          </a:p>
          <a:p>
            <a:pPr marL="1078789" lvl="2" indent="-228557" defTabSz="914400">
              <a:spcBef>
                <a:spcPts val="324"/>
              </a:spcBef>
              <a:buClr>
                <a:srgbClr val="2DA2BF"/>
              </a:buClr>
              <a:buFont typeface="Wingdings" pitchFamily="2" charset="2"/>
              <a:buChar char="§"/>
            </a:pPr>
            <a:r>
              <a:rPr lang="en-US" sz="2000" dirty="0" smtClean="0"/>
              <a:t>NGAC</a:t>
            </a:r>
          </a:p>
          <a:p>
            <a:pPr marL="621675" lvl="1" indent="-228557" defTabSz="914400">
              <a:spcBef>
                <a:spcPts val="324"/>
              </a:spcBef>
              <a:buClr>
                <a:srgbClr val="2DA2BF"/>
              </a:buClr>
            </a:pPr>
            <a:endParaRPr lang="en-US" sz="2000" dirty="0" smtClean="0">
              <a:solidFill>
                <a:prstClr val="white"/>
              </a:solidFill>
            </a:endParaRPr>
          </a:p>
          <a:p>
            <a:pPr marL="1078789" lvl="2" indent="-228557" defTabSz="914400">
              <a:spcBef>
                <a:spcPts val="324"/>
              </a:spcBef>
              <a:buClr>
                <a:srgbClr val="2DA2BF"/>
              </a:buClr>
              <a:buFont typeface="Verdana"/>
              <a:buChar char="◦"/>
            </a:pPr>
            <a:endParaRPr lang="en-US" sz="2000" dirty="0" smtClean="0">
              <a:solidFill>
                <a:prstClr val="white"/>
              </a:solidFill>
            </a:endParaRPr>
          </a:p>
          <a:p>
            <a:pPr marL="164562" indent="-228557" defTabSz="914400">
              <a:spcBef>
                <a:spcPts val="324"/>
              </a:spcBef>
              <a:buClr>
                <a:srgbClr val="2DA2BF"/>
              </a:buClr>
              <a:buFont typeface="Verdana"/>
              <a:buChar char="◦"/>
            </a:pPr>
            <a:endParaRPr lang="en-US" sz="2000" dirty="0" smtClean="0">
              <a:solidFill>
                <a:prstClr val="white"/>
              </a:solidFill>
            </a:endParaRPr>
          </a:p>
          <a:p>
            <a:pPr marL="621675" lvl="1" indent="-228557" defTabSz="914400">
              <a:spcBef>
                <a:spcPts val="324"/>
              </a:spcBef>
              <a:buClr>
                <a:srgbClr val="2DA2BF"/>
              </a:buClr>
              <a:buFont typeface="Verdana"/>
              <a:buChar char="◦"/>
            </a:pPr>
            <a:endParaRPr lang="en-US" sz="2000" dirty="0" smtClean="0">
              <a:solidFill>
                <a:prstClr val="white"/>
              </a:solidFill>
            </a:endParaRPr>
          </a:p>
          <a:p>
            <a:pPr marL="621675" lvl="1" indent="-228557" defTabSz="914400">
              <a:spcBef>
                <a:spcPts val="324"/>
              </a:spcBef>
              <a:buClr>
                <a:srgbClr val="2DA2BF"/>
              </a:buClr>
              <a:buFont typeface="Verdana"/>
              <a:buChar char="◦"/>
            </a:pPr>
            <a:endParaRPr lang="en-US" sz="2000" dirty="0" smtClean="0">
              <a:solidFill>
                <a:prstClr val="white"/>
              </a:solidFill>
            </a:endParaRPr>
          </a:p>
          <a:p>
            <a:pPr marL="621675" lvl="1" indent="-228557" defTabSz="914400">
              <a:spcBef>
                <a:spcPts val="324"/>
              </a:spcBef>
              <a:buClr>
                <a:srgbClr val="2DA2BF"/>
              </a:buClr>
              <a:buFont typeface="Verdana"/>
              <a:buChar char="◦"/>
            </a:pPr>
            <a:endParaRPr lang="en-US" sz="2000" dirty="0" smtClean="0">
              <a:solidFill>
                <a:prstClr val="white"/>
              </a:solidFill>
            </a:endParaRPr>
          </a:p>
          <a:p>
            <a:pPr marL="859373" lvl="2" indent="-228557" defTabSz="914400">
              <a:spcBef>
                <a:spcPts val="350"/>
              </a:spcBef>
              <a:buClr>
                <a:srgbClr val="DA1F28"/>
              </a:buClr>
              <a:buSzPct val="100000"/>
              <a:buFont typeface="Wingdings 2"/>
              <a:buChar char=""/>
            </a:pPr>
            <a:endParaRPr lang="en-US" sz="1600" dirty="0" smtClean="0">
              <a:solidFill>
                <a:prstClr val="white"/>
              </a:solidFill>
            </a:endParaRPr>
          </a:p>
          <a:p>
            <a:pPr marL="402259" lvl="1" indent="-228557" defTabSz="914400">
              <a:spcBef>
                <a:spcPts val="350"/>
              </a:spcBef>
              <a:buClr>
                <a:srgbClr val="DA1F28"/>
              </a:buClr>
              <a:buSzPct val="100000"/>
              <a:buFont typeface="Wingdings 2"/>
              <a:buChar char=""/>
            </a:pPr>
            <a:r>
              <a:rPr lang="en-US" sz="1600" dirty="0" smtClean="0">
                <a:solidFill>
                  <a:prstClr val="white"/>
                </a:solidFill>
              </a:rPr>
              <a:t> </a:t>
            </a:r>
          </a:p>
          <a:p>
            <a:pPr marL="365691" indent="-255984" defTabSz="914400">
              <a:spcBef>
                <a:spcPts val="400"/>
              </a:spcBef>
              <a:buClr>
                <a:srgbClr val="2DA2BF"/>
              </a:buClr>
              <a:buSzPct val="68000"/>
              <a:buFont typeface="Wingdings" charset="2"/>
              <a:buNone/>
            </a:pPr>
            <a:endParaRPr lang="en-US" sz="1200" dirty="0" smtClean="0">
              <a:solidFill>
                <a:prstClr val="white"/>
              </a:solidFill>
            </a:endParaRPr>
          </a:p>
          <a:p>
            <a:pPr marL="365691" indent="-255984" defTabSz="914400">
              <a:spcBef>
                <a:spcPts val="400"/>
              </a:spcBef>
              <a:buClr>
                <a:srgbClr val="2DA2BF"/>
              </a:buClr>
              <a:buSzPct val="68000"/>
            </a:pPr>
            <a:endParaRPr lang="en-US" sz="1900" dirty="0" smtClean="0">
              <a:solidFill>
                <a:prstClr val="white"/>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t>GIS Before </a:t>
            </a:r>
            <a:r>
              <a:rPr lang="en-US" dirty="0" smtClean="0"/>
              <a:t>Esri</a:t>
            </a:r>
            <a:r>
              <a:rPr lang="en-US" dirty="0" smtClean="0"/>
              <a:t/>
            </a:r>
            <a:br>
              <a:rPr lang="en-US" dirty="0" smtClean="0"/>
            </a:br>
            <a:endParaRPr lang="en-US" dirty="0"/>
          </a:p>
        </p:txBody>
      </p:sp>
      <p:pic>
        <p:nvPicPr>
          <p:cNvPr id="30" name="Picture 3" descr="dissertation1"/>
          <p:cNvPicPr>
            <a:picLocks noChangeAspect="1" noChangeArrowheads="1"/>
          </p:cNvPicPr>
          <p:nvPr/>
        </p:nvPicPr>
        <p:blipFill>
          <a:blip r:embed="rId2" cstate="print">
            <a:lum contrast="24000"/>
          </a:blip>
          <a:srcRect/>
          <a:stretch>
            <a:fillRect/>
          </a:stretch>
        </p:blipFill>
        <p:spPr bwMode="auto">
          <a:xfrm>
            <a:off x="762000" y="1371600"/>
            <a:ext cx="2133600" cy="2531553"/>
          </a:xfrm>
          <a:prstGeom prst="rect">
            <a:avLst/>
          </a:prstGeom>
          <a:noFill/>
        </p:spPr>
      </p:pic>
      <p:pic>
        <p:nvPicPr>
          <p:cNvPr id="31" name="Picture 3" descr="CLUIS3"/>
          <p:cNvPicPr>
            <a:picLocks noChangeAspect="1" noChangeArrowheads="1"/>
          </p:cNvPicPr>
          <p:nvPr/>
        </p:nvPicPr>
        <p:blipFill>
          <a:blip r:embed="rId3" cstate="print">
            <a:lum bright="-24000" contrast="48000"/>
          </a:blip>
          <a:srcRect/>
          <a:stretch>
            <a:fillRect/>
          </a:stretch>
        </p:blipFill>
        <p:spPr bwMode="auto">
          <a:xfrm>
            <a:off x="380999" y="4343400"/>
            <a:ext cx="2756353" cy="2350618"/>
          </a:xfrm>
          <a:prstGeom prst="rect">
            <a:avLst/>
          </a:prstGeom>
          <a:noFill/>
        </p:spPr>
      </p:pic>
      <p:pic>
        <p:nvPicPr>
          <p:cNvPr id="32" name="Picture 3" descr="CLUIS11"/>
          <p:cNvPicPr>
            <a:picLocks noChangeAspect="1" noChangeArrowheads="1"/>
          </p:cNvPicPr>
          <p:nvPr/>
        </p:nvPicPr>
        <p:blipFill>
          <a:blip r:embed="rId4" cstate="print"/>
          <a:srcRect/>
          <a:stretch>
            <a:fillRect/>
          </a:stretch>
        </p:blipFill>
        <p:spPr bwMode="auto">
          <a:xfrm>
            <a:off x="6324600" y="4419600"/>
            <a:ext cx="2514600" cy="2243551"/>
          </a:xfrm>
          <a:prstGeom prst="rect">
            <a:avLst/>
          </a:prstGeom>
          <a:noFill/>
        </p:spPr>
      </p:pic>
      <p:pic>
        <p:nvPicPr>
          <p:cNvPr id="33" name="Picture 3" descr="dissertation5"/>
          <p:cNvPicPr>
            <a:picLocks noChangeAspect="1" noChangeArrowheads="1"/>
          </p:cNvPicPr>
          <p:nvPr/>
        </p:nvPicPr>
        <p:blipFill>
          <a:blip r:embed="rId5" cstate="print">
            <a:lum contrast="36000"/>
          </a:blip>
          <a:srcRect/>
          <a:stretch>
            <a:fillRect/>
          </a:stretch>
        </p:blipFill>
        <p:spPr bwMode="auto">
          <a:xfrm>
            <a:off x="5867400" y="1295400"/>
            <a:ext cx="1891485" cy="2557364"/>
          </a:xfrm>
          <a:prstGeom prst="rect">
            <a:avLst/>
          </a:prstGeom>
          <a:noFill/>
          <a:ln w="9525">
            <a:solidFill>
              <a:schemeClr val="tx1"/>
            </a:solidFill>
            <a:miter lim="800000"/>
            <a:headEnd/>
            <a:tailEnd/>
          </a:ln>
        </p:spPr>
      </p:pic>
      <p:sp>
        <p:nvSpPr>
          <p:cNvPr id="34" name="TextBox 33"/>
          <p:cNvSpPr txBox="1"/>
          <p:nvPr/>
        </p:nvSpPr>
        <p:spPr>
          <a:xfrm>
            <a:off x="3505200" y="1828800"/>
            <a:ext cx="2048959" cy="830997"/>
          </a:xfrm>
          <a:prstGeom prst="rect">
            <a:avLst/>
          </a:prstGeom>
          <a:noFill/>
        </p:spPr>
        <p:txBody>
          <a:bodyPr wrap="none" rtlCol="0">
            <a:spAutoFit/>
          </a:bodyPr>
          <a:lstStyle/>
          <a:p>
            <a:r>
              <a:rPr lang="en-US" b="1" dirty="0" smtClean="0">
                <a:latin typeface="Arial" pitchFamily="34" charset="0"/>
                <a:cs typeface="Arial" pitchFamily="34" charset="0"/>
              </a:rPr>
              <a:t>Dissertation </a:t>
            </a:r>
          </a:p>
          <a:p>
            <a:r>
              <a:rPr lang="en-US" b="1" dirty="0" smtClean="0">
                <a:latin typeface="Arial" pitchFamily="34" charset="0"/>
                <a:cs typeface="Arial" pitchFamily="34" charset="0"/>
              </a:rPr>
              <a:t>    1968</a:t>
            </a:r>
            <a:endParaRPr lang="en-US" b="1" dirty="0">
              <a:latin typeface="Arial" pitchFamily="34" charset="0"/>
              <a:cs typeface="Arial" pitchFamily="34" charset="0"/>
            </a:endParaRPr>
          </a:p>
        </p:txBody>
      </p:sp>
      <p:sp>
        <p:nvSpPr>
          <p:cNvPr id="35" name="TextBox 34"/>
          <p:cNvSpPr txBox="1"/>
          <p:nvPr/>
        </p:nvSpPr>
        <p:spPr>
          <a:xfrm>
            <a:off x="3429000" y="3886200"/>
            <a:ext cx="2743200" cy="369332"/>
          </a:xfrm>
          <a:prstGeom prst="rect">
            <a:avLst/>
          </a:prstGeom>
          <a:noFill/>
        </p:spPr>
        <p:txBody>
          <a:bodyPr wrap="square" rtlCol="0">
            <a:spAutoFit/>
          </a:bodyPr>
          <a:lstStyle/>
          <a:p>
            <a:r>
              <a:rPr lang="en-US" b="1" dirty="0" smtClean="0">
                <a:latin typeface="Arial" pitchFamily="34" charset="0"/>
                <a:cs typeface="Arial" pitchFamily="34" charset="0"/>
              </a:rPr>
              <a:t>Early 1970’s Land Use </a:t>
            </a:r>
            <a:endParaRPr lang="en-US" b="1" dirty="0">
              <a:latin typeface="Arial" pitchFamily="34" charset="0"/>
              <a:cs typeface="Arial" pitchFamily="34" charset="0"/>
            </a:endParaRPr>
          </a:p>
        </p:txBody>
      </p:sp>
      <p:pic>
        <p:nvPicPr>
          <p:cNvPr id="37" name="Picture 3" descr="D:\powerpoint\CLUIS4.gif"/>
          <p:cNvPicPr>
            <a:picLocks noChangeAspect="1" noChangeArrowheads="1"/>
          </p:cNvPicPr>
          <p:nvPr/>
        </p:nvPicPr>
        <p:blipFill>
          <a:blip r:embed="rId6" cstate="print">
            <a:lum bright="6000" contrast="6000"/>
          </a:blip>
          <a:srcRect/>
          <a:stretch>
            <a:fillRect/>
          </a:stretch>
        </p:blipFill>
        <p:spPr bwMode="auto">
          <a:xfrm>
            <a:off x="3429000" y="4343400"/>
            <a:ext cx="2448449" cy="2389188"/>
          </a:xfrm>
          <a:prstGeom prst="rect">
            <a:avLst/>
          </a:prstGeom>
          <a:noFill/>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t>Late 1970’s Coastal Zone Management  </a:t>
            </a:r>
            <a:endParaRPr lang="en-US" dirty="0"/>
          </a:p>
        </p:txBody>
      </p:sp>
      <p:pic>
        <p:nvPicPr>
          <p:cNvPr id="3" name="Picture 5" descr="esricoastal1"/>
          <p:cNvPicPr>
            <a:picLocks noChangeAspect="1" noChangeArrowheads="1"/>
          </p:cNvPicPr>
          <p:nvPr/>
        </p:nvPicPr>
        <p:blipFill>
          <a:blip r:embed="rId2" cstate="print"/>
          <a:srcRect/>
          <a:stretch>
            <a:fillRect/>
          </a:stretch>
        </p:blipFill>
        <p:spPr bwMode="auto">
          <a:xfrm>
            <a:off x="381000" y="3505200"/>
            <a:ext cx="2426806" cy="2164696"/>
          </a:xfrm>
          <a:prstGeom prst="rect">
            <a:avLst/>
          </a:prstGeom>
          <a:noFill/>
          <a:effectLst>
            <a:outerShdw dist="281986" dir="3249741" algn="ctr" rotWithShape="0">
              <a:schemeClr val="bg2">
                <a:alpha val="50000"/>
              </a:schemeClr>
            </a:outerShdw>
          </a:effectLst>
        </p:spPr>
      </p:pic>
      <p:pic>
        <p:nvPicPr>
          <p:cNvPr id="4" name="Picture 6" descr="esricoastal2"/>
          <p:cNvPicPr>
            <a:picLocks noChangeAspect="1" noChangeArrowheads="1"/>
          </p:cNvPicPr>
          <p:nvPr/>
        </p:nvPicPr>
        <p:blipFill>
          <a:blip r:embed="rId3" cstate="print"/>
          <a:srcRect/>
          <a:stretch>
            <a:fillRect/>
          </a:stretch>
        </p:blipFill>
        <p:spPr bwMode="auto">
          <a:xfrm>
            <a:off x="6369424" y="3352800"/>
            <a:ext cx="2088776" cy="2612713"/>
          </a:xfrm>
          <a:prstGeom prst="rect">
            <a:avLst/>
          </a:prstGeom>
          <a:noFill/>
          <a:effectLst>
            <a:outerShdw dist="252088" dir="2945137" algn="ctr" rotWithShape="0">
              <a:schemeClr val="bg2">
                <a:alpha val="50000"/>
              </a:schemeClr>
            </a:outerShdw>
          </a:effectLst>
        </p:spPr>
      </p:pic>
      <p:pic>
        <p:nvPicPr>
          <p:cNvPr id="5" name="Picture 4" descr="scan0001.jpg"/>
          <p:cNvPicPr>
            <a:picLocks noChangeAspect="1"/>
          </p:cNvPicPr>
          <p:nvPr/>
        </p:nvPicPr>
        <p:blipFill>
          <a:blip r:embed="rId4" cstate="print"/>
          <a:srcRect b="15625"/>
          <a:stretch>
            <a:fillRect/>
          </a:stretch>
        </p:blipFill>
        <p:spPr>
          <a:xfrm rot="5400000" flipV="1">
            <a:off x="3290815" y="1204987"/>
            <a:ext cx="2651760" cy="3442189"/>
          </a:xfrm>
          <a:prstGeom prst="rect">
            <a:avLst/>
          </a:prstGeom>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Research Interests </a:t>
            </a:r>
            <a:endParaRPr lang="en-US" dirty="0"/>
          </a:p>
        </p:txBody>
      </p:sp>
      <p:pic>
        <p:nvPicPr>
          <p:cNvPr id="3" name="Picture 5" descr="eda10"/>
          <p:cNvPicPr>
            <a:picLocks noChangeAspect="1" noChangeArrowheads="1"/>
          </p:cNvPicPr>
          <p:nvPr/>
        </p:nvPicPr>
        <p:blipFill>
          <a:blip r:embed="rId2" cstate="print">
            <a:lum contrast="30000"/>
          </a:blip>
          <a:srcRect/>
          <a:stretch>
            <a:fillRect/>
          </a:stretch>
        </p:blipFill>
        <p:spPr bwMode="auto">
          <a:xfrm>
            <a:off x="152400" y="1752600"/>
            <a:ext cx="1273048" cy="1676400"/>
          </a:xfrm>
          <a:prstGeom prst="rect">
            <a:avLst/>
          </a:prstGeom>
          <a:noFill/>
          <a:ln w="9525">
            <a:solidFill>
              <a:schemeClr val="bg2"/>
            </a:solidFill>
            <a:miter lim="800000"/>
            <a:headEnd/>
            <a:tailEnd/>
          </a:ln>
        </p:spPr>
      </p:pic>
      <p:pic>
        <p:nvPicPr>
          <p:cNvPr id="4" name="Picture 7" descr="scip1"/>
          <p:cNvPicPr>
            <a:picLocks noChangeAspect="1" noChangeArrowheads="1"/>
          </p:cNvPicPr>
          <p:nvPr/>
        </p:nvPicPr>
        <p:blipFill>
          <a:blip r:embed="rId3" cstate="print"/>
          <a:srcRect/>
          <a:stretch>
            <a:fillRect/>
          </a:stretch>
        </p:blipFill>
        <p:spPr bwMode="auto">
          <a:xfrm>
            <a:off x="4724400" y="2971800"/>
            <a:ext cx="1752600" cy="600682"/>
          </a:xfrm>
          <a:prstGeom prst="rect">
            <a:avLst/>
          </a:prstGeom>
          <a:noFill/>
          <a:ln w="9525">
            <a:solidFill>
              <a:schemeClr val="bg2"/>
            </a:solidFill>
            <a:miter lim="800000"/>
            <a:headEnd/>
            <a:tailEnd/>
          </a:ln>
        </p:spPr>
      </p:pic>
      <p:pic>
        <p:nvPicPr>
          <p:cNvPr id="6" name="Picture 7">
            <a:hlinkClick r:id="" action="ppaction://hlinkshowjump?jump=nextslide"/>
          </p:cNvPr>
          <p:cNvPicPr>
            <a:picLocks noChangeAspect="1" noChangeArrowheads="1"/>
          </p:cNvPicPr>
          <p:nvPr/>
        </p:nvPicPr>
        <p:blipFill>
          <a:blip r:embed="rId4" cstate="print"/>
          <a:srcRect r="1355" b="1268"/>
          <a:stretch>
            <a:fillRect/>
          </a:stretch>
        </p:blipFill>
        <p:spPr bwMode="auto">
          <a:xfrm>
            <a:off x="152400" y="4191000"/>
            <a:ext cx="1432725" cy="1905000"/>
          </a:xfrm>
          <a:prstGeom prst="rect">
            <a:avLst/>
          </a:prstGeom>
          <a:noFill/>
          <a:ln w="9525">
            <a:solidFill>
              <a:schemeClr val="tx1"/>
            </a:solidFill>
            <a:miter lim="800000"/>
            <a:headEnd/>
            <a:tailEnd/>
          </a:ln>
          <a:effectLst>
            <a:outerShdw dist="107763" dir="2700000" algn="ctr" rotWithShape="0">
              <a:srgbClr val="808080"/>
            </a:outerShdw>
          </a:effectLst>
        </p:spPr>
      </p:pic>
      <p:pic>
        <p:nvPicPr>
          <p:cNvPr id="7" name="Picture 10" descr="costsurf_red">
            <a:hlinkClick r:id="" action="ppaction://hlinkshowjump?jump=nextslide"/>
          </p:cNvPr>
          <p:cNvPicPr>
            <a:picLocks noChangeAspect="1" noChangeArrowheads="1"/>
          </p:cNvPicPr>
          <p:nvPr/>
        </p:nvPicPr>
        <p:blipFill>
          <a:blip r:embed="rId5" cstate="print"/>
          <a:srcRect/>
          <a:stretch>
            <a:fillRect/>
          </a:stretch>
        </p:blipFill>
        <p:spPr bwMode="auto">
          <a:xfrm>
            <a:off x="1752600" y="4267200"/>
            <a:ext cx="1676400" cy="1745833"/>
          </a:xfrm>
          <a:prstGeom prst="rect">
            <a:avLst/>
          </a:prstGeom>
          <a:noFill/>
        </p:spPr>
      </p:pic>
      <p:pic>
        <p:nvPicPr>
          <p:cNvPr id="10" name="Picture 3" descr="D:\DOCgif.gif">
            <a:hlinkClick r:id="" action="ppaction://hlinkshowjump?jump=nextslide"/>
          </p:cNvPr>
          <p:cNvPicPr>
            <a:picLocks noChangeAspect="1" noChangeArrowheads="1"/>
          </p:cNvPicPr>
          <p:nvPr/>
        </p:nvPicPr>
        <p:blipFill>
          <a:blip r:embed="rId6" cstate="print"/>
          <a:srcRect l="-1343" t="10173"/>
          <a:stretch>
            <a:fillRect/>
          </a:stretch>
        </p:blipFill>
        <p:spPr bwMode="auto">
          <a:xfrm>
            <a:off x="4724400" y="1524000"/>
            <a:ext cx="1752600" cy="1440348"/>
          </a:xfrm>
          <a:prstGeom prst="rect">
            <a:avLst/>
          </a:prstGeom>
          <a:noFill/>
        </p:spPr>
      </p:pic>
      <p:pic>
        <p:nvPicPr>
          <p:cNvPr id="11" name="Picture 3" descr="E:\images\history\eda12.jpg"/>
          <p:cNvPicPr>
            <a:picLocks noChangeAspect="1" noChangeArrowheads="1"/>
          </p:cNvPicPr>
          <p:nvPr/>
        </p:nvPicPr>
        <p:blipFill>
          <a:blip r:embed="rId7" cstate="print">
            <a:lum bright="-12000" contrast="42000"/>
          </a:blip>
          <a:srcRect/>
          <a:stretch>
            <a:fillRect/>
          </a:stretch>
        </p:blipFill>
        <p:spPr bwMode="auto">
          <a:xfrm>
            <a:off x="1676400" y="1752600"/>
            <a:ext cx="1981200" cy="1607760"/>
          </a:xfrm>
          <a:prstGeom prst="rect">
            <a:avLst/>
          </a:prstGeom>
          <a:noFill/>
        </p:spPr>
      </p:pic>
      <p:pic>
        <p:nvPicPr>
          <p:cNvPr id="12" name="Picture 3"/>
          <p:cNvPicPr>
            <a:picLocks noChangeAspect="1" noChangeArrowheads="1"/>
          </p:cNvPicPr>
          <p:nvPr/>
        </p:nvPicPr>
        <p:blipFill>
          <a:blip r:embed="rId8" cstate="print"/>
          <a:srcRect l="17078" t="17032" r="4149" b="4129"/>
          <a:stretch>
            <a:fillRect/>
          </a:stretch>
        </p:blipFill>
        <p:spPr bwMode="auto">
          <a:xfrm>
            <a:off x="6553200" y="1371600"/>
            <a:ext cx="1752600" cy="1311914"/>
          </a:xfrm>
          <a:prstGeom prst="rect">
            <a:avLst/>
          </a:prstGeom>
          <a:noFill/>
          <a:ln w="12700">
            <a:noFill/>
            <a:miter lim="800000"/>
            <a:headEnd type="none" w="sm" len="sm"/>
            <a:tailEnd type="none" w="sm" len="sm"/>
          </a:ln>
          <a:effectLst/>
        </p:spPr>
      </p:pic>
      <p:pic>
        <p:nvPicPr>
          <p:cNvPr id="13" name="Picture 3" descr="surface2"/>
          <p:cNvPicPr>
            <a:picLocks noChangeAspect="1" noChangeArrowheads="1"/>
          </p:cNvPicPr>
          <p:nvPr/>
        </p:nvPicPr>
        <p:blipFill>
          <a:blip r:embed="rId9" cstate="print"/>
          <a:srcRect/>
          <a:stretch>
            <a:fillRect/>
          </a:stretch>
        </p:blipFill>
        <p:spPr bwMode="auto">
          <a:xfrm>
            <a:off x="3886199" y="4343400"/>
            <a:ext cx="2289477" cy="1752600"/>
          </a:xfrm>
          <a:prstGeom prst="rect">
            <a:avLst/>
          </a:prstGeom>
          <a:noFill/>
          <a:ln w="9525">
            <a:solidFill>
              <a:schemeClr val="tx1"/>
            </a:solidFill>
            <a:miter lim="800000"/>
            <a:headEnd/>
            <a:tailEnd/>
          </a:ln>
        </p:spPr>
      </p:pic>
      <p:pic>
        <p:nvPicPr>
          <p:cNvPr id="14" name="Picture 2"/>
          <p:cNvPicPr>
            <a:picLocks noChangeAspect="1" noChangeArrowheads="1"/>
          </p:cNvPicPr>
          <p:nvPr/>
        </p:nvPicPr>
        <p:blipFill>
          <a:blip r:embed="rId10" cstate="print"/>
          <a:srcRect/>
          <a:stretch>
            <a:fillRect/>
          </a:stretch>
        </p:blipFill>
        <p:spPr bwMode="auto">
          <a:xfrm>
            <a:off x="6553200" y="4343400"/>
            <a:ext cx="1819460" cy="1141535"/>
          </a:xfrm>
          <a:prstGeom prst="rect">
            <a:avLst/>
          </a:prstGeom>
          <a:noFill/>
          <a:ln w="9525">
            <a:noFill/>
            <a:miter lim="800000"/>
            <a:headEnd/>
            <a:tailEnd/>
          </a:ln>
        </p:spPr>
      </p:pic>
      <p:pic>
        <p:nvPicPr>
          <p:cNvPr id="15" name="Picture 2"/>
          <p:cNvPicPr>
            <a:picLocks noChangeAspect="1" noChangeArrowheads="1"/>
          </p:cNvPicPr>
          <p:nvPr/>
        </p:nvPicPr>
        <p:blipFill>
          <a:blip r:embed="rId11" cstate="print"/>
          <a:srcRect/>
          <a:stretch>
            <a:fillRect/>
          </a:stretch>
        </p:blipFill>
        <p:spPr bwMode="auto">
          <a:xfrm>
            <a:off x="7239000" y="5029200"/>
            <a:ext cx="1752600" cy="1117703"/>
          </a:xfrm>
          <a:prstGeom prst="rect">
            <a:avLst/>
          </a:prstGeom>
          <a:noFill/>
          <a:ln w="9525">
            <a:noFill/>
            <a:miter lim="800000"/>
            <a:headEnd/>
            <a:tailEnd/>
          </a:ln>
        </p:spPr>
      </p:pic>
      <p:pic>
        <p:nvPicPr>
          <p:cNvPr id="9" name="Picture 8" descr="scan0006.jpg"/>
          <p:cNvPicPr>
            <a:picLocks noChangeAspect="1"/>
          </p:cNvPicPr>
          <p:nvPr/>
        </p:nvPicPr>
        <p:blipFill>
          <a:blip r:embed="rId12" cstate="print"/>
          <a:srcRect b="27007"/>
          <a:stretch>
            <a:fillRect/>
          </a:stretch>
        </p:blipFill>
        <p:spPr>
          <a:xfrm rot="10800000">
            <a:off x="6705600" y="2133600"/>
            <a:ext cx="1828800" cy="1029789"/>
          </a:xfrm>
          <a:prstGeom prst="rect">
            <a:avLst/>
          </a:prstGeom>
        </p:spPr>
      </p:pic>
      <p:pic>
        <p:nvPicPr>
          <p:cNvPr id="8" name="Picture 7" descr="scan0005.jpg"/>
          <p:cNvPicPr>
            <a:picLocks noChangeAspect="1"/>
          </p:cNvPicPr>
          <p:nvPr/>
        </p:nvPicPr>
        <p:blipFill>
          <a:blip r:embed="rId13" cstate="print"/>
          <a:stretch>
            <a:fillRect/>
          </a:stretch>
        </p:blipFill>
        <p:spPr>
          <a:xfrm rot="5400000">
            <a:off x="7529945" y="2452255"/>
            <a:ext cx="1143001" cy="1420092"/>
          </a:xfrm>
          <a:prstGeom prst="rect">
            <a:avLst/>
          </a:prstGeom>
        </p:spPr>
      </p:pic>
      <p:sp>
        <p:nvSpPr>
          <p:cNvPr id="17" name="TextBox 16"/>
          <p:cNvSpPr txBox="1"/>
          <p:nvPr/>
        </p:nvSpPr>
        <p:spPr>
          <a:xfrm>
            <a:off x="381000" y="1143000"/>
            <a:ext cx="3228191" cy="369332"/>
          </a:xfrm>
          <a:prstGeom prst="rect">
            <a:avLst/>
          </a:prstGeom>
          <a:noFill/>
        </p:spPr>
        <p:txBody>
          <a:bodyPr wrap="none" rtlCol="0">
            <a:spAutoFit/>
          </a:bodyPr>
          <a:lstStyle/>
          <a:p>
            <a:r>
              <a:rPr lang="en-US" sz="1800" b="1" dirty="0" smtClean="0">
                <a:latin typeface="Arial" pitchFamily="34" charset="0"/>
                <a:cs typeface="Arial" pitchFamily="34" charset="0"/>
              </a:rPr>
              <a:t>DOE – Environmental Atlas </a:t>
            </a:r>
            <a:endParaRPr lang="en-US" sz="1800" b="1" dirty="0">
              <a:latin typeface="Arial" pitchFamily="34" charset="0"/>
              <a:cs typeface="Arial" pitchFamily="34" charset="0"/>
            </a:endParaRPr>
          </a:p>
        </p:txBody>
      </p:sp>
      <p:sp>
        <p:nvSpPr>
          <p:cNvPr id="18" name="TextBox 17"/>
          <p:cNvSpPr txBox="1"/>
          <p:nvPr/>
        </p:nvSpPr>
        <p:spPr>
          <a:xfrm>
            <a:off x="4876800" y="1066800"/>
            <a:ext cx="3685624" cy="369332"/>
          </a:xfrm>
          <a:prstGeom prst="rect">
            <a:avLst/>
          </a:prstGeom>
          <a:noFill/>
        </p:spPr>
        <p:txBody>
          <a:bodyPr wrap="none" rtlCol="0">
            <a:spAutoFit/>
          </a:bodyPr>
          <a:lstStyle/>
          <a:p>
            <a:r>
              <a:rPr lang="en-US" sz="1800" b="1" dirty="0" smtClean="0">
                <a:latin typeface="Arial" pitchFamily="34" charset="0"/>
                <a:cs typeface="Arial" pitchFamily="34" charset="0"/>
              </a:rPr>
              <a:t>State – Economic Development </a:t>
            </a:r>
            <a:endParaRPr lang="en-US" sz="1800" b="1" dirty="0">
              <a:latin typeface="Arial" pitchFamily="34" charset="0"/>
              <a:cs typeface="Arial" pitchFamily="34" charset="0"/>
            </a:endParaRPr>
          </a:p>
        </p:txBody>
      </p:sp>
      <p:sp>
        <p:nvSpPr>
          <p:cNvPr id="19" name="TextBox 18"/>
          <p:cNvSpPr txBox="1"/>
          <p:nvPr/>
        </p:nvSpPr>
        <p:spPr>
          <a:xfrm>
            <a:off x="0" y="3733800"/>
            <a:ext cx="3052887" cy="369332"/>
          </a:xfrm>
          <a:prstGeom prst="rect">
            <a:avLst/>
          </a:prstGeom>
          <a:noFill/>
        </p:spPr>
        <p:txBody>
          <a:bodyPr wrap="none" rtlCol="0">
            <a:spAutoFit/>
          </a:bodyPr>
          <a:lstStyle/>
          <a:p>
            <a:r>
              <a:rPr lang="en-US" sz="1800" b="1" dirty="0" smtClean="0">
                <a:latin typeface="Arial" pitchFamily="34" charset="0"/>
                <a:cs typeface="Arial" pitchFamily="34" charset="0"/>
              </a:rPr>
              <a:t>NASA - Commercial Apps </a:t>
            </a:r>
            <a:endParaRPr lang="en-US" sz="1800" b="1" dirty="0">
              <a:latin typeface="Arial" pitchFamily="34" charset="0"/>
              <a:cs typeface="Arial" pitchFamily="34" charset="0"/>
            </a:endParaRPr>
          </a:p>
        </p:txBody>
      </p:sp>
      <p:sp>
        <p:nvSpPr>
          <p:cNvPr id="20" name="TextBox 19"/>
          <p:cNvSpPr txBox="1"/>
          <p:nvPr/>
        </p:nvSpPr>
        <p:spPr>
          <a:xfrm>
            <a:off x="3657600" y="3810000"/>
            <a:ext cx="2599814" cy="369332"/>
          </a:xfrm>
          <a:prstGeom prst="rect">
            <a:avLst/>
          </a:prstGeom>
          <a:noFill/>
        </p:spPr>
        <p:txBody>
          <a:bodyPr wrap="none" rtlCol="0">
            <a:spAutoFit/>
          </a:bodyPr>
          <a:lstStyle/>
          <a:p>
            <a:r>
              <a:rPr lang="en-US" sz="1800" b="1" dirty="0" smtClean="0">
                <a:latin typeface="Arial" pitchFamily="34" charset="0"/>
                <a:cs typeface="Arial" pitchFamily="34" charset="0"/>
              </a:rPr>
              <a:t>Parcel Level Analysis </a:t>
            </a:r>
            <a:endParaRPr lang="en-US" sz="1800" b="1" dirty="0">
              <a:latin typeface="Arial" pitchFamily="34" charset="0"/>
              <a:cs typeface="Arial" pitchFamily="34" charset="0"/>
            </a:endParaRPr>
          </a:p>
        </p:txBody>
      </p:sp>
      <p:sp>
        <p:nvSpPr>
          <p:cNvPr id="21" name="TextBox 20"/>
          <p:cNvSpPr txBox="1"/>
          <p:nvPr/>
        </p:nvSpPr>
        <p:spPr>
          <a:xfrm>
            <a:off x="6544186" y="3886200"/>
            <a:ext cx="2390398" cy="369332"/>
          </a:xfrm>
          <a:prstGeom prst="rect">
            <a:avLst/>
          </a:prstGeom>
          <a:noFill/>
        </p:spPr>
        <p:txBody>
          <a:bodyPr wrap="none" rtlCol="0">
            <a:spAutoFit/>
          </a:bodyPr>
          <a:lstStyle/>
          <a:p>
            <a:r>
              <a:rPr lang="en-US" sz="1800" b="1" dirty="0" smtClean="0">
                <a:latin typeface="Arial" pitchFamily="34" charset="0"/>
                <a:cs typeface="Arial" pitchFamily="34" charset="0"/>
              </a:rPr>
              <a:t>Campus 3D models </a:t>
            </a:r>
            <a:endParaRPr lang="en-US" sz="1800" b="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a:bodyPr>
          <a:lstStyle/>
          <a:p>
            <a:r>
              <a:rPr lang="en-US" dirty="0" smtClean="0"/>
              <a:t>State Coordination 1983 - 2005</a:t>
            </a:r>
            <a:endParaRPr lang="en-US" dirty="0"/>
          </a:p>
        </p:txBody>
      </p:sp>
      <p:pic>
        <p:nvPicPr>
          <p:cNvPr id="4" name="Picture 3" descr="Cowen&amp;vang1"/>
          <p:cNvPicPr>
            <a:picLocks noChangeAspect="1" noChangeArrowheads="1"/>
          </p:cNvPicPr>
          <p:nvPr/>
        </p:nvPicPr>
        <p:blipFill>
          <a:blip r:embed="rId2" cstate="print"/>
          <a:srcRect/>
          <a:stretch>
            <a:fillRect/>
          </a:stretch>
        </p:blipFill>
        <p:spPr bwMode="auto">
          <a:xfrm>
            <a:off x="381000" y="2362200"/>
            <a:ext cx="2609460" cy="3721100"/>
          </a:xfrm>
          <a:prstGeom prst="rect">
            <a:avLst/>
          </a:prstGeom>
          <a:noFill/>
          <a:effectLst>
            <a:outerShdw dist="216273" dir="2985819" algn="ctr" rotWithShape="0">
              <a:schemeClr val="bg2">
                <a:alpha val="50000"/>
              </a:schemeClr>
            </a:outerShdw>
          </a:effectLst>
        </p:spPr>
      </p:pic>
      <p:pic>
        <p:nvPicPr>
          <p:cNvPr id="6" name="Picture 4"/>
          <p:cNvPicPr>
            <a:picLocks noChangeAspect="1" noChangeArrowheads="1"/>
          </p:cNvPicPr>
          <p:nvPr/>
        </p:nvPicPr>
        <p:blipFill>
          <a:blip r:embed="rId3" cstate="print"/>
          <a:srcRect/>
          <a:stretch>
            <a:fillRect/>
          </a:stretch>
        </p:blipFill>
        <p:spPr bwMode="auto">
          <a:xfrm>
            <a:off x="5105400" y="3276600"/>
            <a:ext cx="3048000" cy="2748985"/>
          </a:xfrm>
          <a:prstGeom prst="rect">
            <a:avLst/>
          </a:prstGeom>
          <a:noFill/>
          <a:ln w="9525">
            <a:noFill/>
            <a:miter lim="800000"/>
            <a:headEnd/>
            <a:tailEnd/>
          </a:ln>
          <a:effectLst>
            <a:outerShdw dist="234176" dir="2963922" algn="ctr" rotWithShape="0">
              <a:schemeClr val="bg2">
                <a:alpha val="50000"/>
              </a:schemeClr>
            </a:outerShdw>
          </a:effectLst>
        </p:spPr>
      </p:pic>
      <p:pic>
        <p:nvPicPr>
          <p:cNvPr id="251906" name="Picture 2"/>
          <p:cNvPicPr>
            <a:picLocks noChangeAspect="1" noChangeArrowheads="1"/>
          </p:cNvPicPr>
          <p:nvPr/>
        </p:nvPicPr>
        <p:blipFill>
          <a:blip r:embed="rId4" cstate="print"/>
          <a:srcRect/>
          <a:stretch>
            <a:fillRect/>
          </a:stretch>
        </p:blipFill>
        <p:spPr bwMode="auto">
          <a:xfrm>
            <a:off x="4343400" y="2362200"/>
            <a:ext cx="4551027" cy="903471"/>
          </a:xfrm>
          <a:prstGeom prst="rect">
            <a:avLst/>
          </a:prstGeom>
          <a:noFill/>
          <a:ln w="9525">
            <a:noFill/>
            <a:miter lim="800000"/>
            <a:headEnd/>
            <a:tailEnd/>
          </a:ln>
        </p:spPr>
      </p:pic>
      <p:sp>
        <p:nvSpPr>
          <p:cNvPr id="7" name="TextBox 6"/>
          <p:cNvSpPr txBox="1"/>
          <p:nvPr/>
        </p:nvSpPr>
        <p:spPr>
          <a:xfrm>
            <a:off x="1066800" y="1610380"/>
            <a:ext cx="1050288" cy="523220"/>
          </a:xfrm>
          <a:prstGeom prst="rect">
            <a:avLst/>
          </a:prstGeom>
          <a:noFill/>
        </p:spPr>
        <p:txBody>
          <a:bodyPr wrap="none" rtlCol="0">
            <a:spAutoFit/>
          </a:bodyPr>
          <a:lstStyle/>
          <a:p>
            <a:r>
              <a:rPr lang="en-US" sz="2800" b="1" dirty="0" smtClean="0">
                <a:latin typeface="Arial" pitchFamily="34" charset="0"/>
                <a:cs typeface="Arial" pitchFamily="34" charset="0"/>
              </a:rPr>
              <a:t>1983</a:t>
            </a:r>
            <a:r>
              <a:rPr lang="en-US" b="1" dirty="0" smtClean="0">
                <a:latin typeface="Arial" pitchFamily="34" charset="0"/>
                <a:cs typeface="Arial" pitchFamily="34" charset="0"/>
              </a:rPr>
              <a:t> </a:t>
            </a:r>
            <a:endParaRPr lang="en-US" b="1" dirty="0">
              <a:latin typeface="Arial" pitchFamily="34" charset="0"/>
              <a:cs typeface="Arial" pitchFamily="34" charset="0"/>
            </a:endParaRPr>
          </a:p>
        </p:txBody>
      </p:sp>
      <p:sp>
        <p:nvSpPr>
          <p:cNvPr id="8" name="TextBox 7"/>
          <p:cNvSpPr txBox="1"/>
          <p:nvPr/>
        </p:nvSpPr>
        <p:spPr>
          <a:xfrm>
            <a:off x="5867400" y="1600200"/>
            <a:ext cx="986167" cy="523220"/>
          </a:xfrm>
          <a:prstGeom prst="rect">
            <a:avLst/>
          </a:prstGeom>
          <a:noFill/>
        </p:spPr>
        <p:txBody>
          <a:bodyPr wrap="none" rtlCol="0">
            <a:spAutoFit/>
          </a:bodyPr>
          <a:lstStyle/>
          <a:p>
            <a:r>
              <a:rPr lang="en-US" sz="2800" b="1" dirty="0" smtClean="0">
                <a:latin typeface="Arial" pitchFamily="34" charset="0"/>
                <a:cs typeface="Arial" pitchFamily="34" charset="0"/>
              </a:rPr>
              <a:t>2005</a:t>
            </a:r>
            <a:endParaRPr lang="en-US" b="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over4"/>
          <p:cNvPicPr>
            <a:picLocks noChangeAspect="1" noChangeArrowheads="1"/>
          </p:cNvPicPr>
          <p:nvPr/>
        </p:nvPicPr>
        <p:blipFill>
          <a:blip r:embed="rId2" cstate="print">
            <a:lum bright="12000" contrast="-6000"/>
          </a:blip>
          <a:srcRect l="2280" b="783"/>
          <a:stretch>
            <a:fillRect/>
          </a:stretch>
        </p:blipFill>
        <p:spPr bwMode="auto">
          <a:xfrm>
            <a:off x="152400" y="1371600"/>
            <a:ext cx="1463040" cy="2253238"/>
          </a:xfrm>
          <a:prstGeom prst="rect">
            <a:avLst/>
          </a:prstGeom>
          <a:noFill/>
          <a:ln w="9525">
            <a:solidFill>
              <a:schemeClr val="tx1"/>
            </a:solidFill>
            <a:miter lim="800000"/>
            <a:headEnd/>
            <a:tailEnd/>
          </a:ln>
        </p:spPr>
      </p:pic>
      <p:pic>
        <p:nvPicPr>
          <p:cNvPr id="6" name="Picture 2" descr="cover3"/>
          <p:cNvPicPr>
            <a:picLocks noChangeAspect="1" noChangeArrowheads="1"/>
          </p:cNvPicPr>
          <p:nvPr/>
        </p:nvPicPr>
        <p:blipFill>
          <a:blip r:embed="rId3" cstate="print">
            <a:lum bright="-36000" contrast="60000"/>
          </a:blip>
          <a:srcRect t="1785" r="32353" b="36285"/>
          <a:stretch>
            <a:fillRect/>
          </a:stretch>
        </p:blipFill>
        <p:spPr bwMode="auto">
          <a:xfrm>
            <a:off x="1981200" y="1371602"/>
            <a:ext cx="1463040" cy="2205367"/>
          </a:xfrm>
          <a:prstGeom prst="rect">
            <a:avLst/>
          </a:prstGeom>
          <a:noFill/>
          <a:ln w="9525">
            <a:solidFill>
              <a:schemeClr val="tx1"/>
            </a:solidFill>
            <a:miter lim="800000"/>
            <a:headEnd/>
            <a:tailEnd/>
          </a:ln>
        </p:spPr>
      </p:pic>
      <p:pic>
        <p:nvPicPr>
          <p:cNvPr id="7" name="Picture 2" descr="cover5"/>
          <p:cNvPicPr>
            <a:picLocks noChangeAspect="1" noChangeArrowheads="1"/>
          </p:cNvPicPr>
          <p:nvPr/>
        </p:nvPicPr>
        <p:blipFill>
          <a:blip r:embed="rId4" cstate="print"/>
          <a:srcRect/>
          <a:stretch>
            <a:fillRect/>
          </a:stretch>
        </p:blipFill>
        <p:spPr bwMode="auto">
          <a:xfrm>
            <a:off x="3810000" y="1371601"/>
            <a:ext cx="1463040" cy="2343095"/>
          </a:xfrm>
          <a:prstGeom prst="rect">
            <a:avLst/>
          </a:prstGeom>
          <a:noFill/>
        </p:spPr>
      </p:pic>
      <p:pic>
        <p:nvPicPr>
          <p:cNvPr id="8" name="Picture 2" descr="cover7"/>
          <p:cNvPicPr>
            <a:picLocks noChangeAspect="1" noChangeArrowheads="1"/>
          </p:cNvPicPr>
          <p:nvPr/>
        </p:nvPicPr>
        <p:blipFill>
          <a:blip r:embed="rId5" cstate="print">
            <a:lum bright="-12000"/>
          </a:blip>
          <a:srcRect/>
          <a:stretch>
            <a:fillRect/>
          </a:stretch>
        </p:blipFill>
        <p:spPr bwMode="auto">
          <a:xfrm>
            <a:off x="5638800" y="1371600"/>
            <a:ext cx="1463040" cy="2188435"/>
          </a:xfrm>
          <a:prstGeom prst="rect">
            <a:avLst/>
          </a:prstGeom>
          <a:noFill/>
        </p:spPr>
      </p:pic>
      <p:pic>
        <p:nvPicPr>
          <p:cNvPr id="9" name="Picture 3" descr="cover1"/>
          <p:cNvPicPr>
            <a:picLocks noChangeAspect="1" noChangeArrowheads="1"/>
          </p:cNvPicPr>
          <p:nvPr/>
        </p:nvPicPr>
        <p:blipFill>
          <a:blip r:embed="rId6" cstate="print">
            <a:lum bright="-18000" contrast="12000"/>
          </a:blip>
          <a:srcRect/>
          <a:stretch>
            <a:fillRect/>
          </a:stretch>
        </p:blipFill>
        <p:spPr bwMode="auto">
          <a:xfrm>
            <a:off x="7467600" y="1371601"/>
            <a:ext cx="1463040" cy="2247491"/>
          </a:xfrm>
          <a:prstGeom prst="rect">
            <a:avLst/>
          </a:prstGeom>
          <a:noFill/>
        </p:spPr>
      </p:pic>
      <p:pic>
        <p:nvPicPr>
          <p:cNvPr id="10" name="Picture 3" descr="cover2"/>
          <p:cNvPicPr>
            <a:picLocks noChangeAspect="1" noChangeArrowheads="1"/>
          </p:cNvPicPr>
          <p:nvPr/>
        </p:nvPicPr>
        <p:blipFill>
          <a:blip r:embed="rId7" cstate="print">
            <a:lum bright="-18000" contrast="30000"/>
          </a:blip>
          <a:srcRect r="29411" b="35715"/>
          <a:stretch>
            <a:fillRect/>
          </a:stretch>
        </p:blipFill>
        <p:spPr bwMode="auto">
          <a:xfrm>
            <a:off x="152400" y="4267200"/>
            <a:ext cx="1463040" cy="2194560"/>
          </a:xfrm>
          <a:prstGeom prst="rect">
            <a:avLst/>
          </a:prstGeom>
          <a:noFill/>
        </p:spPr>
      </p:pic>
      <p:pic>
        <p:nvPicPr>
          <p:cNvPr id="11" name="Picture 2"/>
          <p:cNvPicPr>
            <a:picLocks noChangeAspect="1" noChangeArrowheads="1"/>
          </p:cNvPicPr>
          <p:nvPr/>
        </p:nvPicPr>
        <p:blipFill>
          <a:blip r:embed="rId8" cstate="print">
            <a:lum bright="-6000" contrast="12000"/>
          </a:blip>
          <a:srcRect/>
          <a:stretch>
            <a:fillRect/>
          </a:stretch>
        </p:blipFill>
        <p:spPr bwMode="auto">
          <a:xfrm>
            <a:off x="1943100" y="4267202"/>
            <a:ext cx="1463040" cy="1941341"/>
          </a:xfrm>
          <a:prstGeom prst="rect">
            <a:avLst/>
          </a:prstGeom>
          <a:noFill/>
        </p:spPr>
      </p:pic>
      <p:pic>
        <p:nvPicPr>
          <p:cNvPr id="12" name="Picture 7"/>
          <p:cNvPicPr>
            <a:picLocks noChangeAspect="1" noChangeArrowheads="1"/>
          </p:cNvPicPr>
          <p:nvPr/>
        </p:nvPicPr>
        <p:blipFill>
          <a:blip r:embed="rId9" cstate="print"/>
          <a:srcRect l="24219" t="35484" r="45312" b="11829"/>
          <a:stretch>
            <a:fillRect/>
          </a:stretch>
        </p:blipFill>
        <p:spPr bwMode="auto">
          <a:xfrm>
            <a:off x="3733800" y="4267202"/>
            <a:ext cx="1463040" cy="1838179"/>
          </a:xfrm>
          <a:prstGeom prst="rect">
            <a:avLst/>
          </a:prstGeom>
          <a:noFill/>
          <a:ln w="9525">
            <a:noFill/>
            <a:miter lim="800000"/>
            <a:headEnd/>
            <a:tailEnd/>
          </a:ln>
          <a:effectLst/>
        </p:spPr>
      </p:pic>
      <p:pic>
        <p:nvPicPr>
          <p:cNvPr id="13" name="Picture 5"/>
          <p:cNvPicPr>
            <a:picLocks noChangeAspect="1" noChangeArrowheads="1"/>
          </p:cNvPicPr>
          <p:nvPr/>
        </p:nvPicPr>
        <p:blipFill>
          <a:blip r:embed="rId10" cstate="print"/>
          <a:srcRect l="26299" t="38577" r="49027" b="10489"/>
          <a:stretch>
            <a:fillRect/>
          </a:stretch>
        </p:blipFill>
        <p:spPr bwMode="auto">
          <a:xfrm>
            <a:off x="5524500" y="4267200"/>
            <a:ext cx="1463040" cy="2194560"/>
          </a:xfrm>
          <a:prstGeom prst="rect">
            <a:avLst/>
          </a:prstGeom>
          <a:noFill/>
          <a:ln w="9525">
            <a:noFill/>
            <a:miter lim="800000"/>
            <a:headEnd/>
            <a:tailEnd/>
          </a:ln>
          <a:effectLst/>
        </p:spPr>
      </p:pic>
      <p:pic>
        <p:nvPicPr>
          <p:cNvPr id="14" name="Picture 4" descr="Licensing"/>
          <p:cNvPicPr>
            <a:picLocks noChangeAspect="1" noChangeArrowheads="1"/>
          </p:cNvPicPr>
          <p:nvPr/>
        </p:nvPicPr>
        <p:blipFill>
          <a:blip r:embed="rId11" cstate="print"/>
          <a:srcRect t="1493" r="3685"/>
          <a:stretch>
            <a:fillRect/>
          </a:stretch>
        </p:blipFill>
        <p:spPr bwMode="auto">
          <a:xfrm>
            <a:off x="7315200" y="4267201"/>
            <a:ext cx="1463040" cy="1970625"/>
          </a:xfrm>
          <a:prstGeom prst="rect">
            <a:avLst/>
          </a:prstGeom>
          <a:noFill/>
        </p:spPr>
      </p:pic>
      <p:sp>
        <p:nvSpPr>
          <p:cNvPr id="16" name="Title 15"/>
          <p:cNvSpPr>
            <a:spLocks noGrp="1"/>
          </p:cNvSpPr>
          <p:nvPr>
            <p:ph type="title" idx="4294967295"/>
          </p:nvPr>
        </p:nvSpPr>
        <p:spPr>
          <a:xfrm>
            <a:off x="-152400" y="152400"/>
            <a:ext cx="6705600" cy="914400"/>
          </a:xfrm>
        </p:spPr>
        <p:txBody>
          <a:bodyPr>
            <a:normAutofit/>
          </a:bodyPr>
          <a:lstStyle/>
          <a:p>
            <a:r>
              <a:rPr lang="en-US" sz="2800" dirty="0" smtClean="0"/>
              <a:t>Mapping Science Committee </a:t>
            </a:r>
            <a:endParaRPr lang="en-US" sz="2800" dirty="0"/>
          </a:p>
        </p:txBody>
      </p:sp>
      <p:sp>
        <p:nvSpPr>
          <p:cNvPr id="17" name="TextBox 16"/>
          <p:cNvSpPr txBox="1"/>
          <p:nvPr/>
        </p:nvSpPr>
        <p:spPr>
          <a:xfrm>
            <a:off x="0" y="3810002"/>
            <a:ext cx="1529550" cy="307760"/>
          </a:xfrm>
          <a:prstGeom prst="rect">
            <a:avLst/>
          </a:prstGeom>
          <a:noFill/>
        </p:spPr>
        <p:txBody>
          <a:bodyPr wrap="none" lIns="91422" tIns="45712" rIns="91422" bIns="45712" rtlCol="0">
            <a:spAutoFit/>
          </a:bodyPr>
          <a:lstStyle/>
          <a:p>
            <a:r>
              <a:rPr lang="en-US" sz="1400" b="1" dirty="0" smtClean="0">
                <a:solidFill>
                  <a:schemeClr val="tx1">
                    <a:lumMod val="85000"/>
                  </a:schemeClr>
                </a:solidFill>
                <a:effectLst>
                  <a:outerShdw blurRad="38100" dist="38100" dir="2700000" algn="tl">
                    <a:srgbClr val="000000">
                      <a:alpha val="43137"/>
                    </a:srgbClr>
                  </a:outerShdw>
                </a:effectLst>
                <a:latin typeface="Arial" pitchFamily="34" charset="0"/>
              </a:rPr>
              <a:t>1990 Pre FGDC </a:t>
            </a:r>
            <a:endParaRPr lang="en-US" sz="1400" b="1" dirty="0">
              <a:solidFill>
                <a:schemeClr val="tx1">
                  <a:lumMod val="85000"/>
                </a:schemeClr>
              </a:solidFill>
              <a:effectLst>
                <a:outerShdw blurRad="38100" dist="38100" dir="2700000" algn="tl">
                  <a:srgbClr val="000000">
                    <a:alpha val="43137"/>
                  </a:srgbClr>
                </a:outerShdw>
              </a:effectLst>
              <a:latin typeface="Arial" pitchFamily="34" charset="0"/>
            </a:endParaRPr>
          </a:p>
        </p:txBody>
      </p:sp>
      <p:sp>
        <p:nvSpPr>
          <p:cNvPr id="20" name="TextBox 19"/>
          <p:cNvSpPr txBox="1"/>
          <p:nvPr/>
        </p:nvSpPr>
        <p:spPr>
          <a:xfrm>
            <a:off x="1904031" y="3810002"/>
            <a:ext cx="1220169" cy="307760"/>
          </a:xfrm>
          <a:prstGeom prst="rect">
            <a:avLst/>
          </a:prstGeom>
          <a:noFill/>
        </p:spPr>
        <p:txBody>
          <a:bodyPr wrap="none" lIns="91422" tIns="45712" rIns="91422" bIns="45712" rtlCol="0">
            <a:spAutoFit/>
          </a:bodyPr>
          <a:lstStyle/>
          <a:p>
            <a:r>
              <a:rPr lang="en-US" sz="1400" b="1" dirty="0" smtClean="0">
                <a:solidFill>
                  <a:schemeClr val="tx1">
                    <a:lumMod val="85000"/>
                  </a:schemeClr>
                </a:solidFill>
                <a:effectLst>
                  <a:outerShdw blurRad="38100" dist="38100" dir="2700000" algn="tl">
                    <a:srgbClr val="000000">
                      <a:alpha val="43137"/>
                    </a:srgbClr>
                  </a:outerShdw>
                </a:effectLst>
                <a:latin typeface="Arial" pitchFamily="34" charset="0"/>
              </a:rPr>
              <a:t>1991 R &amp; D  </a:t>
            </a:r>
            <a:endParaRPr lang="en-US" sz="1400" b="1" dirty="0">
              <a:solidFill>
                <a:schemeClr val="tx1">
                  <a:lumMod val="85000"/>
                </a:schemeClr>
              </a:solidFill>
              <a:effectLst>
                <a:outerShdw blurRad="38100" dist="38100" dir="2700000" algn="tl">
                  <a:srgbClr val="000000">
                    <a:alpha val="43137"/>
                  </a:srgbClr>
                </a:outerShdw>
              </a:effectLst>
              <a:latin typeface="Arial" pitchFamily="34" charset="0"/>
            </a:endParaRPr>
          </a:p>
        </p:txBody>
      </p:sp>
      <p:sp>
        <p:nvSpPr>
          <p:cNvPr id="21" name="TextBox 20"/>
          <p:cNvSpPr txBox="1"/>
          <p:nvPr/>
        </p:nvSpPr>
        <p:spPr>
          <a:xfrm>
            <a:off x="3643406" y="3810002"/>
            <a:ext cx="1766794" cy="307760"/>
          </a:xfrm>
          <a:prstGeom prst="rect">
            <a:avLst/>
          </a:prstGeom>
          <a:noFill/>
        </p:spPr>
        <p:txBody>
          <a:bodyPr wrap="none" lIns="91422" tIns="45712" rIns="91422" bIns="45712" rtlCol="0">
            <a:spAutoFit/>
          </a:bodyPr>
          <a:lstStyle/>
          <a:p>
            <a:r>
              <a:rPr lang="en-US" sz="1400" b="1" dirty="0" smtClean="0">
                <a:solidFill>
                  <a:schemeClr val="tx1">
                    <a:lumMod val="85000"/>
                  </a:schemeClr>
                </a:solidFill>
                <a:effectLst>
                  <a:outerShdw blurRad="38100" dist="38100" dir="2700000" algn="tl">
                    <a:srgbClr val="000000">
                      <a:alpha val="43137"/>
                    </a:srgbClr>
                  </a:outerShdw>
                </a:effectLst>
                <a:latin typeface="Arial" pitchFamily="34" charset="0"/>
              </a:rPr>
              <a:t>1993 Defined NSDI</a:t>
            </a:r>
            <a:endParaRPr lang="en-US" sz="1400" b="1" dirty="0">
              <a:solidFill>
                <a:schemeClr val="tx1">
                  <a:lumMod val="85000"/>
                </a:schemeClr>
              </a:solidFill>
              <a:effectLst>
                <a:outerShdw blurRad="38100" dist="38100" dir="2700000" algn="tl">
                  <a:srgbClr val="000000">
                    <a:alpha val="43137"/>
                  </a:srgbClr>
                </a:outerShdw>
              </a:effectLst>
              <a:latin typeface="Arial" pitchFamily="34" charset="0"/>
            </a:endParaRPr>
          </a:p>
        </p:txBody>
      </p:sp>
      <p:sp>
        <p:nvSpPr>
          <p:cNvPr id="22" name="TextBox 21"/>
          <p:cNvSpPr txBox="1"/>
          <p:nvPr/>
        </p:nvSpPr>
        <p:spPr>
          <a:xfrm>
            <a:off x="5489095" y="3810002"/>
            <a:ext cx="1826105" cy="307760"/>
          </a:xfrm>
          <a:prstGeom prst="rect">
            <a:avLst/>
          </a:prstGeom>
          <a:noFill/>
        </p:spPr>
        <p:txBody>
          <a:bodyPr wrap="none" lIns="91422" tIns="45712" rIns="91422" bIns="45712" rtlCol="0">
            <a:spAutoFit/>
          </a:bodyPr>
          <a:lstStyle/>
          <a:p>
            <a:r>
              <a:rPr lang="en-US" sz="1400" b="1" dirty="0" smtClean="0">
                <a:solidFill>
                  <a:schemeClr val="tx1">
                    <a:lumMod val="85000"/>
                  </a:schemeClr>
                </a:solidFill>
                <a:effectLst>
                  <a:outerShdw blurRad="38100" dist="38100" dir="2700000" algn="tl">
                    <a:srgbClr val="000000">
                      <a:alpha val="43137"/>
                    </a:srgbClr>
                  </a:outerShdw>
                </a:effectLst>
                <a:latin typeface="Arial" pitchFamily="34" charset="0"/>
              </a:rPr>
              <a:t>1994 Partnerships  </a:t>
            </a:r>
            <a:endParaRPr lang="en-US" sz="1400" b="1" dirty="0">
              <a:solidFill>
                <a:schemeClr val="tx1">
                  <a:lumMod val="85000"/>
                </a:schemeClr>
              </a:solidFill>
              <a:effectLst>
                <a:outerShdw blurRad="38100" dist="38100" dir="2700000" algn="tl">
                  <a:srgbClr val="000000">
                    <a:alpha val="43137"/>
                  </a:srgbClr>
                </a:outerShdw>
              </a:effectLst>
              <a:latin typeface="Arial" pitchFamily="34" charset="0"/>
            </a:endParaRPr>
          </a:p>
        </p:txBody>
      </p:sp>
      <p:sp>
        <p:nvSpPr>
          <p:cNvPr id="23" name="TextBox 22"/>
          <p:cNvSpPr txBox="1"/>
          <p:nvPr/>
        </p:nvSpPr>
        <p:spPr>
          <a:xfrm>
            <a:off x="7391400" y="3810002"/>
            <a:ext cx="1702674" cy="307760"/>
          </a:xfrm>
          <a:prstGeom prst="rect">
            <a:avLst/>
          </a:prstGeom>
          <a:noFill/>
        </p:spPr>
        <p:txBody>
          <a:bodyPr wrap="none" lIns="91422" tIns="45712" rIns="91422" bIns="45712" rtlCol="0">
            <a:spAutoFit/>
          </a:bodyPr>
          <a:lstStyle/>
          <a:p>
            <a:r>
              <a:rPr lang="en-US" sz="1400" b="1" dirty="0" smtClean="0">
                <a:solidFill>
                  <a:schemeClr val="tx1">
                    <a:lumMod val="85000"/>
                  </a:schemeClr>
                </a:solidFill>
                <a:effectLst>
                  <a:outerShdw blurRad="38100" dist="38100" dir="2700000" algn="tl">
                    <a:srgbClr val="000000">
                      <a:alpha val="43137"/>
                    </a:srgbClr>
                  </a:outerShdw>
                </a:effectLst>
                <a:latin typeface="Arial" pitchFamily="34" charset="0"/>
              </a:rPr>
              <a:t>1995 Foundation  </a:t>
            </a:r>
            <a:endParaRPr lang="en-US" sz="1400" b="1" dirty="0">
              <a:solidFill>
                <a:schemeClr val="tx1">
                  <a:lumMod val="85000"/>
                </a:schemeClr>
              </a:solidFill>
              <a:effectLst>
                <a:outerShdw blurRad="38100" dist="38100" dir="2700000" algn="tl">
                  <a:srgbClr val="000000">
                    <a:alpha val="43137"/>
                  </a:srgbClr>
                </a:outerShdw>
              </a:effectLst>
              <a:latin typeface="Arial" pitchFamily="34" charset="0"/>
            </a:endParaRPr>
          </a:p>
        </p:txBody>
      </p:sp>
      <p:sp>
        <p:nvSpPr>
          <p:cNvPr id="24" name="TextBox 23"/>
          <p:cNvSpPr txBox="1"/>
          <p:nvPr/>
        </p:nvSpPr>
        <p:spPr>
          <a:xfrm>
            <a:off x="152400" y="6550224"/>
            <a:ext cx="1337189" cy="307760"/>
          </a:xfrm>
          <a:prstGeom prst="rect">
            <a:avLst/>
          </a:prstGeom>
          <a:noFill/>
        </p:spPr>
        <p:txBody>
          <a:bodyPr wrap="none" lIns="91422" tIns="45712" rIns="91422" bIns="45712" rtlCol="0">
            <a:spAutoFit/>
          </a:bodyPr>
          <a:lstStyle/>
          <a:p>
            <a:r>
              <a:rPr lang="en-US" sz="1400" b="1" dirty="0" smtClean="0">
                <a:solidFill>
                  <a:schemeClr val="tx1">
                    <a:lumMod val="85000"/>
                  </a:schemeClr>
                </a:solidFill>
                <a:effectLst>
                  <a:outerShdw blurRad="38100" dist="38100" dir="2700000" algn="tl">
                    <a:srgbClr val="000000">
                      <a:alpha val="43137"/>
                    </a:srgbClr>
                  </a:outerShdw>
                </a:effectLst>
                <a:latin typeface="Arial" pitchFamily="34" charset="0"/>
              </a:rPr>
              <a:t>1997 Future   </a:t>
            </a:r>
            <a:endParaRPr lang="en-US" sz="1400" b="1" dirty="0">
              <a:solidFill>
                <a:schemeClr val="tx1">
                  <a:lumMod val="85000"/>
                </a:schemeClr>
              </a:solidFill>
              <a:effectLst>
                <a:outerShdw blurRad="38100" dist="38100" dir="2700000" algn="tl">
                  <a:srgbClr val="000000">
                    <a:alpha val="43137"/>
                  </a:srgbClr>
                </a:outerShdw>
              </a:effectLst>
              <a:latin typeface="Arial" pitchFamily="34" charset="0"/>
            </a:endParaRPr>
          </a:p>
        </p:txBody>
      </p:sp>
      <p:sp>
        <p:nvSpPr>
          <p:cNvPr id="25" name="TextBox 24"/>
          <p:cNvSpPr txBox="1"/>
          <p:nvPr/>
        </p:nvSpPr>
        <p:spPr>
          <a:xfrm>
            <a:off x="1675027" y="6334780"/>
            <a:ext cx="1677026" cy="523204"/>
          </a:xfrm>
          <a:prstGeom prst="rect">
            <a:avLst/>
          </a:prstGeom>
          <a:noFill/>
        </p:spPr>
        <p:txBody>
          <a:bodyPr wrap="none" lIns="91422" tIns="45712" rIns="91422" bIns="45712" rtlCol="0">
            <a:spAutoFit/>
          </a:bodyPr>
          <a:lstStyle/>
          <a:p>
            <a:r>
              <a:rPr lang="en-US" sz="1400" b="1" dirty="0" smtClean="0">
                <a:solidFill>
                  <a:schemeClr val="tx1">
                    <a:lumMod val="85000"/>
                  </a:schemeClr>
                </a:solidFill>
                <a:effectLst>
                  <a:outerShdw blurRad="38100" dist="38100" dir="2700000" algn="tl">
                    <a:srgbClr val="000000">
                      <a:alpha val="43137"/>
                    </a:srgbClr>
                  </a:outerShdw>
                </a:effectLst>
                <a:latin typeface="Arial" pitchFamily="34" charset="0"/>
              </a:rPr>
              <a:t>2001 Partnership </a:t>
            </a:r>
          </a:p>
          <a:p>
            <a:r>
              <a:rPr lang="en-US" sz="1400" b="1" dirty="0" smtClean="0">
                <a:solidFill>
                  <a:schemeClr val="tx1">
                    <a:lumMod val="85000"/>
                  </a:schemeClr>
                </a:solidFill>
                <a:effectLst>
                  <a:outerShdw blurRad="38100" dist="38100" dir="2700000" algn="tl">
                    <a:srgbClr val="000000">
                      <a:alpha val="43137"/>
                    </a:srgbClr>
                  </a:outerShdw>
                </a:effectLst>
                <a:latin typeface="Arial" pitchFamily="34" charset="0"/>
              </a:rPr>
              <a:t>Programs  </a:t>
            </a:r>
            <a:endParaRPr lang="en-US" sz="1400" b="1" dirty="0">
              <a:solidFill>
                <a:schemeClr val="tx1">
                  <a:lumMod val="85000"/>
                </a:schemeClr>
              </a:solidFill>
              <a:effectLst>
                <a:outerShdw blurRad="38100" dist="38100" dir="2700000" algn="tl">
                  <a:srgbClr val="000000">
                    <a:alpha val="43137"/>
                  </a:srgbClr>
                </a:outerShdw>
              </a:effectLst>
              <a:latin typeface="Arial" pitchFamily="34" charset="0"/>
            </a:endParaRPr>
          </a:p>
        </p:txBody>
      </p:sp>
      <p:sp>
        <p:nvSpPr>
          <p:cNvPr id="26" name="TextBox 25"/>
          <p:cNvSpPr txBox="1"/>
          <p:nvPr/>
        </p:nvSpPr>
        <p:spPr>
          <a:xfrm>
            <a:off x="3537491" y="6550224"/>
            <a:ext cx="1665804" cy="307760"/>
          </a:xfrm>
          <a:prstGeom prst="rect">
            <a:avLst/>
          </a:prstGeom>
          <a:noFill/>
        </p:spPr>
        <p:txBody>
          <a:bodyPr wrap="none" lIns="91422" tIns="45712" rIns="91422" bIns="45712" rtlCol="0">
            <a:spAutoFit/>
          </a:bodyPr>
          <a:lstStyle/>
          <a:p>
            <a:r>
              <a:rPr lang="en-US" sz="1400" b="1" dirty="0" smtClean="0">
                <a:solidFill>
                  <a:schemeClr val="tx1">
                    <a:lumMod val="85000"/>
                  </a:schemeClr>
                </a:solidFill>
                <a:effectLst>
                  <a:outerShdw blurRad="38100" dist="38100" dir="2700000" algn="tl">
                    <a:srgbClr val="000000">
                      <a:alpha val="43137"/>
                    </a:srgbClr>
                  </a:outerShdw>
                </a:effectLst>
                <a:latin typeface="Arial" pitchFamily="34" charset="0"/>
              </a:rPr>
              <a:t>2002 State Dept   </a:t>
            </a:r>
            <a:endParaRPr lang="en-US" sz="1400" b="1" dirty="0">
              <a:solidFill>
                <a:schemeClr val="tx1">
                  <a:lumMod val="85000"/>
                </a:schemeClr>
              </a:solidFill>
              <a:effectLst>
                <a:outerShdw blurRad="38100" dist="38100" dir="2700000" algn="tl">
                  <a:srgbClr val="000000">
                    <a:alpha val="43137"/>
                  </a:srgbClr>
                </a:outerShdw>
              </a:effectLst>
              <a:latin typeface="Arial" pitchFamily="34" charset="0"/>
            </a:endParaRPr>
          </a:p>
        </p:txBody>
      </p:sp>
      <p:sp>
        <p:nvSpPr>
          <p:cNvPr id="27" name="TextBox 26"/>
          <p:cNvSpPr txBox="1"/>
          <p:nvPr/>
        </p:nvSpPr>
        <p:spPr>
          <a:xfrm>
            <a:off x="5388733" y="6550224"/>
            <a:ext cx="1893431" cy="307760"/>
          </a:xfrm>
          <a:prstGeom prst="rect">
            <a:avLst/>
          </a:prstGeom>
          <a:noFill/>
        </p:spPr>
        <p:txBody>
          <a:bodyPr wrap="none" lIns="91422" tIns="45712" rIns="91422" bIns="45712" rtlCol="0">
            <a:spAutoFit/>
          </a:bodyPr>
          <a:lstStyle/>
          <a:p>
            <a:r>
              <a:rPr lang="en-US" sz="1400" b="1" dirty="0" smtClean="0">
                <a:solidFill>
                  <a:schemeClr val="tx1">
                    <a:lumMod val="85000"/>
                  </a:schemeClr>
                </a:solidFill>
                <a:effectLst>
                  <a:outerShdw blurRad="38100" dist="38100" dir="2700000" algn="tl">
                    <a:srgbClr val="000000">
                      <a:alpha val="43137"/>
                    </a:srgbClr>
                  </a:outerShdw>
                </a:effectLst>
                <a:latin typeface="Arial" pitchFamily="34" charset="0"/>
              </a:rPr>
              <a:t>2003 National Map   </a:t>
            </a:r>
            <a:endParaRPr lang="en-US" sz="1400" b="1" dirty="0">
              <a:solidFill>
                <a:schemeClr val="tx1">
                  <a:lumMod val="85000"/>
                </a:schemeClr>
              </a:solidFill>
              <a:effectLst>
                <a:outerShdw blurRad="38100" dist="38100" dir="2700000" algn="tl">
                  <a:srgbClr val="000000">
                    <a:alpha val="43137"/>
                  </a:srgbClr>
                </a:outerShdw>
              </a:effectLst>
              <a:latin typeface="Arial" pitchFamily="34" charset="0"/>
            </a:endParaRPr>
          </a:p>
        </p:txBody>
      </p:sp>
      <p:sp>
        <p:nvSpPr>
          <p:cNvPr id="28" name="TextBox 27"/>
          <p:cNvSpPr txBox="1"/>
          <p:nvPr/>
        </p:nvSpPr>
        <p:spPr>
          <a:xfrm>
            <a:off x="7467601" y="6550224"/>
            <a:ext cx="1614508" cy="307760"/>
          </a:xfrm>
          <a:prstGeom prst="rect">
            <a:avLst/>
          </a:prstGeom>
          <a:noFill/>
        </p:spPr>
        <p:txBody>
          <a:bodyPr wrap="none" lIns="91422" tIns="45712" rIns="91422" bIns="45712" rtlCol="0">
            <a:spAutoFit/>
          </a:bodyPr>
          <a:lstStyle/>
          <a:p>
            <a:r>
              <a:rPr lang="en-US" sz="1400" b="1" dirty="0" smtClean="0">
                <a:solidFill>
                  <a:schemeClr val="tx1">
                    <a:lumMod val="85000"/>
                  </a:schemeClr>
                </a:solidFill>
                <a:effectLst>
                  <a:outerShdw blurRad="38100" dist="38100" dir="2700000" algn="tl">
                    <a:srgbClr val="000000">
                      <a:alpha val="43137"/>
                    </a:srgbClr>
                  </a:outerShdw>
                </a:effectLst>
                <a:latin typeface="Arial" pitchFamily="34" charset="0"/>
              </a:rPr>
              <a:t>2004 Licensing   </a:t>
            </a:r>
            <a:endParaRPr lang="en-US" sz="1400" b="1" dirty="0">
              <a:solidFill>
                <a:schemeClr val="tx1">
                  <a:lumMod val="85000"/>
                </a:schemeClr>
              </a:solidFill>
              <a:effectLst>
                <a:outerShdw blurRad="38100" dist="38100" dir="2700000" algn="tl">
                  <a:srgbClr val="000000">
                    <a:alpha val="43137"/>
                  </a:srgbClr>
                </a:outerShdw>
              </a:effectLst>
              <a:latin typeface="Arial" pitchFamily="34" charset="0"/>
            </a:endParaRPr>
          </a:p>
        </p:txBody>
      </p:sp>
      <p:pic>
        <p:nvPicPr>
          <p:cNvPr id="37889" name="Picture 1"/>
          <p:cNvPicPr>
            <a:picLocks noChangeAspect="1" noChangeArrowheads="1"/>
          </p:cNvPicPr>
          <p:nvPr/>
        </p:nvPicPr>
        <p:blipFill>
          <a:blip r:embed="rId12" cstate="print"/>
          <a:srcRect/>
          <a:stretch>
            <a:fillRect/>
          </a:stretch>
        </p:blipFill>
        <p:spPr bwMode="auto">
          <a:xfrm>
            <a:off x="5791200" y="381000"/>
            <a:ext cx="2986088" cy="454795"/>
          </a:xfrm>
          <a:prstGeom prst="rect">
            <a:avLst/>
          </a:prstGeom>
          <a:noFill/>
          <a:ln w="9525">
            <a:noFill/>
            <a:miter lim="800000"/>
            <a:headEnd/>
            <a:tailEnd/>
          </a:ln>
        </p:spPr>
      </p:pic>
    </p:spTree>
  </p:cSld>
  <p:clrMapOvr>
    <a:masterClrMapping/>
  </p:clrMapOvr>
  <p:transition advClick="0">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pPr marL="365691" indent="-255984" defTabSz="914400">
              <a:spcBef>
                <a:spcPts val="400"/>
              </a:spcBef>
            </a:pPr>
            <a:r>
              <a:rPr lang="en-US" sz="4400" dirty="0" smtClean="0"/>
              <a:t>What are my personal Issues and goals?</a:t>
            </a:r>
          </a:p>
        </p:txBody>
      </p:sp>
      <p:sp>
        <p:nvSpPr>
          <p:cNvPr id="6" name="Rectangle 1027"/>
          <p:cNvSpPr txBox="1">
            <a:spLocks noChangeArrowheads="1"/>
          </p:cNvSpPr>
          <p:nvPr/>
        </p:nvSpPr>
        <p:spPr>
          <a:xfrm>
            <a:off x="457200" y="1371601"/>
            <a:ext cx="8382000" cy="4724400"/>
          </a:xfrm>
          <a:prstGeom prst="rect">
            <a:avLst/>
          </a:prstGeom>
        </p:spPr>
        <p:txBody>
          <a:bodyPr/>
          <a:lstStyle/>
          <a:p>
            <a:pPr marL="365691" indent="-255984" fontAlgn="auto">
              <a:spcBef>
                <a:spcPts val="400"/>
              </a:spcBef>
              <a:spcAft>
                <a:spcPts val="0"/>
              </a:spcAft>
              <a:buClr>
                <a:srgbClr val="2DA2BF"/>
              </a:buClr>
              <a:buSzPct val="68000"/>
              <a:buFont typeface="Wingdings 3"/>
              <a:buChar char=""/>
              <a:defRPr/>
            </a:pPr>
            <a:endParaRPr lang="en-US" dirty="0">
              <a:solidFill>
                <a:prstClr val="white"/>
              </a:solidFill>
              <a:latin typeface="Lucida Sans Unicode"/>
            </a:endParaRPr>
          </a:p>
          <a:p>
            <a:pPr marL="365691" indent="-255984" fontAlgn="auto">
              <a:spcBef>
                <a:spcPts val="400"/>
              </a:spcBef>
              <a:spcAft>
                <a:spcPts val="0"/>
              </a:spcAft>
              <a:buClr>
                <a:srgbClr val="2DA2BF"/>
              </a:buClr>
              <a:buSzPct val="68000"/>
              <a:buFont typeface="Wingdings 3"/>
              <a:buChar char=""/>
              <a:defRPr/>
            </a:pPr>
            <a:r>
              <a:rPr lang="en-US" b="1" dirty="0">
                <a:latin typeface="Arial" pitchFamily="34" charset="0"/>
              </a:rPr>
              <a:t>Impatient – My last chance </a:t>
            </a:r>
            <a:endParaRPr lang="en-US" b="1" dirty="0" smtClean="0">
              <a:latin typeface="Arial" pitchFamily="34" charset="0"/>
            </a:endParaRPr>
          </a:p>
          <a:p>
            <a:pPr marL="365691" indent="-255984" fontAlgn="auto">
              <a:spcBef>
                <a:spcPts val="400"/>
              </a:spcBef>
              <a:spcAft>
                <a:spcPts val="0"/>
              </a:spcAft>
              <a:buClr>
                <a:srgbClr val="2DA2BF"/>
              </a:buClr>
              <a:buSzPct val="68000"/>
              <a:buFont typeface="Wingdings 3"/>
              <a:buChar char=""/>
              <a:defRPr/>
            </a:pPr>
            <a:r>
              <a:rPr lang="en-US" b="1" dirty="0" smtClean="0">
                <a:latin typeface="Arial" pitchFamily="34" charset="0"/>
              </a:rPr>
              <a:t>This is my “Day Job”</a:t>
            </a:r>
            <a:endParaRPr lang="en-US" b="1" dirty="0">
              <a:latin typeface="Arial" pitchFamily="34" charset="0"/>
            </a:endParaRPr>
          </a:p>
          <a:p>
            <a:pPr marL="365691" indent="-255984" fontAlgn="auto">
              <a:spcBef>
                <a:spcPts val="400"/>
              </a:spcBef>
              <a:spcAft>
                <a:spcPts val="0"/>
              </a:spcAft>
              <a:buClr>
                <a:srgbClr val="2DA2BF"/>
              </a:buClr>
              <a:buSzPct val="68000"/>
              <a:buFont typeface="Wingdings 3"/>
              <a:buChar char=""/>
              <a:defRPr/>
            </a:pPr>
            <a:r>
              <a:rPr lang="en-US" b="1" dirty="0">
                <a:latin typeface="Arial" pitchFamily="34" charset="0"/>
              </a:rPr>
              <a:t>Resolve tough issues </a:t>
            </a:r>
          </a:p>
          <a:p>
            <a:pPr marL="822804" lvl="1" indent="-255984" fontAlgn="auto">
              <a:spcBef>
                <a:spcPts val="400"/>
              </a:spcBef>
              <a:spcAft>
                <a:spcPts val="0"/>
              </a:spcAft>
              <a:buClr>
                <a:srgbClr val="2DA2BF"/>
              </a:buClr>
              <a:buSzPct val="68000"/>
              <a:buFont typeface="Wingdings 3"/>
              <a:buChar char=""/>
              <a:defRPr/>
            </a:pPr>
            <a:r>
              <a:rPr lang="en-US" b="1" dirty="0">
                <a:latin typeface="Arial" pitchFamily="34" charset="0"/>
              </a:rPr>
              <a:t>Stewardship, Turf, Priorities, Funding </a:t>
            </a:r>
          </a:p>
          <a:p>
            <a:pPr marL="365691" indent="-255984" fontAlgn="auto">
              <a:spcBef>
                <a:spcPts val="400"/>
              </a:spcBef>
              <a:spcAft>
                <a:spcPts val="0"/>
              </a:spcAft>
              <a:buClr>
                <a:srgbClr val="2DA2BF"/>
              </a:buClr>
              <a:buSzPct val="68000"/>
              <a:buFont typeface="Wingdings 3"/>
              <a:buChar char=""/>
              <a:defRPr/>
            </a:pPr>
            <a:r>
              <a:rPr lang="en-US" b="1" dirty="0">
                <a:latin typeface="Arial" pitchFamily="34" charset="0"/>
              </a:rPr>
              <a:t>Details not diagrams </a:t>
            </a:r>
          </a:p>
          <a:p>
            <a:pPr marL="365691" indent="-255984" fontAlgn="auto">
              <a:spcBef>
                <a:spcPts val="400"/>
              </a:spcBef>
              <a:spcAft>
                <a:spcPts val="0"/>
              </a:spcAft>
              <a:buClr>
                <a:srgbClr val="2DA2BF"/>
              </a:buClr>
              <a:buSzPct val="68000"/>
              <a:buFont typeface="Wingdings 3"/>
              <a:buChar char=""/>
              <a:defRPr/>
            </a:pPr>
            <a:r>
              <a:rPr lang="en-US" b="1" dirty="0">
                <a:latin typeface="Arial" pitchFamily="34" charset="0"/>
              </a:rPr>
              <a:t>Dialog not reports </a:t>
            </a:r>
          </a:p>
          <a:p>
            <a:pPr marL="365691" indent="-255984" fontAlgn="auto">
              <a:spcBef>
                <a:spcPts val="400"/>
              </a:spcBef>
              <a:spcAft>
                <a:spcPts val="0"/>
              </a:spcAft>
              <a:buClr>
                <a:srgbClr val="2DA2BF"/>
              </a:buClr>
              <a:buSzPct val="68000"/>
              <a:buFont typeface="Wingdings 3"/>
              <a:buChar char=""/>
              <a:defRPr/>
            </a:pPr>
            <a:r>
              <a:rPr lang="en-US" b="1" dirty="0">
                <a:latin typeface="Arial" pitchFamily="34" charset="0"/>
              </a:rPr>
              <a:t>Acquire and use most appropriate information from the best sources </a:t>
            </a:r>
          </a:p>
          <a:p>
            <a:pPr marL="365691" indent="-255984" fontAlgn="auto">
              <a:spcBef>
                <a:spcPts val="400"/>
              </a:spcBef>
              <a:spcAft>
                <a:spcPts val="0"/>
              </a:spcAft>
              <a:buClr>
                <a:srgbClr val="2DA2BF"/>
              </a:buClr>
              <a:buSzPct val="68000"/>
              <a:buFont typeface="Wingdings 3"/>
              <a:buChar char=""/>
              <a:defRPr/>
            </a:pPr>
            <a:r>
              <a:rPr lang="en-US" b="1" dirty="0">
                <a:latin typeface="Arial" pitchFamily="34" charset="0"/>
              </a:rPr>
              <a:t>Discover and evaluate the most appropriate and efficient technology</a:t>
            </a:r>
          </a:p>
          <a:p>
            <a:pPr marL="365691" indent="-255984" fontAlgn="auto">
              <a:spcBef>
                <a:spcPts val="400"/>
              </a:spcBef>
              <a:spcAft>
                <a:spcPts val="0"/>
              </a:spcAft>
              <a:buClr>
                <a:srgbClr val="2DA2BF"/>
              </a:buClr>
              <a:buSzPct val="68000"/>
              <a:buFont typeface="Wingdings 3"/>
              <a:buChar char=""/>
              <a:defRPr/>
            </a:pPr>
            <a:endParaRPr lang="en-US" dirty="0">
              <a:solidFill>
                <a:prstClr val="white"/>
              </a:solidFill>
              <a:latin typeface="Lucida Sans Unicode"/>
            </a:endParaRPr>
          </a:p>
          <a:p>
            <a:pPr marL="365691" indent="-255984" fontAlgn="auto">
              <a:spcBef>
                <a:spcPts val="400"/>
              </a:spcBef>
              <a:spcAft>
                <a:spcPts val="0"/>
              </a:spcAft>
              <a:buClr>
                <a:srgbClr val="2DA2BF"/>
              </a:buClr>
              <a:buSzPct val="68000"/>
              <a:buFont typeface="Wingdings 3"/>
              <a:buChar char=""/>
              <a:defRPr/>
            </a:pPr>
            <a:endParaRPr lang="en-US" dirty="0">
              <a:solidFill>
                <a:prstClr val="white"/>
              </a:solidFill>
              <a:latin typeface="Lucida Sans Unicode"/>
            </a:endParaRPr>
          </a:p>
          <a:p>
            <a:pPr marL="822804" lvl="1" indent="-255984" fontAlgn="auto">
              <a:spcBef>
                <a:spcPts val="400"/>
              </a:spcBef>
              <a:spcAft>
                <a:spcPts val="0"/>
              </a:spcAft>
              <a:buClr>
                <a:srgbClr val="2DA2BF"/>
              </a:buClr>
              <a:buSzPct val="68000"/>
              <a:buFont typeface="Wingdings 3"/>
              <a:buChar char=""/>
              <a:defRPr/>
            </a:pPr>
            <a:endParaRPr lang="en-US" dirty="0">
              <a:solidFill>
                <a:prstClr val="white"/>
              </a:solidFill>
              <a:latin typeface="Lucida Sans Unicode"/>
            </a:endParaRPr>
          </a:p>
          <a:p>
            <a:pPr marL="365691" indent="-255984" fontAlgn="auto">
              <a:spcBef>
                <a:spcPts val="400"/>
              </a:spcBef>
              <a:spcAft>
                <a:spcPts val="0"/>
              </a:spcAft>
              <a:buClr>
                <a:srgbClr val="2DA2BF"/>
              </a:buClr>
              <a:buSzPct val="68000"/>
              <a:buFont typeface="Wingdings 3"/>
              <a:buChar char=""/>
              <a:defRPr/>
            </a:pPr>
            <a:endParaRPr lang="en-US" dirty="0">
              <a:solidFill>
                <a:prstClr val="white"/>
              </a:solidFill>
              <a:latin typeface="Lucida Sans Unicode"/>
              <a:ea typeface="+mn-ea"/>
            </a:endParaRPr>
          </a:p>
          <a:p>
            <a:pPr marL="365691" indent="-255984" fontAlgn="auto">
              <a:spcBef>
                <a:spcPts val="400"/>
              </a:spcBef>
              <a:spcAft>
                <a:spcPts val="0"/>
              </a:spcAft>
              <a:buClr>
                <a:srgbClr val="2DA2BF"/>
              </a:buClr>
              <a:buSzPct val="68000"/>
              <a:buFont typeface="Wingdings 3"/>
              <a:buChar char=""/>
              <a:defRPr/>
            </a:pPr>
            <a:endParaRPr lang="en-US" dirty="0">
              <a:solidFill>
                <a:prstClr val="white"/>
              </a:solidFill>
              <a:latin typeface="Lucida Sans Unicode"/>
              <a:ea typeface="+mn-ea"/>
            </a:endParaRPr>
          </a:p>
          <a:p>
            <a:pPr marL="365691" indent="-255984" fontAlgn="auto">
              <a:spcBef>
                <a:spcPts val="400"/>
              </a:spcBef>
              <a:spcAft>
                <a:spcPts val="0"/>
              </a:spcAft>
              <a:buClr>
                <a:srgbClr val="2DA2BF"/>
              </a:buClr>
              <a:buSzPct val="68000"/>
              <a:buFont typeface="Wingdings 3"/>
              <a:buChar char=""/>
              <a:defRPr/>
            </a:pPr>
            <a:endParaRPr lang="en-US" dirty="0">
              <a:solidFill>
                <a:prstClr val="white"/>
              </a:solidFill>
              <a:latin typeface="Lucida Sans Unicode"/>
              <a:ea typeface="+mn-ea"/>
            </a:endParaRPr>
          </a:p>
          <a:p>
            <a:pPr marL="1279918" lvl="2" indent="-255984" fontAlgn="auto">
              <a:spcBef>
                <a:spcPts val="400"/>
              </a:spcBef>
              <a:spcAft>
                <a:spcPts val="0"/>
              </a:spcAft>
              <a:buClr>
                <a:srgbClr val="2DA2BF"/>
              </a:buClr>
              <a:buSzPct val="68000"/>
              <a:buFont typeface="Wingdings 3"/>
              <a:buChar char=""/>
              <a:defRPr/>
            </a:pPr>
            <a:endParaRPr lang="en-US" dirty="0">
              <a:solidFill>
                <a:prstClr val="white"/>
              </a:solidFill>
              <a:latin typeface="Lucida Sans Unicode"/>
              <a:ea typeface="+mn-ea"/>
            </a:endParaRPr>
          </a:p>
          <a:p>
            <a:pPr marL="822804" lvl="1" indent="-255984" fontAlgn="auto">
              <a:spcBef>
                <a:spcPts val="400"/>
              </a:spcBef>
              <a:spcAft>
                <a:spcPts val="0"/>
              </a:spcAft>
              <a:buClr>
                <a:srgbClr val="2DA2BF"/>
              </a:buClr>
              <a:buSzPct val="68000"/>
              <a:buFont typeface="Wingdings 3"/>
              <a:buChar char=""/>
              <a:defRPr/>
            </a:pPr>
            <a:endParaRPr lang="en-US" dirty="0">
              <a:solidFill>
                <a:prstClr val="white"/>
              </a:solidFill>
              <a:latin typeface="Lucida Sans Unicode"/>
              <a:ea typeface="+mn-ea"/>
            </a:endParaRPr>
          </a:p>
          <a:p>
            <a:pPr marL="822804" lvl="1" indent="-255984" fontAlgn="auto">
              <a:spcBef>
                <a:spcPts val="400"/>
              </a:spcBef>
              <a:spcAft>
                <a:spcPts val="0"/>
              </a:spcAft>
              <a:buClr>
                <a:srgbClr val="2DA2BF"/>
              </a:buClr>
              <a:buSzPct val="68000"/>
              <a:buFont typeface="Wingdings 3"/>
              <a:buChar char=""/>
              <a:defRPr/>
            </a:pPr>
            <a:r>
              <a:rPr lang="en-US" dirty="0">
                <a:solidFill>
                  <a:prstClr val="white"/>
                </a:solidFill>
                <a:latin typeface="Lucida Sans Unicode"/>
                <a:ea typeface="+mn-ea"/>
              </a:rPr>
              <a:t> </a:t>
            </a:r>
          </a:p>
          <a:p>
            <a:pPr marL="365691" indent="-255984" fontAlgn="auto">
              <a:spcBef>
                <a:spcPts val="400"/>
              </a:spcBef>
              <a:spcAft>
                <a:spcPts val="0"/>
              </a:spcAft>
              <a:buClr>
                <a:srgbClr val="2DA2BF"/>
              </a:buClr>
              <a:buSzPct val="68000"/>
              <a:buFont typeface="Wingdings 3"/>
              <a:buChar char=""/>
              <a:defRPr/>
            </a:pPr>
            <a:endParaRPr lang="en-US" dirty="0">
              <a:solidFill>
                <a:prstClr val="white"/>
              </a:solidFill>
              <a:latin typeface="Lucida Sans Unicode"/>
              <a:ea typeface="+mn-ea"/>
            </a:endParaRPr>
          </a:p>
          <a:p>
            <a:pPr marL="365691" indent="-255984" fontAlgn="auto">
              <a:spcBef>
                <a:spcPts val="400"/>
              </a:spcBef>
              <a:spcAft>
                <a:spcPts val="0"/>
              </a:spcAft>
              <a:buClr>
                <a:srgbClr val="2DA2BF"/>
              </a:buClr>
              <a:buSzPct val="68000"/>
              <a:buFont typeface="Wingdings 3"/>
              <a:buChar char=""/>
              <a:defRPr/>
            </a:pPr>
            <a:endParaRPr lang="en-US" dirty="0">
              <a:solidFill>
                <a:prstClr val="white"/>
              </a:solidFill>
              <a:latin typeface="Lucida Sans Unicode"/>
              <a:ea typeface="+mn-ea"/>
            </a:endParaRPr>
          </a:p>
          <a:p>
            <a:pPr marL="365691" indent="-255984" fontAlgn="auto">
              <a:spcBef>
                <a:spcPts val="400"/>
              </a:spcBef>
              <a:spcAft>
                <a:spcPts val="0"/>
              </a:spcAft>
              <a:buClr>
                <a:srgbClr val="2DA2BF"/>
              </a:buClr>
              <a:buSzPct val="68000"/>
              <a:buFont typeface="Wingdings 3"/>
              <a:buChar char=""/>
              <a:defRPr/>
            </a:pPr>
            <a:endParaRPr lang="en-US" dirty="0">
              <a:solidFill>
                <a:prstClr val="white"/>
              </a:solidFill>
              <a:latin typeface="Lucida Sans Unicode"/>
              <a:ea typeface="+mn-ea"/>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a:bodyPr>
          <a:lstStyle/>
          <a:p>
            <a:pPr marL="365691" indent="-255984" defTabSz="914400">
              <a:spcBef>
                <a:spcPts val="400"/>
              </a:spcBef>
            </a:pPr>
            <a:r>
              <a:rPr lang="en-US" sz="4400" dirty="0" smtClean="0"/>
              <a:t>My Interpretation </a:t>
            </a:r>
          </a:p>
        </p:txBody>
      </p:sp>
      <p:sp>
        <p:nvSpPr>
          <p:cNvPr id="6" name="Rectangle 1027"/>
          <p:cNvSpPr txBox="1">
            <a:spLocks noChangeArrowheads="1"/>
          </p:cNvSpPr>
          <p:nvPr/>
        </p:nvSpPr>
        <p:spPr>
          <a:xfrm>
            <a:off x="457200" y="1066800"/>
            <a:ext cx="8382000" cy="4724400"/>
          </a:xfrm>
          <a:prstGeom prst="rect">
            <a:avLst/>
          </a:prstGeom>
        </p:spPr>
        <p:txBody>
          <a:bodyPr/>
          <a:lstStyle/>
          <a:p>
            <a:pPr marL="365691" indent="-255984" defTabSz="914400">
              <a:spcBef>
                <a:spcPts val="400"/>
              </a:spcBef>
              <a:buClr>
                <a:srgbClr val="2DA2BF"/>
              </a:buClr>
              <a:buSzPct val="68000"/>
              <a:buFont typeface="Wingdings 3"/>
              <a:buChar char=""/>
              <a:defRPr/>
            </a:pPr>
            <a:endParaRPr lang="en-US" sz="2400" dirty="0" smtClean="0">
              <a:solidFill>
                <a:schemeClr val="tx2"/>
              </a:solidFill>
              <a:ea typeface="ＭＳ Ｐゴシック" pitchFamily="34" charset="-128"/>
            </a:endParaRPr>
          </a:p>
          <a:p>
            <a:pPr marL="365691" indent="-255984" defTabSz="914400">
              <a:spcBef>
                <a:spcPts val="400"/>
              </a:spcBef>
              <a:buClr>
                <a:srgbClr val="2DA2BF"/>
              </a:buClr>
              <a:buSzPct val="68000"/>
              <a:buFont typeface="Wingdings 3"/>
              <a:buChar char=""/>
              <a:defRPr/>
            </a:pPr>
            <a:r>
              <a:rPr lang="en-US" sz="2400" dirty="0" smtClean="0">
                <a:ea typeface="ＭＳ Ｐゴシック" pitchFamily="34" charset="-128"/>
              </a:rPr>
              <a:t>We don’t live in a 1:24,000 world </a:t>
            </a:r>
          </a:p>
          <a:p>
            <a:pPr marL="365691" indent="-255984" defTabSz="914400">
              <a:spcBef>
                <a:spcPts val="400"/>
              </a:spcBef>
              <a:buClr>
                <a:srgbClr val="2DA2BF"/>
              </a:buClr>
              <a:buSzPct val="68000"/>
              <a:buFont typeface="Wingdings 3"/>
              <a:buChar char=""/>
              <a:defRPr/>
            </a:pPr>
            <a:r>
              <a:rPr lang="en-US" sz="2400" dirty="0" smtClean="0">
                <a:ea typeface="ＭＳ Ｐゴシック" pitchFamily="34" charset="-128"/>
              </a:rPr>
              <a:t>NSDI – Means acquire and use most appropriate data (high resolution and current)</a:t>
            </a:r>
          </a:p>
          <a:p>
            <a:pPr marL="822804" lvl="1" indent="-255984" defTabSz="914400">
              <a:spcBef>
                <a:spcPts val="400"/>
              </a:spcBef>
              <a:buClr>
                <a:srgbClr val="2DA2BF"/>
              </a:buClr>
              <a:buSzPct val="68000"/>
              <a:buFont typeface="Wingdings 3"/>
              <a:buChar char=""/>
              <a:defRPr/>
            </a:pPr>
            <a:r>
              <a:rPr lang="en-US" sz="2400" dirty="0" smtClean="0">
                <a:ea typeface="ＭＳ Ｐゴシック" pitchFamily="34" charset="-128"/>
              </a:rPr>
              <a:t>Local &amp; crowd sourced  </a:t>
            </a:r>
          </a:p>
          <a:p>
            <a:pPr marL="365691" indent="-255984" defTabSz="914400">
              <a:spcBef>
                <a:spcPts val="400"/>
              </a:spcBef>
              <a:buClr>
                <a:srgbClr val="2DA2BF"/>
              </a:buClr>
              <a:buSzPct val="68000"/>
              <a:buFont typeface="Wingdings 3"/>
              <a:buChar char=""/>
              <a:defRPr/>
            </a:pPr>
            <a:r>
              <a:rPr lang="en-US" sz="2400" dirty="0" smtClean="0">
                <a:ea typeface="ＭＳ Ｐゴシック" pitchFamily="34" charset="-128"/>
              </a:rPr>
              <a:t>The platform/ cloud provide new technology  infrastructure </a:t>
            </a:r>
          </a:p>
          <a:p>
            <a:pPr marL="365691" indent="-255984" defTabSz="914400">
              <a:spcBef>
                <a:spcPts val="400"/>
              </a:spcBef>
              <a:buClr>
                <a:srgbClr val="2DA2BF"/>
              </a:buClr>
              <a:buSzPct val="68000"/>
              <a:buFont typeface="Wingdings 3"/>
              <a:buChar char=""/>
              <a:defRPr/>
            </a:pPr>
            <a:r>
              <a:rPr lang="en-US" sz="2400" dirty="0" smtClean="0">
                <a:ea typeface="ＭＳ Ｐゴシック" pitchFamily="34" charset="-128"/>
              </a:rPr>
              <a:t>Challenges:</a:t>
            </a:r>
          </a:p>
          <a:p>
            <a:pPr marL="822804" lvl="1" indent="-255984" defTabSz="914400">
              <a:spcBef>
                <a:spcPts val="400"/>
              </a:spcBef>
              <a:buClr>
                <a:srgbClr val="2DA2BF"/>
              </a:buClr>
              <a:buSzPct val="68000"/>
              <a:buFont typeface="Wingdings 3"/>
              <a:buChar char=""/>
              <a:defRPr/>
            </a:pPr>
            <a:r>
              <a:rPr lang="en-US" sz="2400" dirty="0" smtClean="0">
                <a:ea typeface="ＭＳ Ｐゴシック" pitchFamily="34" charset="-128"/>
              </a:rPr>
              <a:t>“It’s easy to make a decision in the absence of information”</a:t>
            </a:r>
          </a:p>
          <a:p>
            <a:pPr marL="822804" lvl="1" indent="-255984" defTabSz="914400">
              <a:spcBef>
                <a:spcPts val="400"/>
              </a:spcBef>
              <a:buClr>
                <a:srgbClr val="2DA2BF"/>
              </a:buClr>
              <a:buSzPct val="68000"/>
              <a:buFont typeface="Wingdings 3"/>
              <a:buChar char=""/>
              <a:defRPr/>
            </a:pPr>
            <a:r>
              <a:rPr lang="en-US" sz="2400" dirty="0" smtClean="0">
                <a:ea typeface="ＭＳ Ｐゴシック" pitchFamily="34" charset="-128"/>
              </a:rPr>
              <a:t>“How do we make geospatial information so accessible that it cannot be ignored?”  </a:t>
            </a:r>
          </a:p>
          <a:p>
            <a:pPr marL="822804" lvl="1" indent="-255984" defTabSz="914400">
              <a:spcBef>
                <a:spcPts val="400"/>
              </a:spcBef>
              <a:buClr>
                <a:srgbClr val="2DA2BF"/>
              </a:buClr>
              <a:buSzPct val="68000"/>
              <a:buFont typeface="Wingdings 3"/>
              <a:buChar char=""/>
              <a:defRPr/>
            </a:pPr>
            <a:endParaRPr lang="en-US" sz="2400" dirty="0" smtClean="0">
              <a:solidFill>
                <a:prstClr val="white"/>
              </a:solidFill>
              <a:ea typeface="ＭＳ Ｐゴシック" pitchFamily="34" charset="-128"/>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a typeface="ＭＳ Ｐゴシック" pitchFamily="34" charset="-128"/>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a typeface="ＭＳ Ｐゴシック" pitchFamily="34" charset="-128"/>
            </a:endParaRPr>
          </a:p>
          <a:p>
            <a:pPr marL="365691" indent="-255984" defTabSz="914400">
              <a:spcBef>
                <a:spcPts val="400"/>
              </a:spcBef>
              <a:buClr>
                <a:srgbClr val="2DA2BF"/>
              </a:buClr>
              <a:buSzPct val="68000"/>
              <a:buFont typeface="Wingdings 3"/>
              <a:buChar char=""/>
              <a:defRPr/>
            </a:pPr>
            <a:r>
              <a:rPr lang="en-US" sz="2400" dirty="0" smtClean="0">
                <a:solidFill>
                  <a:prstClr val="white"/>
                </a:solidFill>
                <a:ea typeface="ＭＳ Ｐゴシック" pitchFamily="34" charset="-128"/>
              </a:rPr>
              <a:t>-  </a:t>
            </a:r>
          </a:p>
          <a:p>
            <a:pPr marL="822804" lvl="1" indent="-255984" defTabSz="914400">
              <a:spcBef>
                <a:spcPts val="400"/>
              </a:spcBef>
              <a:buClr>
                <a:srgbClr val="2DA2BF"/>
              </a:buClr>
              <a:buSzPct val="68000"/>
              <a:buFont typeface="Wingdings 3"/>
              <a:buChar char=""/>
              <a:defRPr/>
            </a:pPr>
            <a:endParaRPr lang="en-US" sz="2400" dirty="0" smtClean="0">
              <a:solidFill>
                <a:prstClr val="white"/>
              </a:solidFill>
              <a:ea typeface="ＭＳ Ｐゴシック" pitchFamily="34" charset="-128"/>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1279918" lvl="2" indent="-255984" defTabSz="914400">
              <a:spcBef>
                <a:spcPts val="400"/>
              </a:spcBef>
              <a:buClr>
                <a:srgbClr val="2DA2BF"/>
              </a:buClr>
              <a:buSzPct val="68000"/>
              <a:buFont typeface="Wingdings 3"/>
              <a:buChar char=""/>
              <a:defRPr/>
            </a:pPr>
            <a:endParaRPr lang="en-US" sz="2400" dirty="0" smtClean="0">
              <a:solidFill>
                <a:prstClr val="white"/>
              </a:solidFill>
            </a:endParaRPr>
          </a:p>
          <a:p>
            <a:pPr marL="822804" lvl="1" indent="-255984" defTabSz="914400">
              <a:spcBef>
                <a:spcPts val="400"/>
              </a:spcBef>
              <a:buClr>
                <a:srgbClr val="2DA2BF"/>
              </a:buClr>
              <a:buSzPct val="68000"/>
              <a:buFont typeface="Wingdings 3"/>
              <a:buChar char=""/>
              <a:defRPr/>
            </a:pPr>
            <a:endParaRPr lang="en-US" sz="2400" dirty="0" smtClean="0">
              <a:solidFill>
                <a:prstClr val="white"/>
              </a:solidFill>
            </a:endParaRPr>
          </a:p>
          <a:p>
            <a:pPr marL="822804" lvl="1" indent="-255984" defTabSz="914400">
              <a:spcBef>
                <a:spcPts val="400"/>
              </a:spcBef>
              <a:buClr>
                <a:srgbClr val="2DA2BF"/>
              </a:buClr>
              <a:buSzPct val="68000"/>
              <a:buFont typeface="Wingdings 3"/>
              <a:buChar char=""/>
              <a:defRPr/>
            </a:pPr>
            <a:r>
              <a:rPr lang="en-US" sz="2400" dirty="0" smtClean="0">
                <a:solidFill>
                  <a:prstClr val="white"/>
                </a:solidFill>
              </a:rPr>
              <a:t> </a:t>
            </a: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a:p>
            <a:pPr marL="365691" indent="-255984" defTabSz="914400">
              <a:spcBef>
                <a:spcPts val="400"/>
              </a:spcBef>
              <a:buClr>
                <a:srgbClr val="2DA2BF"/>
              </a:buClr>
              <a:buSzPct val="68000"/>
              <a:buFont typeface="Wingdings 3"/>
              <a:buChar char=""/>
              <a:defRPr/>
            </a:pPr>
            <a:endParaRPr lang="en-US" sz="2400" dirty="0" smtClean="0">
              <a:solidFill>
                <a:prstClr val="white"/>
              </a:solidFill>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t>Convergence &amp; New Possibilities </a:t>
            </a:r>
            <a:br>
              <a:rPr lang="en-US" dirty="0" smtClean="0"/>
            </a:br>
            <a:endParaRPr lang="en-US" dirty="0"/>
          </a:p>
        </p:txBody>
      </p:sp>
      <p:sp>
        <p:nvSpPr>
          <p:cNvPr id="7" name="TextBox 5"/>
          <p:cNvSpPr txBox="1">
            <a:spLocks noChangeArrowheads="1"/>
          </p:cNvSpPr>
          <p:nvPr/>
        </p:nvSpPr>
        <p:spPr bwMode="auto">
          <a:xfrm>
            <a:off x="1950531" y="5486400"/>
            <a:ext cx="583621" cy="338554"/>
          </a:xfrm>
          <a:prstGeom prst="rect">
            <a:avLst/>
          </a:prstGeom>
          <a:noFill/>
          <a:ln w="9525">
            <a:noFill/>
            <a:miter lim="800000"/>
            <a:headEnd/>
            <a:tailEnd/>
          </a:ln>
        </p:spPr>
        <p:txBody>
          <a:bodyPr wrap="none">
            <a:spAutoFit/>
          </a:bodyPr>
          <a:lstStyle/>
          <a:p>
            <a:pPr algn="ctr"/>
            <a:r>
              <a:rPr lang="en-US" sz="1600" dirty="0" smtClean="0">
                <a:solidFill>
                  <a:srgbClr val="DEF5FA"/>
                </a:solidFill>
                <a:latin typeface="Calibri" pitchFamily="34" charset="0"/>
              </a:rPr>
              <a:t>NRC </a:t>
            </a:r>
            <a:endParaRPr lang="en-US" sz="1600" dirty="0">
              <a:solidFill>
                <a:srgbClr val="DEF5FA"/>
              </a:solidFill>
              <a:latin typeface="Calibri" pitchFamily="34" charset="0"/>
            </a:endParaRPr>
          </a:p>
        </p:txBody>
      </p:sp>
      <p:pic>
        <p:nvPicPr>
          <p:cNvPr id="9" name="Picture 2"/>
          <p:cNvPicPr>
            <a:picLocks noChangeAspect="1" noChangeArrowheads="1"/>
          </p:cNvPicPr>
          <p:nvPr/>
        </p:nvPicPr>
        <p:blipFill>
          <a:blip r:embed="rId2" cstate="print"/>
          <a:srcRect/>
          <a:stretch>
            <a:fillRect/>
          </a:stretch>
        </p:blipFill>
        <p:spPr bwMode="auto">
          <a:xfrm>
            <a:off x="304800" y="1295400"/>
            <a:ext cx="3886200" cy="3898817"/>
          </a:xfrm>
          <a:prstGeom prst="rect">
            <a:avLst/>
          </a:prstGeom>
          <a:noFill/>
          <a:ln w="9525">
            <a:noFill/>
            <a:miter lim="800000"/>
            <a:headEnd/>
            <a:tailEnd/>
          </a:ln>
        </p:spPr>
      </p:pic>
      <p:pic>
        <p:nvPicPr>
          <p:cNvPr id="10" name="Picture 109"/>
          <p:cNvPicPr>
            <a:picLocks noChangeAspect="1" noChangeArrowheads="1"/>
          </p:cNvPicPr>
          <p:nvPr/>
        </p:nvPicPr>
        <p:blipFill>
          <a:blip r:embed="rId3" cstate="screen"/>
          <a:srcRect/>
          <a:stretch>
            <a:fillRect/>
          </a:stretch>
        </p:blipFill>
        <p:spPr bwMode="auto">
          <a:xfrm>
            <a:off x="4495800" y="1371600"/>
            <a:ext cx="4465208" cy="3722523"/>
          </a:xfrm>
          <a:prstGeom prst="rect">
            <a:avLst/>
          </a:prstGeom>
          <a:noFill/>
          <a:ln w="9525">
            <a:noFill/>
            <a:miter lim="800000"/>
            <a:headEnd/>
            <a:tailEnd/>
          </a:ln>
        </p:spPr>
      </p:pic>
      <p:sp>
        <p:nvSpPr>
          <p:cNvPr id="12" name="TextBox 11"/>
          <p:cNvSpPr txBox="1"/>
          <p:nvPr/>
        </p:nvSpPr>
        <p:spPr>
          <a:xfrm>
            <a:off x="4953000" y="5257800"/>
            <a:ext cx="458833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effectLst/>
                <a:uLnTx/>
                <a:uFillTx/>
              </a:rPr>
              <a:t>technowizz.wordpress.com</a:t>
            </a:r>
            <a:r>
              <a:rPr kumimoji="0" lang="en-US" sz="1800" b="0" i="0" u="none" strike="noStrike" kern="0" cap="none" spc="0" normalizeH="0" baseline="0" noProof="0" dirty="0" smtClean="0">
                <a:ln>
                  <a:noFill/>
                </a:ln>
                <a:solidFill>
                  <a:srgbClr val="000000"/>
                </a:solidFill>
                <a:effectLst/>
                <a:uLnTx/>
                <a:uFillTx/>
              </a:rPr>
              <a:t>/</a:t>
            </a:r>
            <a:endParaRPr kumimoji="0" lang="en-US" sz="1800" b="0" i="0" u="none" strike="noStrike" kern="0" cap="none" spc="0" normalizeH="0" baseline="0" noProof="0" dirty="0">
              <a:ln>
                <a:noFill/>
              </a:ln>
              <a:solidFill>
                <a:srgbClr val="000000"/>
              </a:solidFill>
              <a:effectLst/>
              <a:uLnTx/>
              <a:uFillTx/>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457201" y="457200"/>
            <a:ext cx="8229600" cy="1143000"/>
          </a:xfrm>
        </p:spPr>
        <p:txBody>
          <a:bodyPr>
            <a:normAutofit fontScale="90000"/>
          </a:bodyPr>
          <a:lstStyle/>
          <a:p>
            <a:r>
              <a:rPr lang="en-US" dirty="0" smtClean="0"/>
              <a:t>Modern view – Two NGAC Members  </a:t>
            </a:r>
            <a:br>
              <a:rPr lang="en-US" dirty="0" smtClean="0"/>
            </a:br>
            <a:endParaRPr lang="en-US" dirty="0"/>
          </a:p>
        </p:txBody>
      </p:sp>
      <p:pic>
        <p:nvPicPr>
          <p:cNvPr id="519171" name="Picture 3"/>
          <p:cNvPicPr>
            <a:picLocks noChangeAspect="1" noChangeArrowheads="1"/>
          </p:cNvPicPr>
          <p:nvPr/>
        </p:nvPicPr>
        <p:blipFill>
          <a:blip r:embed="rId2" cstate="print"/>
          <a:srcRect/>
          <a:stretch>
            <a:fillRect/>
          </a:stretch>
        </p:blipFill>
        <p:spPr bwMode="auto">
          <a:xfrm>
            <a:off x="4429125" y="2667000"/>
            <a:ext cx="4714875" cy="2743200"/>
          </a:xfrm>
          <a:prstGeom prst="rect">
            <a:avLst/>
          </a:prstGeom>
          <a:noFill/>
          <a:ln w="9525">
            <a:noFill/>
            <a:miter lim="800000"/>
            <a:headEnd/>
            <a:tailEnd/>
          </a:ln>
        </p:spPr>
      </p:pic>
      <p:sp>
        <p:nvSpPr>
          <p:cNvPr id="7" name="TextBox 6"/>
          <p:cNvSpPr txBox="1"/>
          <p:nvPr/>
        </p:nvSpPr>
        <p:spPr>
          <a:xfrm>
            <a:off x="228600" y="1981200"/>
            <a:ext cx="3185487" cy="369332"/>
          </a:xfrm>
          <a:prstGeom prst="rect">
            <a:avLst/>
          </a:prstGeom>
          <a:noFill/>
        </p:spPr>
        <p:txBody>
          <a:bodyPr wrap="none" rtlCol="0">
            <a:spAutoFit/>
          </a:bodyPr>
          <a:lstStyle/>
          <a:p>
            <a:r>
              <a:rPr lang="en-US" sz="1800" dirty="0" smtClean="0"/>
              <a:t>Social Media – Live </a:t>
            </a:r>
            <a:r>
              <a:rPr lang="en-US" sz="1800" dirty="0" smtClean="0"/>
              <a:t>Geotags</a:t>
            </a:r>
            <a:r>
              <a:rPr lang="en-US" sz="1800" dirty="0" smtClean="0"/>
              <a:t> </a:t>
            </a:r>
            <a:endParaRPr lang="en-US" sz="1800" dirty="0"/>
          </a:p>
        </p:txBody>
      </p:sp>
      <p:sp>
        <p:nvSpPr>
          <p:cNvPr id="8" name="TextBox 7"/>
          <p:cNvSpPr txBox="1"/>
          <p:nvPr/>
        </p:nvSpPr>
        <p:spPr>
          <a:xfrm>
            <a:off x="4724400" y="2057400"/>
            <a:ext cx="3801041" cy="369332"/>
          </a:xfrm>
          <a:prstGeom prst="rect">
            <a:avLst/>
          </a:prstGeom>
          <a:noFill/>
        </p:spPr>
        <p:txBody>
          <a:bodyPr wrap="none" rtlCol="0">
            <a:spAutoFit/>
          </a:bodyPr>
          <a:lstStyle/>
          <a:p>
            <a:r>
              <a:rPr lang="en-US" sz="1800" dirty="0" smtClean="0"/>
              <a:t>Current – High Resolution Imagery </a:t>
            </a:r>
            <a:endParaRPr lang="en-US" sz="1800" dirty="0"/>
          </a:p>
        </p:txBody>
      </p:sp>
      <p:pic>
        <p:nvPicPr>
          <p:cNvPr id="519172" name="Picture 4"/>
          <p:cNvPicPr>
            <a:picLocks noChangeAspect="1" noChangeArrowheads="1"/>
          </p:cNvPicPr>
          <p:nvPr/>
        </p:nvPicPr>
        <p:blipFill>
          <a:blip r:embed="rId3" cstate="print"/>
          <a:srcRect/>
          <a:stretch>
            <a:fillRect/>
          </a:stretch>
        </p:blipFill>
        <p:spPr bwMode="auto">
          <a:xfrm>
            <a:off x="0" y="2590800"/>
            <a:ext cx="4008966" cy="2971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Charlotte </a:t>
            </a:r>
            <a:endParaRPr lang="en-US" dirty="0"/>
          </a:p>
        </p:txBody>
      </p:sp>
      <p:pic>
        <p:nvPicPr>
          <p:cNvPr id="7" name="Picture 2"/>
          <p:cNvPicPr>
            <a:picLocks noChangeAspect="1" noChangeArrowheads="1"/>
          </p:cNvPicPr>
          <p:nvPr/>
        </p:nvPicPr>
        <p:blipFill>
          <a:blip r:embed="rId2" cstate="print"/>
          <a:srcRect/>
          <a:stretch>
            <a:fillRect/>
          </a:stretch>
        </p:blipFill>
        <p:spPr bwMode="auto">
          <a:xfrm>
            <a:off x="304800" y="914400"/>
            <a:ext cx="4474104" cy="2438400"/>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a:stretch>
            <a:fillRect/>
          </a:stretch>
        </p:blipFill>
        <p:spPr bwMode="auto">
          <a:xfrm>
            <a:off x="4876800" y="2209800"/>
            <a:ext cx="4123020" cy="2183243"/>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1752600" y="2895600"/>
            <a:ext cx="5714326" cy="30730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Cities Have There Own App Stores</a:t>
            </a:r>
            <a:endParaRPr lang="en-US" dirty="0"/>
          </a:p>
        </p:txBody>
      </p:sp>
      <p:pic>
        <p:nvPicPr>
          <p:cNvPr id="66562" name="Picture 2"/>
          <p:cNvPicPr>
            <a:picLocks noChangeAspect="1" noChangeArrowheads="1"/>
          </p:cNvPicPr>
          <p:nvPr/>
        </p:nvPicPr>
        <p:blipFill>
          <a:blip r:embed="rId2" cstate="print"/>
          <a:srcRect t="16019"/>
          <a:stretch>
            <a:fillRect/>
          </a:stretch>
        </p:blipFill>
        <p:spPr bwMode="auto">
          <a:xfrm>
            <a:off x="685800" y="1981200"/>
            <a:ext cx="7915275" cy="35954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sz="2800" dirty="0" smtClean="0"/>
              <a:t>State Portals</a:t>
            </a:r>
          </a:p>
        </p:txBody>
      </p:sp>
      <p:pic>
        <p:nvPicPr>
          <p:cNvPr id="94211" name="Picture 3" descr="figure 3-14"/>
          <p:cNvPicPr>
            <a:picLocks noChangeAspect="1" noChangeArrowheads="1"/>
          </p:cNvPicPr>
          <p:nvPr/>
        </p:nvPicPr>
        <p:blipFill>
          <a:blip r:embed="rId3" cstate="print"/>
          <a:srcRect t="11745" b="2917"/>
          <a:stretch>
            <a:fillRect/>
          </a:stretch>
        </p:blipFill>
        <p:spPr bwMode="auto">
          <a:xfrm>
            <a:off x="533400" y="1752600"/>
            <a:ext cx="2438400" cy="1969068"/>
          </a:xfrm>
          <a:prstGeom prst="rect">
            <a:avLst/>
          </a:prstGeom>
          <a:noFill/>
          <a:ln w="9525">
            <a:solidFill>
              <a:schemeClr val="tx1"/>
            </a:solidFill>
            <a:miter lim="800000"/>
            <a:headEnd/>
            <a:tailEnd/>
          </a:ln>
        </p:spPr>
      </p:pic>
      <p:pic>
        <p:nvPicPr>
          <p:cNvPr id="94212" name="Picture 4"/>
          <p:cNvPicPr>
            <a:picLocks noChangeAspect="1" noChangeArrowheads="1"/>
          </p:cNvPicPr>
          <p:nvPr/>
        </p:nvPicPr>
        <p:blipFill>
          <a:blip r:embed="rId4" cstate="print"/>
          <a:srcRect/>
          <a:stretch>
            <a:fillRect/>
          </a:stretch>
        </p:blipFill>
        <p:spPr bwMode="auto">
          <a:xfrm>
            <a:off x="1066800" y="3352800"/>
            <a:ext cx="3251200" cy="2438400"/>
          </a:xfrm>
          <a:prstGeom prst="rect">
            <a:avLst/>
          </a:prstGeom>
          <a:noFill/>
          <a:ln w="9525">
            <a:solidFill>
              <a:schemeClr val="tx1"/>
            </a:solidFill>
            <a:miter lim="800000"/>
            <a:headEnd/>
            <a:tailEnd/>
          </a:ln>
        </p:spPr>
      </p:pic>
      <p:pic>
        <p:nvPicPr>
          <p:cNvPr id="5" name="Picture 1"/>
          <p:cNvPicPr>
            <a:picLocks noChangeAspect="1" noChangeArrowheads="1"/>
          </p:cNvPicPr>
          <p:nvPr/>
        </p:nvPicPr>
        <p:blipFill>
          <a:blip r:embed="rId5" cstate="print"/>
          <a:srcRect l="12585" t="12006" r="15640" b="6589"/>
          <a:stretch>
            <a:fillRect/>
          </a:stretch>
        </p:blipFill>
        <p:spPr bwMode="auto">
          <a:xfrm>
            <a:off x="5038725" y="2057400"/>
            <a:ext cx="4105275" cy="29354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a:bodyPr>
          <a:lstStyle/>
          <a:p>
            <a:r>
              <a:rPr lang="en-US" dirty="0" smtClean="0"/>
              <a:t>Lets Not Forget Parcels !!</a:t>
            </a:r>
            <a:endParaRPr lang="en-US" dirty="0"/>
          </a:p>
        </p:txBody>
      </p:sp>
      <p:pic>
        <p:nvPicPr>
          <p:cNvPr id="9" name="Picture 2" descr="Land Parcel front cover"/>
          <p:cNvPicPr>
            <a:picLocks noChangeAspect="1" noChangeArrowheads="1"/>
          </p:cNvPicPr>
          <p:nvPr/>
        </p:nvPicPr>
        <p:blipFill>
          <a:blip r:embed="rId2" cstate="print"/>
          <a:srcRect/>
          <a:stretch>
            <a:fillRect/>
          </a:stretch>
        </p:blipFill>
        <p:spPr bwMode="auto">
          <a:xfrm>
            <a:off x="152400" y="1828800"/>
            <a:ext cx="2788057" cy="3983765"/>
          </a:xfrm>
          <a:prstGeom prst="rect">
            <a:avLst/>
          </a:prstGeom>
          <a:noFill/>
          <a:ln w="9525">
            <a:noFill/>
            <a:miter lim="800000"/>
            <a:headEnd/>
            <a:tailEnd/>
          </a:ln>
        </p:spPr>
      </p:pic>
      <p:pic>
        <p:nvPicPr>
          <p:cNvPr id="10" name="Picture 3" descr="Figure 6"/>
          <p:cNvPicPr>
            <a:picLocks noChangeAspect="1" noChangeArrowheads="1"/>
          </p:cNvPicPr>
          <p:nvPr/>
        </p:nvPicPr>
        <p:blipFill>
          <a:blip r:embed="rId3" cstate="print"/>
          <a:srcRect/>
          <a:stretch>
            <a:fillRect/>
          </a:stretch>
        </p:blipFill>
        <p:spPr bwMode="auto">
          <a:xfrm>
            <a:off x="3276600" y="2971800"/>
            <a:ext cx="5571105" cy="2590800"/>
          </a:xfrm>
          <a:prstGeom prst="rect">
            <a:avLst/>
          </a:prstGeom>
          <a:noFill/>
          <a:ln w="9525">
            <a:solidFill>
              <a:schemeClr val="tx1"/>
            </a:solidFill>
            <a:miter lim="800000"/>
            <a:headEnd/>
            <a:tailEnd/>
          </a:ln>
        </p:spPr>
      </p:pic>
      <p:sp>
        <p:nvSpPr>
          <p:cNvPr id="5" name="TextBox 4"/>
          <p:cNvSpPr txBox="1"/>
          <p:nvPr/>
        </p:nvSpPr>
        <p:spPr>
          <a:xfrm>
            <a:off x="3505200" y="1752600"/>
            <a:ext cx="3860352" cy="954107"/>
          </a:xfrm>
          <a:prstGeom prst="rect">
            <a:avLst/>
          </a:prstGeom>
          <a:noFill/>
        </p:spPr>
        <p:txBody>
          <a:bodyPr wrap="none" rtlCol="0">
            <a:spAutoFit/>
          </a:bodyPr>
          <a:lstStyle/>
          <a:p>
            <a:r>
              <a:rPr lang="en-US" sz="2800" i="1" dirty="0" smtClean="0"/>
              <a:t>NGAC Endorsement of</a:t>
            </a:r>
          </a:p>
          <a:p>
            <a:r>
              <a:rPr lang="en-US" sz="2800" i="1" dirty="0" smtClean="0"/>
              <a:t> 9 Recommendations </a:t>
            </a:r>
            <a:endParaRPr lang="en-US" sz="2800" i="1"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a:bodyPr>
          <a:lstStyle/>
          <a:p>
            <a:r>
              <a:rPr lang="en-US" dirty="0" smtClean="0"/>
              <a:t>Congressional Research Service </a:t>
            </a:r>
            <a:endParaRPr lang="en-US" dirty="0"/>
          </a:p>
        </p:txBody>
      </p:sp>
      <p:pic>
        <p:nvPicPr>
          <p:cNvPr id="5" name="Picture 6"/>
          <p:cNvPicPr>
            <a:picLocks noChangeAspect="1" noChangeArrowheads="1"/>
          </p:cNvPicPr>
          <p:nvPr/>
        </p:nvPicPr>
        <p:blipFill>
          <a:blip r:embed="rId2" cstate="print"/>
          <a:srcRect/>
          <a:stretch>
            <a:fillRect/>
          </a:stretch>
        </p:blipFill>
        <p:spPr bwMode="auto">
          <a:xfrm>
            <a:off x="874712" y="1501776"/>
            <a:ext cx="6669088" cy="4373125"/>
          </a:xfrm>
          <a:prstGeom prst="rect">
            <a:avLst/>
          </a:prstGeom>
          <a:noFill/>
          <a:ln w="25400">
            <a:solidFill>
              <a:schemeClr val="tx1"/>
            </a:solidFill>
            <a:miter lim="800000"/>
            <a:headEnd/>
            <a:tailEnd/>
          </a:ln>
          <a:effectLst/>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a:bodyPr>
          <a:lstStyle/>
          <a:p>
            <a:r>
              <a:rPr lang="en-US" dirty="0" smtClean="0"/>
              <a:t>2009 FGDC Annual Report </a:t>
            </a:r>
            <a:endParaRPr lang="en-US" dirty="0"/>
          </a:p>
        </p:txBody>
      </p:sp>
      <p:pic>
        <p:nvPicPr>
          <p:cNvPr id="3" name="Picture 2"/>
          <p:cNvPicPr>
            <a:picLocks noChangeAspect="1" noChangeArrowheads="1"/>
          </p:cNvPicPr>
          <p:nvPr/>
        </p:nvPicPr>
        <p:blipFill>
          <a:blip r:embed="rId2" cstate="print"/>
          <a:srcRect l="30469" t="7333" r="28125"/>
          <a:stretch>
            <a:fillRect/>
          </a:stretch>
        </p:blipFill>
        <p:spPr bwMode="auto">
          <a:xfrm>
            <a:off x="152400" y="2667000"/>
            <a:ext cx="2623144" cy="3439783"/>
          </a:xfrm>
          <a:prstGeom prst="rect">
            <a:avLst/>
          </a:prstGeom>
          <a:noFill/>
          <a:ln w="9525">
            <a:noFill/>
            <a:miter lim="800000"/>
            <a:headEnd/>
            <a:tailEnd/>
          </a:ln>
          <a:effectLst/>
        </p:spPr>
      </p:pic>
      <p:pic>
        <p:nvPicPr>
          <p:cNvPr id="4" name="Picture 2"/>
          <p:cNvPicPr>
            <a:picLocks noChangeAspect="1" noChangeArrowheads="1"/>
          </p:cNvPicPr>
          <p:nvPr/>
        </p:nvPicPr>
        <p:blipFill>
          <a:blip r:embed="rId3" cstate="print"/>
          <a:srcRect l="7581" t="20203"/>
          <a:stretch>
            <a:fillRect/>
          </a:stretch>
        </p:blipFill>
        <p:spPr bwMode="auto">
          <a:xfrm>
            <a:off x="3810000" y="2971800"/>
            <a:ext cx="5180699" cy="2620964"/>
          </a:xfrm>
          <a:prstGeom prst="rect">
            <a:avLst/>
          </a:prstGeom>
          <a:noFill/>
          <a:ln w="9525">
            <a:noFill/>
            <a:miter lim="800000"/>
            <a:headEnd/>
            <a:tailEnd/>
          </a:ln>
          <a:effectLst/>
        </p:spPr>
      </p:pic>
      <p:sp>
        <p:nvSpPr>
          <p:cNvPr id="5" name="Rectangle 4"/>
          <p:cNvSpPr/>
          <p:nvPr/>
        </p:nvSpPr>
        <p:spPr>
          <a:xfrm>
            <a:off x="838200" y="1219200"/>
            <a:ext cx="7696200" cy="1200329"/>
          </a:xfrm>
          <a:prstGeom prst="rect">
            <a:avLst/>
          </a:prstGeom>
        </p:spPr>
        <p:txBody>
          <a:bodyPr wrap="square">
            <a:spAutoFit/>
          </a:bodyPr>
          <a:lstStyle/>
          <a:p>
            <a:pPr>
              <a:buNone/>
            </a:pPr>
            <a:r>
              <a:rPr lang="da-DK" sz="1800" b="1" i="1" dirty="0" smtClean="0"/>
              <a:t>”</a:t>
            </a:r>
            <a:r>
              <a:rPr lang="da-DK" i="1" dirty="0" smtClean="0"/>
              <a:t>The feature story of this year’s report underscores the need for a coordinated system of land parcel information across the country.”</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Edge">
  <a:themeElements>
    <a:clrScheme name="">
      <a:dk1>
        <a:srgbClr val="000000"/>
      </a:dk1>
      <a:lt1>
        <a:srgbClr val="FFFFFF"/>
      </a:lt1>
      <a:dk2>
        <a:srgbClr val="003399"/>
      </a:dk2>
      <a:lt2>
        <a:srgbClr val="666699"/>
      </a:lt2>
      <a:accent1>
        <a:srgbClr val="009999"/>
      </a:accent1>
      <a:accent2>
        <a:srgbClr val="4083A2"/>
      </a:accent2>
      <a:accent3>
        <a:srgbClr val="FFFFFF"/>
      </a:accent3>
      <a:accent4>
        <a:srgbClr val="000000"/>
      </a:accent4>
      <a:accent5>
        <a:srgbClr val="AACACA"/>
      </a:accent5>
      <a:accent6>
        <a:srgbClr val="397692"/>
      </a:accent6>
      <a:hlink>
        <a:srgbClr val="4C6D80"/>
      </a:hlink>
      <a:folHlink>
        <a:srgbClr val="B2B2B2"/>
      </a:folHlink>
    </a:clrScheme>
    <a:fontScheme name="Ed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
      <a:dk1>
        <a:srgbClr val="081D58"/>
      </a:dk1>
      <a:lt1>
        <a:srgbClr val="FFFFFF"/>
      </a:lt1>
      <a:dk2>
        <a:srgbClr val="3365FB"/>
      </a:dk2>
      <a:lt2>
        <a:srgbClr val="FFFF5F"/>
      </a:lt2>
      <a:accent1>
        <a:srgbClr val="F57B49"/>
      </a:accent1>
      <a:accent2>
        <a:srgbClr val="F95AB7"/>
      </a:accent2>
      <a:accent3>
        <a:srgbClr val="ADB8FD"/>
      </a:accent3>
      <a:accent4>
        <a:srgbClr val="DADADA"/>
      </a:accent4>
      <a:accent5>
        <a:srgbClr val="F9BFB1"/>
      </a:accent5>
      <a:accent6>
        <a:srgbClr val="E251A6"/>
      </a:accent6>
      <a:hlink>
        <a:srgbClr val="FC0128"/>
      </a:hlink>
      <a:folHlink>
        <a:srgbClr val="618FFD"/>
      </a:folHlink>
    </a:clrScheme>
    <a:fontScheme name="Default Design">
      <a:majorFont>
        <a:latin typeface="Arial Unicode MS"/>
        <a:ea typeface=""/>
        <a:cs typeface=""/>
      </a:majorFont>
      <a:minorFont>
        <a:latin typeface="Arial Unicode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Edge">
  <a:themeElements>
    <a:clrScheme name="">
      <a:dk1>
        <a:srgbClr val="000000"/>
      </a:dk1>
      <a:lt1>
        <a:srgbClr val="FFFFFF"/>
      </a:lt1>
      <a:dk2>
        <a:srgbClr val="003399"/>
      </a:dk2>
      <a:lt2>
        <a:srgbClr val="666699"/>
      </a:lt2>
      <a:accent1>
        <a:srgbClr val="009999"/>
      </a:accent1>
      <a:accent2>
        <a:srgbClr val="4083A2"/>
      </a:accent2>
      <a:accent3>
        <a:srgbClr val="FFFFFF"/>
      </a:accent3>
      <a:accent4>
        <a:srgbClr val="000000"/>
      </a:accent4>
      <a:accent5>
        <a:srgbClr val="AACACA"/>
      </a:accent5>
      <a:accent6>
        <a:srgbClr val="397692"/>
      </a:accent6>
      <a:hlink>
        <a:srgbClr val="4C6D80"/>
      </a:hlink>
      <a:folHlink>
        <a:srgbClr val="B2B2B2"/>
      </a:folHlink>
    </a:clrScheme>
    <a:fontScheme name="Ed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
      <a:dk1>
        <a:srgbClr val="081D58"/>
      </a:dk1>
      <a:lt1>
        <a:srgbClr val="FFFFFF"/>
      </a:lt1>
      <a:dk2>
        <a:srgbClr val="3365FB"/>
      </a:dk2>
      <a:lt2>
        <a:srgbClr val="FFFF5F"/>
      </a:lt2>
      <a:accent1>
        <a:srgbClr val="F57B49"/>
      </a:accent1>
      <a:accent2>
        <a:srgbClr val="F95AB7"/>
      </a:accent2>
      <a:accent3>
        <a:srgbClr val="ADB8FD"/>
      </a:accent3>
      <a:accent4>
        <a:srgbClr val="DADADA"/>
      </a:accent4>
      <a:accent5>
        <a:srgbClr val="F9BFB1"/>
      </a:accent5>
      <a:accent6>
        <a:srgbClr val="E251A6"/>
      </a:accent6>
      <a:hlink>
        <a:srgbClr val="FC0128"/>
      </a:hlink>
      <a:folHlink>
        <a:srgbClr val="618FFD"/>
      </a:folHlink>
    </a:clrScheme>
    <a:fontScheme name="Default Design">
      <a:majorFont>
        <a:latin typeface="Arial Unicode MS"/>
        <a:ea typeface=""/>
        <a:cs typeface=""/>
      </a:majorFont>
      <a:minorFont>
        <a:latin typeface="Arial Unicode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7159</TotalTime>
  <Words>1438</Words>
  <Application>Microsoft Office PowerPoint</Application>
  <PresentationFormat>On-screen Show (4:3)</PresentationFormat>
  <Paragraphs>396</Paragraphs>
  <Slides>48</Slides>
  <Notes>9</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48</vt:i4>
      </vt:variant>
    </vt:vector>
  </HeadingPairs>
  <TitlesOfParts>
    <vt:vector size="53" baseType="lpstr">
      <vt:lpstr>Edge</vt:lpstr>
      <vt:lpstr>1_Default Design</vt:lpstr>
      <vt:lpstr>1_Edge</vt:lpstr>
      <vt:lpstr>2_Default Design</vt:lpstr>
      <vt:lpstr>Acrobat Document</vt:lpstr>
      <vt:lpstr>The State of the NGAC 2011  National Geospatial Advisory Committee</vt:lpstr>
      <vt:lpstr>Chair’s Personal Introduction  </vt:lpstr>
      <vt:lpstr>NGAC Purpose</vt:lpstr>
      <vt:lpstr>NGAC Mission</vt:lpstr>
      <vt:lpstr>Strategic Vision</vt:lpstr>
      <vt:lpstr>How did we get here?  </vt:lpstr>
      <vt:lpstr>Evolution of OMB A-16  (Milo Robinson ) </vt:lpstr>
      <vt:lpstr>1994 President Clinton - Coordinating Geographic Data Acquisition and Access: NSDI </vt:lpstr>
      <vt:lpstr>Executive Order 13563 January 2011</vt:lpstr>
      <vt:lpstr>Framework 1997  </vt:lpstr>
      <vt:lpstr>Next Generation SDI  </vt:lpstr>
      <vt:lpstr>Lots of Governance Models</vt:lpstr>
      <vt:lpstr>Slide 13</vt:lpstr>
      <vt:lpstr>Slide 14</vt:lpstr>
      <vt:lpstr>What every first responder (and the Census) should have – But Won’t!!! (The Census will have to spend taxpayer money to duplicate this data!)</vt:lpstr>
      <vt:lpstr>Proposed NSDI Structure - 2005 </vt:lpstr>
      <vt:lpstr>Current Model </vt:lpstr>
      <vt:lpstr>Evolution of OMB A-16  November 2010 </vt:lpstr>
      <vt:lpstr>Who are we?</vt:lpstr>
      <vt:lpstr>Slide 20</vt:lpstr>
      <vt:lpstr>How are we organized?</vt:lpstr>
      <vt:lpstr>What have we accomplished ? </vt:lpstr>
      <vt:lpstr>What have we accomplished ? </vt:lpstr>
      <vt:lpstr>NGAC Guidance 2008 - 2009 </vt:lpstr>
      <vt:lpstr>What have we accomplished ? </vt:lpstr>
      <vt:lpstr>Key NGAC Products </vt:lpstr>
      <vt:lpstr>Key NGAC Products </vt:lpstr>
      <vt:lpstr>What’s on our agenda ? </vt:lpstr>
      <vt:lpstr>What’s on our agenda ? </vt:lpstr>
      <vt:lpstr>NGAC Guidance 2011 </vt:lpstr>
      <vt:lpstr>Approach: NGAC Guidance 2011 </vt:lpstr>
      <vt:lpstr>Who is Cowen?</vt:lpstr>
      <vt:lpstr>Personal Profile </vt:lpstr>
      <vt:lpstr>GIS Before Esri </vt:lpstr>
      <vt:lpstr>Late 1970’s Coastal Zone Management  </vt:lpstr>
      <vt:lpstr>Research Interests </vt:lpstr>
      <vt:lpstr>State Coordination 1983 - 2005</vt:lpstr>
      <vt:lpstr>Mapping Science Committee </vt:lpstr>
      <vt:lpstr>What are my personal Issues and goals?</vt:lpstr>
      <vt:lpstr>My Interpretation </vt:lpstr>
      <vt:lpstr>Convergence &amp; New Possibilities  </vt:lpstr>
      <vt:lpstr>Modern view – Two NGAC Members   </vt:lpstr>
      <vt:lpstr>Virtual Charlotte </vt:lpstr>
      <vt:lpstr>Cities Have There Own App Stores</vt:lpstr>
      <vt:lpstr>State Portals</vt:lpstr>
      <vt:lpstr>Lets Not Forget Parcels !!</vt:lpstr>
      <vt:lpstr>Congressional Research Service </vt:lpstr>
      <vt:lpstr>2009 FGDC Annual Report </vt:lpstr>
    </vt:vector>
  </TitlesOfParts>
  <Company>USGS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NGAC Discussion – Toward a National Geospatial Strategy</dc:title>
  <dc:creator>jmahoney</dc:creator>
  <cp:lastModifiedBy>USGS</cp:lastModifiedBy>
  <cp:revision>377</cp:revision>
  <dcterms:created xsi:type="dcterms:W3CDTF">2011-03-07T14:17:48Z</dcterms:created>
  <dcterms:modified xsi:type="dcterms:W3CDTF">2011-03-21T23:15:47Z</dcterms:modified>
</cp:coreProperties>
</file>