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2" r:id="rId1"/>
  </p:sldMasterIdLst>
  <p:notesMasterIdLst>
    <p:notesMasterId r:id="rId3"/>
  </p:notesMasterIdLst>
  <p:handoutMasterIdLst>
    <p:handoutMasterId r:id="rId4"/>
  </p:handoutMasterIdLst>
  <p:sldIdLst>
    <p:sldId id="279" r:id="rId2"/>
  </p:sldIdLst>
  <p:sldSz cx="9144000" cy="6858000" type="screen4x3"/>
  <p:notesSz cx="6997700" cy="92837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FF"/>
    <a:srgbClr val="DDDDDD"/>
    <a:srgbClr val="FB6DA6"/>
    <a:srgbClr val="FC6C7A"/>
    <a:srgbClr val="FE6A83"/>
    <a:srgbClr val="1BFF8D"/>
    <a:srgbClr val="FFFF66"/>
    <a:srgbClr val="00CC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vertBarState="minimized" horzBarState="maximized">
    <p:restoredLeft sz="15620"/>
    <p:restoredTop sz="94326" autoAdjust="0"/>
  </p:normalViewPr>
  <p:slideViewPr>
    <p:cSldViewPr>
      <p:cViewPr>
        <p:scale>
          <a:sx n="75" d="100"/>
          <a:sy n="75" d="100"/>
        </p:scale>
        <p:origin x="-1530" y="-7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212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29" tIns="46514" rIns="93029" bIns="46514" numCol="1" anchor="t" anchorCtr="0" compatLnSpc="1">
            <a:prstTxWarp prst="textNoShape">
              <a:avLst/>
            </a:prstTxWarp>
          </a:bodyPr>
          <a:lstStyle>
            <a:lvl1pPr defTabSz="930275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56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3988" y="0"/>
            <a:ext cx="303212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29" tIns="46514" rIns="93029" bIns="46514" numCol="1" anchor="t" anchorCtr="0" compatLnSpc="1">
            <a:prstTxWarp prst="textNoShape">
              <a:avLst/>
            </a:prstTxWarp>
          </a:bodyPr>
          <a:lstStyle>
            <a:lvl1pPr algn="r" defTabSz="930275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56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16975"/>
            <a:ext cx="303212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29" tIns="46514" rIns="93029" bIns="46514" numCol="1" anchor="b" anchorCtr="0" compatLnSpc="1">
            <a:prstTxWarp prst="textNoShape">
              <a:avLst/>
            </a:prstTxWarp>
          </a:bodyPr>
          <a:lstStyle>
            <a:lvl1pPr defTabSz="930275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56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3988" y="8816975"/>
            <a:ext cx="303212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29" tIns="46514" rIns="93029" bIns="46514" numCol="1" anchor="b" anchorCtr="0" compatLnSpc="1">
            <a:prstTxWarp prst="textNoShape">
              <a:avLst/>
            </a:prstTxWarp>
          </a:bodyPr>
          <a:lstStyle>
            <a:lvl1pPr algn="r" defTabSz="930275">
              <a:defRPr sz="1200">
                <a:cs typeface="+mn-cs"/>
              </a:defRPr>
            </a:lvl1pPr>
          </a:lstStyle>
          <a:p>
            <a:pPr>
              <a:defRPr/>
            </a:pPr>
            <a:fld id="{FCF76B6B-F83C-4E27-9EB6-A012FE6B7C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987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80" tIns="46040" rIns="92080" bIns="46040" numCol="1" anchor="t" anchorCtr="0" compatLnSpc="1">
            <a:prstTxWarp prst="textNoShape">
              <a:avLst/>
            </a:prstTxWarp>
          </a:bodyPr>
          <a:lstStyle>
            <a:lvl1pPr defTabSz="920750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07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98913" y="0"/>
            <a:ext cx="2998787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80" tIns="46040" rIns="92080" bIns="46040" numCol="1" anchor="t" anchorCtr="0" compatLnSpc="1">
            <a:prstTxWarp prst="textNoShape">
              <a:avLst/>
            </a:prstTxWarp>
          </a:bodyPr>
          <a:lstStyle>
            <a:lvl1pPr algn="r" defTabSz="920750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7763" y="688975"/>
            <a:ext cx="4702175" cy="35258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07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2338" y="4443413"/>
            <a:ext cx="5153025" cy="4138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80" tIns="46040" rIns="92080" bIns="4604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607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10625"/>
            <a:ext cx="29987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80" tIns="46040" rIns="92080" bIns="46040" numCol="1" anchor="b" anchorCtr="0" compatLnSpc="1">
            <a:prstTxWarp prst="textNoShape">
              <a:avLst/>
            </a:prstTxWarp>
          </a:bodyPr>
          <a:lstStyle>
            <a:lvl1pPr defTabSz="920750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07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98913" y="8810625"/>
            <a:ext cx="2998787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80" tIns="46040" rIns="92080" bIns="46040" numCol="1" anchor="b" anchorCtr="0" compatLnSpc="1">
            <a:prstTxWarp prst="textNoShape">
              <a:avLst/>
            </a:prstTxWarp>
          </a:bodyPr>
          <a:lstStyle>
            <a:lvl1pPr algn="r" defTabSz="920750">
              <a:defRPr sz="1200">
                <a:cs typeface="+mn-cs"/>
              </a:defRPr>
            </a:lvl1pPr>
          </a:lstStyle>
          <a:p>
            <a:pPr>
              <a:defRPr/>
            </a:pPr>
            <a:fld id="{9B4042F3-0EE2-46D3-9550-982C3CA383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CDE148-6595-4E8A-8E0B-D71559E0AB66}" type="slidenum">
              <a:rPr lang="en-US" smtClean="0">
                <a:cs typeface="Arial" charset="0"/>
              </a:rPr>
              <a:pPr/>
              <a:t>1</a:t>
            </a:fld>
            <a:endParaRPr lang="en-US" smtClean="0">
              <a:cs typeface="Arial" charset="0"/>
            </a:endParaRPr>
          </a:p>
        </p:txBody>
      </p:sp>
      <p:sp>
        <p:nvSpPr>
          <p:cNvPr id="15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3733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3733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2057400" cy="5029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029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04800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3824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8247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381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38248" name="Line 8"/>
          <p:cNvSpPr>
            <a:spLocks noChangeShapeType="1"/>
          </p:cNvSpPr>
          <p:nvPr/>
        </p:nvSpPr>
        <p:spPr bwMode="auto">
          <a:xfrm>
            <a:off x="457200" y="6172200"/>
            <a:ext cx="8229600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38250" name="Rectangle 10"/>
          <p:cNvSpPr>
            <a:spLocks noChangeArrowheads="1"/>
          </p:cNvSpPr>
          <p:nvPr userDrawn="1"/>
        </p:nvSpPr>
        <p:spPr bwMode="auto">
          <a:xfrm>
            <a:off x="4572000" y="6248400"/>
            <a:ext cx="42148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i="1" dirty="0">
                <a:solidFill>
                  <a:schemeClr val="hlink"/>
                </a:solidFill>
                <a:latin typeface="Verdana" pitchFamily="1" charset="0"/>
                <a:cs typeface="+mn-cs"/>
              </a:rPr>
              <a:t>National Geospatial Advisory Committee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1" r:id="rId2"/>
    <p:sldLayoutId id="2147483770" r:id="rId3"/>
    <p:sldLayoutId id="2147483769" r:id="rId4"/>
    <p:sldLayoutId id="2147483768" r:id="rId5"/>
    <p:sldLayoutId id="2147483767" r:id="rId6"/>
    <p:sldLayoutId id="2147483766" r:id="rId7"/>
    <p:sldLayoutId id="2147483765" r:id="rId8"/>
    <p:sldLayoutId id="2147483764" r:id="rId9"/>
    <p:sldLayoutId id="2147483763" r:id="rId10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600">
          <a:solidFill>
            <a:schemeClr val="tx1"/>
          </a:solidFill>
          <a:latin typeface="+mn-lt"/>
          <a:ea typeface="ＭＳ Ｐゴシック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200">
          <a:solidFill>
            <a:schemeClr val="tx1"/>
          </a:solidFill>
          <a:latin typeface="+mn-lt"/>
          <a:ea typeface="ＭＳ Ｐゴシック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200" dirty="0" smtClean="0"/>
              <a:t>NGAC 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>Partnerships with Tribal Governments Team</a:t>
            </a:r>
            <a:endParaRPr lang="en-US" sz="3200" dirty="0" smtClean="0"/>
          </a:p>
        </p:txBody>
      </p:sp>
      <p:sp>
        <p:nvSpPr>
          <p:cNvPr id="14338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752600"/>
            <a:ext cx="8229600" cy="4724400"/>
          </a:xfrm>
        </p:spPr>
        <p:txBody>
          <a:bodyPr/>
          <a:lstStyle/>
          <a:p>
            <a:r>
              <a:rPr lang="en-US" dirty="0" smtClean="0"/>
              <a:t>Improve </a:t>
            </a:r>
            <a:r>
              <a:rPr lang="en-US" dirty="0" smtClean="0"/>
              <a:t>Relationships </a:t>
            </a:r>
            <a:endParaRPr lang="en-US" dirty="0" smtClean="0"/>
          </a:p>
          <a:p>
            <a:r>
              <a:rPr lang="en-US" dirty="0" smtClean="0"/>
              <a:t>Current and Planned Activities</a:t>
            </a:r>
          </a:p>
          <a:p>
            <a:pPr marL="742950" lvl="1" indent="-285750"/>
            <a:r>
              <a:rPr lang="en-US" dirty="0" smtClean="0">
                <a:ea typeface="ＭＳ Ｐゴシック" pitchFamily="34" charset="-128"/>
              </a:rPr>
              <a:t>Input from Tribes on DOI Projects</a:t>
            </a:r>
          </a:p>
          <a:p>
            <a:pPr marL="742950" lvl="1" indent="-285750"/>
            <a:r>
              <a:rPr lang="en-US" dirty="0" smtClean="0">
                <a:ea typeface="ＭＳ Ｐゴシック" pitchFamily="34" charset="-128"/>
              </a:rPr>
              <a:t>Promote Apps for Gov To Gov collaboration</a:t>
            </a:r>
          </a:p>
          <a:p>
            <a:pPr marL="1143000" lvl="2" indent="-228600"/>
            <a:r>
              <a:rPr lang="en-US" dirty="0" smtClean="0">
                <a:ea typeface="ＭＳ Ｐゴシック" pitchFamily="34" charset="-128"/>
              </a:rPr>
              <a:t>Fee to Trust facilitation</a:t>
            </a:r>
          </a:p>
          <a:p>
            <a:pPr marL="1143000" lvl="2" indent="-228600"/>
            <a:r>
              <a:rPr lang="en-US" dirty="0" smtClean="0">
                <a:ea typeface="ＭＳ Ｐゴシック" pitchFamily="34" charset="-128"/>
              </a:rPr>
              <a:t>Tribal Boundary Encroachment</a:t>
            </a:r>
          </a:p>
          <a:p>
            <a:pPr marL="1143000" lvl="2" indent="-228600"/>
            <a:r>
              <a:rPr lang="en-US" dirty="0" smtClean="0">
                <a:ea typeface="ＭＳ Ｐゴシック" pitchFamily="34" charset="-128"/>
              </a:rPr>
              <a:t>Cultural Site Protection   “Permitting”</a:t>
            </a:r>
          </a:p>
          <a:p>
            <a:pPr marL="1143000" lvl="2" indent="-228600"/>
            <a:r>
              <a:rPr lang="en-US" dirty="0" smtClean="0">
                <a:ea typeface="ＭＳ Ｐゴシック" pitchFamily="34" charset="-128"/>
              </a:rPr>
              <a:t> FGDC Cultural Resources Standards</a:t>
            </a:r>
          </a:p>
          <a:p>
            <a:r>
              <a:rPr lang="en-US" dirty="0" smtClean="0"/>
              <a:t>Next Steps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7467600" y="5638800"/>
            <a:ext cx="1244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June 2011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dge">
  <a:themeElements>
    <a:clrScheme name="">
      <a:dk1>
        <a:srgbClr val="000000"/>
      </a:dk1>
      <a:lt1>
        <a:srgbClr val="FFFFFF"/>
      </a:lt1>
      <a:dk2>
        <a:srgbClr val="003399"/>
      </a:dk2>
      <a:lt2>
        <a:srgbClr val="666699"/>
      </a:lt2>
      <a:accent1>
        <a:srgbClr val="009999"/>
      </a:accent1>
      <a:accent2>
        <a:srgbClr val="4083A2"/>
      </a:accent2>
      <a:accent3>
        <a:srgbClr val="FFFFFF"/>
      </a:accent3>
      <a:accent4>
        <a:srgbClr val="000000"/>
      </a:accent4>
      <a:accent5>
        <a:srgbClr val="AACACA"/>
      </a:accent5>
      <a:accent6>
        <a:srgbClr val="397692"/>
      </a:accent6>
      <a:hlink>
        <a:srgbClr val="4C6D80"/>
      </a:hlink>
      <a:folHlink>
        <a:srgbClr val="B2B2B2"/>
      </a:folHlink>
    </a:clrScheme>
    <a:fontScheme name="Edg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Edge</Template>
  <TotalTime>1494</TotalTime>
  <Words>43</Words>
  <Application>Microsoft Office PowerPoint</Application>
  <PresentationFormat>On-screen Show (4:3)</PresentationFormat>
  <Paragraphs>12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Edge</vt:lpstr>
      <vt:lpstr>NGAC  Partnerships with Tribal Governments Team</vt:lpstr>
    </vt:vector>
  </TitlesOfParts>
  <Company>USGS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NGAC Discussion – Toward a National Geospatial Strategy</dc:title>
  <dc:creator>jmahoney</dc:creator>
  <cp:lastModifiedBy>USGS</cp:lastModifiedBy>
  <cp:revision>84</cp:revision>
  <cp:lastPrinted>2008-10-08T20:42:54Z</cp:lastPrinted>
  <dcterms:created xsi:type="dcterms:W3CDTF">2011-05-25T02:43:29Z</dcterms:created>
  <dcterms:modified xsi:type="dcterms:W3CDTF">2011-06-16T18:10:55Z</dcterms:modified>
</cp:coreProperties>
</file>